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96" r:id="rId2"/>
    <p:sldId id="610" r:id="rId3"/>
    <p:sldId id="595" r:id="rId4"/>
    <p:sldId id="604" r:id="rId5"/>
    <p:sldId id="629" r:id="rId6"/>
    <p:sldId id="618" r:id="rId7"/>
    <p:sldId id="621" r:id="rId8"/>
    <p:sldId id="626" r:id="rId9"/>
    <p:sldId id="627" r:id="rId10"/>
    <p:sldId id="623" r:id="rId11"/>
    <p:sldId id="613" r:id="rId12"/>
    <p:sldId id="611" r:id="rId13"/>
    <p:sldId id="616" r:id="rId14"/>
    <p:sldId id="612" r:id="rId15"/>
    <p:sldId id="617" r:id="rId16"/>
    <p:sldId id="628" r:id="rId17"/>
    <p:sldId id="600" r:id="rId18"/>
  </p:sldIdLst>
  <p:sldSz cx="9144000" cy="6858000" type="screen4x3"/>
  <p:notesSz cx="6751638" cy="4541838"/>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C0C0C0"/>
    <a:srgbClr val="FFFF00"/>
    <a:srgbClr val="1500AE"/>
    <a:srgbClr val="1600BA"/>
    <a:srgbClr val="CC3300"/>
    <a:srgbClr val="FFC8B7"/>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7" autoAdjust="0"/>
    <p:restoredTop sz="94767" autoAdjust="0"/>
  </p:normalViewPr>
  <p:slideViewPr>
    <p:cSldViewPr>
      <p:cViewPr>
        <p:scale>
          <a:sx n="70" d="100"/>
          <a:sy n="70" d="100"/>
        </p:scale>
        <p:origin x="-34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84" y="-60"/>
      </p:cViewPr>
      <p:guideLst>
        <p:guide orient="horz" pos="1431"/>
        <p:guide pos="212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1"/>
            <a:ext cx="2925710" cy="227247"/>
          </a:xfrm>
          <a:prstGeom prst="rect">
            <a:avLst/>
          </a:prstGeom>
          <a:noFill/>
          <a:ln w="9525">
            <a:noFill/>
            <a:miter lim="800000"/>
            <a:headEnd/>
            <a:tailEnd/>
          </a:ln>
          <a:effectLst/>
        </p:spPr>
        <p:txBody>
          <a:bodyPr vert="horz" wrap="square" lIns="61740" tIns="30870" rIns="61740" bIns="30870" numCol="1" anchor="t" anchorCtr="0" compatLnSpc="1">
            <a:prstTxWarp prst="textNoShape">
              <a:avLst/>
            </a:prstTxWarp>
          </a:bodyPr>
          <a:lstStyle>
            <a:lvl1pPr>
              <a:defRPr sz="800"/>
            </a:lvl1pPr>
          </a:lstStyle>
          <a:p>
            <a:pPr>
              <a:defRPr/>
            </a:pPr>
            <a:endParaRPr lang="en-US"/>
          </a:p>
        </p:txBody>
      </p:sp>
      <p:sp>
        <p:nvSpPr>
          <p:cNvPr id="13315" name="Rectangle 3"/>
          <p:cNvSpPr>
            <a:spLocks noGrp="1" noChangeArrowheads="1"/>
          </p:cNvSpPr>
          <p:nvPr>
            <p:ph type="dt" sz="quarter" idx="1"/>
          </p:nvPr>
        </p:nvSpPr>
        <p:spPr bwMode="auto">
          <a:xfrm>
            <a:off x="3825929" y="1"/>
            <a:ext cx="2925710" cy="227247"/>
          </a:xfrm>
          <a:prstGeom prst="rect">
            <a:avLst/>
          </a:prstGeom>
          <a:noFill/>
          <a:ln w="9525">
            <a:noFill/>
            <a:miter lim="800000"/>
            <a:headEnd/>
            <a:tailEnd/>
          </a:ln>
          <a:effectLst/>
        </p:spPr>
        <p:txBody>
          <a:bodyPr vert="horz" wrap="square" lIns="61740" tIns="30870" rIns="61740" bIns="30870" numCol="1" anchor="t" anchorCtr="0" compatLnSpc="1">
            <a:prstTxWarp prst="textNoShape">
              <a:avLst/>
            </a:prstTxWarp>
          </a:bodyPr>
          <a:lstStyle>
            <a:lvl1pPr algn="r">
              <a:defRPr sz="800"/>
            </a:lvl1pPr>
          </a:lstStyle>
          <a:p>
            <a:pPr>
              <a:defRPr/>
            </a:pPr>
            <a:endParaRPr lang="en-US"/>
          </a:p>
        </p:txBody>
      </p:sp>
      <p:sp>
        <p:nvSpPr>
          <p:cNvPr id="13316" name="Rectangle 4"/>
          <p:cNvSpPr>
            <a:spLocks noGrp="1" noChangeArrowheads="1"/>
          </p:cNvSpPr>
          <p:nvPr>
            <p:ph type="ftr" sz="quarter" idx="2"/>
          </p:nvPr>
        </p:nvSpPr>
        <p:spPr bwMode="auto">
          <a:xfrm>
            <a:off x="0" y="4314592"/>
            <a:ext cx="2925710" cy="227247"/>
          </a:xfrm>
          <a:prstGeom prst="rect">
            <a:avLst/>
          </a:prstGeom>
          <a:noFill/>
          <a:ln w="9525">
            <a:noFill/>
            <a:miter lim="800000"/>
            <a:headEnd/>
            <a:tailEnd/>
          </a:ln>
          <a:effectLst/>
        </p:spPr>
        <p:txBody>
          <a:bodyPr vert="horz" wrap="square" lIns="61740" tIns="30870" rIns="61740" bIns="30870" numCol="1" anchor="b" anchorCtr="0" compatLnSpc="1">
            <a:prstTxWarp prst="textNoShape">
              <a:avLst/>
            </a:prstTxWarp>
          </a:bodyPr>
          <a:lstStyle>
            <a:lvl1pPr>
              <a:defRPr sz="800"/>
            </a:lvl1pPr>
          </a:lstStyle>
          <a:p>
            <a:pPr>
              <a:defRPr/>
            </a:pPr>
            <a:endParaRPr lang="en-US"/>
          </a:p>
        </p:txBody>
      </p:sp>
      <p:sp>
        <p:nvSpPr>
          <p:cNvPr id="13317" name="Rectangle 5"/>
          <p:cNvSpPr>
            <a:spLocks noGrp="1" noChangeArrowheads="1"/>
          </p:cNvSpPr>
          <p:nvPr>
            <p:ph type="sldNum" sz="quarter" idx="3"/>
          </p:nvPr>
        </p:nvSpPr>
        <p:spPr bwMode="auto">
          <a:xfrm>
            <a:off x="3825929" y="4314592"/>
            <a:ext cx="2925710" cy="227247"/>
          </a:xfrm>
          <a:prstGeom prst="rect">
            <a:avLst/>
          </a:prstGeom>
          <a:noFill/>
          <a:ln w="9525">
            <a:noFill/>
            <a:miter lim="800000"/>
            <a:headEnd/>
            <a:tailEnd/>
          </a:ln>
          <a:effectLst/>
        </p:spPr>
        <p:txBody>
          <a:bodyPr vert="horz" wrap="square" lIns="61740" tIns="30870" rIns="61740" bIns="30870" numCol="1" anchor="b" anchorCtr="0" compatLnSpc="1">
            <a:prstTxWarp prst="textNoShape">
              <a:avLst/>
            </a:prstTxWarp>
          </a:bodyPr>
          <a:lstStyle>
            <a:lvl1pPr algn="r">
              <a:defRPr sz="800"/>
            </a:lvl1pPr>
          </a:lstStyle>
          <a:p>
            <a:pPr>
              <a:defRPr/>
            </a:pPr>
            <a:fld id="{369560F3-A8C7-4511-9426-C72904D4AFFB}"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1"/>
            <a:ext cx="2925710" cy="224920"/>
          </a:xfrm>
          <a:prstGeom prst="rect">
            <a:avLst/>
          </a:prstGeom>
          <a:noFill/>
          <a:ln w="9525">
            <a:noFill/>
            <a:miter lim="800000"/>
            <a:headEnd/>
            <a:tailEnd/>
          </a:ln>
          <a:effectLst/>
        </p:spPr>
        <p:txBody>
          <a:bodyPr vert="horz" wrap="square" lIns="61740" tIns="30870" rIns="61740" bIns="30870" numCol="1" anchor="t" anchorCtr="0" compatLnSpc="1">
            <a:prstTxWarp prst="textNoShape">
              <a:avLst/>
            </a:prstTxWarp>
          </a:bodyPr>
          <a:lstStyle>
            <a:lvl1pPr>
              <a:defRPr sz="800" b="1"/>
            </a:lvl1pPr>
          </a:lstStyle>
          <a:p>
            <a:pPr>
              <a:defRPr/>
            </a:pPr>
            <a:endParaRPr lang="en-US"/>
          </a:p>
        </p:txBody>
      </p:sp>
      <p:sp>
        <p:nvSpPr>
          <p:cNvPr id="97283" name="Rectangle 3"/>
          <p:cNvSpPr>
            <a:spLocks noGrp="1" noChangeArrowheads="1"/>
          </p:cNvSpPr>
          <p:nvPr>
            <p:ph type="dt" idx="1"/>
          </p:nvPr>
        </p:nvSpPr>
        <p:spPr bwMode="auto">
          <a:xfrm>
            <a:off x="3825929" y="1"/>
            <a:ext cx="2925710" cy="224920"/>
          </a:xfrm>
          <a:prstGeom prst="rect">
            <a:avLst/>
          </a:prstGeom>
          <a:noFill/>
          <a:ln w="9525">
            <a:noFill/>
            <a:miter lim="800000"/>
            <a:headEnd/>
            <a:tailEnd/>
          </a:ln>
          <a:effectLst/>
        </p:spPr>
        <p:txBody>
          <a:bodyPr vert="horz" wrap="square" lIns="61740" tIns="30870" rIns="61740" bIns="30870" numCol="1" anchor="t" anchorCtr="0" compatLnSpc="1">
            <a:prstTxWarp prst="textNoShape">
              <a:avLst/>
            </a:prstTxWarp>
          </a:bodyPr>
          <a:lstStyle>
            <a:lvl1pPr algn="r">
              <a:defRPr sz="800" b="1"/>
            </a:lvl1pPr>
          </a:lstStyle>
          <a:p>
            <a:pPr>
              <a:defRPr/>
            </a:pPr>
            <a:endParaRPr lang="en-US"/>
          </a:p>
        </p:txBody>
      </p:sp>
      <p:sp>
        <p:nvSpPr>
          <p:cNvPr id="223236" name="Rectangle 4"/>
          <p:cNvSpPr>
            <a:spLocks noGrp="1" noRot="1" noChangeAspect="1" noChangeArrowheads="1" noTextEdit="1"/>
          </p:cNvSpPr>
          <p:nvPr>
            <p:ph type="sldImg" idx="2"/>
          </p:nvPr>
        </p:nvSpPr>
        <p:spPr bwMode="auto">
          <a:xfrm>
            <a:off x="2227263" y="338138"/>
            <a:ext cx="2297112" cy="1722437"/>
          </a:xfrm>
          <a:prstGeom prst="rect">
            <a:avLst/>
          </a:prstGeom>
          <a:noFill/>
          <a:ln w="9525">
            <a:solidFill>
              <a:srgbClr val="000000"/>
            </a:solidFill>
            <a:miter lim="800000"/>
            <a:headEnd/>
            <a:tailEnd/>
          </a:ln>
        </p:spPr>
      </p:sp>
      <p:sp>
        <p:nvSpPr>
          <p:cNvPr id="97285" name="Rectangle 5"/>
          <p:cNvSpPr>
            <a:spLocks noGrp="1" noChangeArrowheads="1"/>
          </p:cNvSpPr>
          <p:nvPr>
            <p:ph type="body" sz="quarter" idx="3"/>
          </p:nvPr>
        </p:nvSpPr>
        <p:spPr bwMode="auto">
          <a:xfrm>
            <a:off x="900220" y="2173195"/>
            <a:ext cx="4951201" cy="2023507"/>
          </a:xfrm>
          <a:prstGeom prst="rect">
            <a:avLst/>
          </a:prstGeom>
          <a:noFill/>
          <a:ln w="9525">
            <a:noFill/>
            <a:miter lim="800000"/>
            <a:headEnd/>
            <a:tailEnd/>
          </a:ln>
          <a:effectLst/>
        </p:spPr>
        <p:txBody>
          <a:bodyPr vert="horz" wrap="square" lIns="61740" tIns="30870" rIns="61740" bIns="308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7286" name="Rectangle 6"/>
          <p:cNvSpPr>
            <a:spLocks noGrp="1" noChangeArrowheads="1"/>
          </p:cNvSpPr>
          <p:nvPr>
            <p:ph type="ftr" sz="quarter" idx="4"/>
          </p:nvPr>
        </p:nvSpPr>
        <p:spPr bwMode="auto">
          <a:xfrm>
            <a:off x="0" y="4309163"/>
            <a:ext cx="2925710" cy="224920"/>
          </a:xfrm>
          <a:prstGeom prst="rect">
            <a:avLst/>
          </a:prstGeom>
          <a:noFill/>
          <a:ln w="9525">
            <a:noFill/>
            <a:miter lim="800000"/>
            <a:headEnd/>
            <a:tailEnd/>
          </a:ln>
          <a:effectLst/>
        </p:spPr>
        <p:txBody>
          <a:bodyPr vert="horz" wrap="square" lIns="61740" tIns="30870" rIns="61740" bIns="30870" numCol="1" anchor="b" anchorCtr="0" compatLnSpc="1">
            <a:prstTxWarp prst="textNoShape">
              <a:avLst/>
            </a:prstTxWarp>
          </a:bodyPr>
          <a:lstStyle>
            <a:lvl1pPr>
              <a:defRPr sz="800" b="1"/>
            </a:lvl1pPr>
          </a:lstStyle>
          <a:p>
            <a:pPr>
              <a:defRPr/>
            </a:pPr>
            <a:endParaRPr lang="en-US"/>
          </a:p>
        </p:txBody>
      </p:sp>
      <p:sp>
        <p:nvSpPr>
          <p:cNvPr id="97287" name="Rectangle 7"/>
          <p:cNvSpPr>
            <a:spLocks noGrp="1" noChangeArrowheads="1"/>
          </p:cNvSpPr>
          <p:nvPr>
            <p:ph type="sldNum" sz="quarter" idx="5"/>
          </p:nvPr>
        </p:nvSpPr>
        <p:spPr bwMode="auto">
          <a:xfrm>
            <a:off x="3825929" y="4309163"/>
            <a:ext cx="2925710" cy="224920"/>
          </a:xfrm>
          <a:prstGeom prst="rect">
            <a:avLst/>
          </a:prstGeom>
          <a:noFill/>
          <a:ln w="9525">
            <a:noFill/>
            <a:miter lim="800000"/>
            <a:headEnd/>
            <a:tailEnd/>
          </a:ln>
          <a:effectLst/>
        </p:spPr>
        <p:txBody>
          <a:bodyPr vert="horz" wrap="square" lIns="61740" tIns="30870" rIns="61740" bIns="30870" numCol="1" anchor="b" anchorCtr="0" compatLnSpc="1">
            <a:prstTxWarp prst="textNoShape">
              <a:avLst/>
            </a:prstTxWarp>
          </a:bodyPr>
          <a:lstStyle>
            <a:lvl1pPr algn="r">
              <a:defRPr sz="800" b="1"/>
            </a:lvl1pPr>
          </a:lstStyle>
          <a:p>
            <a:pPr>
              <a:defRPr/>
            </a:pPr>
            <a:fld id="{A3653278-730B-46F2-9D88-67D22E5F8572}"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a:spLocks noGrp="1" noChangeArrowheads="1"/>
          </p:cNvSpPr>
          <p:nvPr>
            <p:ph type="sldNum" sz="quarter" idx="5"/>
          </p:nvPr>
        </p:nvSpPr>
        <p:spPr>
          <a:noFill/>
        </p:spPr>
        <p:txBody>
          <a:bodyPr/>
          <a:lstStyle/>
          <a:p>
            <a:fld id="{A7881A7B-3401-4802-81B1-22746F3F66D4}" type="slidenum">
              <a:rPr lang="en-US" smtClean="0"/>
              <a:pPr/>
              <a:t>1</a:t>
            </a:fld>
            <a:endParaRPr lang="en-US" smtClean="0"/>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pPr marL="154351" indent="-154351" eaLnBrk="1" hangingPunct="1">
              <a:buFontTx/>
              <a:buAutoNum type="arabicPeriod"/>
            </a:pPr>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p:spPr>
        <p:txBody>
          <a:bodyPr/>
          <a:lstStyle/>
          <a:p>
            <a:fld id="{43C5C7F3-8EB9-4CFE-9EDA-F9C859BAEE5C}" type="slidenum">
              <a:rPr lang="en-US" smtClean="0"/>
              <a:pPr/>
              <a:t>15</a:t>
            </a:fld>
            <a:endParaRPr lang="en-US" smtClean="0"/>
          </a:p>
        </p:txBody>
      </p:sp>
      <p:sp>
        <p:nvSpPr>
          <p:cNvPr id="249858" name="Rectangle 2"/>
          <p:cNvSpPr>
            <a:spLocks noGrp="1" noRot="1" noChangeAspect="1" noChangeArrowheads="1" noTextEdit="1"/>
          </p:cNvSpPr>
          <p:nvPr>
            <p:ph type="sldImg"/>
          </p:nvPr>
        </p:nvSpPr>
        <p:spPr>
          <a:xfrm>
            <a:off x="2239963" y="341313"/>
            <a:ext cx="2271712" cy="1703387"/>
          </a:xfrm>
          <a:ln/>
        </p:spPr>
      </p:sp>
      <p:sp>
        <p:nvSpPr>
          <p:cNvPr id="249859" name="Rectangle 3"/>
          <p:cNvSpPr>
            <a:spLocks noGrp="1" noChangeArrowheads="1"/>
          </p:cNvSpPr>
          <p:nvPr>
            <p:ph type="body" idx="1"/>
          </p:nvPr>
        </p:nvSpPr>
        <p:spPr>
          <a:xfrm>
            <a:off x="900220" y="2157684"/>
            <a:ext cx="4951201" cy="2043672"/>
          </a:xfrm>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p:spPr>
        <p:txBody>
          <a:bodyPr/>
          <a:lstStyle/>
          <a:p>
            <a:fld id="{70FA74B8-0771-4501-86FD-B78F63BBF6B0}" type="slidenum">
              <a:rPr lang="en-US" smtClean="0"/>
              <a:pPr/>
              <a:t>16</a:t>
            </a:fld>
            <a:endParaRPr lang="en-US" smtClean="0"/>
          </a:p>
        </p:txBody>
      </p:sp>
      <p:sp>
        <p:nvSpPr>
          <p:cNvPr id="251906" name="Rectangle 2"/>
          <p:cNvSpPr>
            <a:spLocks noGrp="1" noRot="1" noChangeAspect="1" noChangeArrowheads="1" noTextEdit="1"/>
          </p:cNvSpPr>
          <p:nvPr>
            <p:ph type="sldImg"/>
          </p:nvPr>
        </p:nvSpPr>
        <p:spPr>
          <a:xfrm>
            <a:off x="2239963" y="341313"/>
            <a:ext cx="2271712" cy="1703387"/>
          </a:xfrm>
          <a:ln/>
        </p:spPr>
      </p:sp>
      <p:sp>
        <p:nvSpPr>
          <p:cNvPr id="251907" name="Rectangle 3"/>
          <p:cNvSpPr>
            <a:spLocks noGrp="1" noChangeArrowheads="1"/>
          </p:cNvSpPr>
          <p:nvPr>
            <p:ph type="body" idx="1"/>
          </p:nvPr>
        </p:nvSpPr>
        <p:spPr>
          <a:xfrm>
            <a:off x="900220" y="2157684"/>
            <a:ext cx="4951201" cy="2043672"/>
          </a:xfrm>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p:spPr>
        <p:txBody>
          <a:bodyPr/>
          <a:lstStyle/>
          <a:p>
            <a:fld id="{F10114CB-BABD-4CA6-ADEC-BEB4538AEEAB}" type="slidenum">
              <a:rPr lang="en-US" smtClean="0"/>
              <a:pPr/>
              <a:t>17</a:t>
            </a:fld>
            <a:endParaRPr lang="en-US" smtClean="0"/>
          </a:p>
        </p:txBody>
      </p:sp>
      <p:sp>
        <p:nvSpPr>
          <p:cNvPr id="253954" name="Rectangle 2"/>
          <p:cNvSpPr>
            <a:spLocks noGrp="1" noRot="1" noChangeAspect="1" noChangeArrowheads="1" noTextEdit="1"/>
          </p:cNvSpPr>
          <p:nvPr>
            <p:ph type="sldImg"/>
          </p:nvPr>
        </p:nvSpPr>
        <p:spPr>
          <a:xfrm>
            <a:off x="2239963" y="341313"/>
            <a:ext cx="2271712" cy="1703387"/>
          </a:xfrm>
          <a:ln/>
        </p:spPr>
      </p:sp>
      <p:sp>
        <p:nvSpPr>
          <p:cNvPr id="253955" name="Rectangle 3"/>
          <p:cNvSpPr>
            <a:spLocks noGrp="1" noChangeArrowheads="1"/>
          </p:cNvSpPr>
          <p:nvPr>
            <p:ph type="body" idx="1"/>
          </p:nvPr>
        </p:nvSpPr>
        <p:spPr>
          <a:xfrm>
            <a:off x="900220" y="2157684"/>
            <a:ext cx="4951201" cy="2043672"/>
          </a:xfrm>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p:spPr>
        <p:txBody>
          <a:bodyPr/>
          <a:lstStyle/>
          <a:p>
            <a:fld id="{00443F14-2048-49B1-9746-85C7266CB581}" type="slidenum">
              <a:rPr lang="en-US" smtClean="0"/>
              <a:pPr/>
              <a:t>3</a:t>
            </a:fld>
            <a:endParaRPr lang="en-US" smtClean="0"/>
          </a:p>
        </p:txBody>
      </p:sp>
      <p:sp>
        <p:nvSpPr>
          <p:cNvPr id="229378" name="Rectangle 2"/>
          <p:cNvSpPr>
            <a:spLocks noGrp="1" noRot="1" noChangeAspect="1" noChangeArrowheads="1" noTextEdit="1"/>
          </p:cNvSpPr>
          <p:nvPr>
            <p:ph type="sldImg"/>
          </p:nvPr>
        </p:nvSpPr>
        <p:spPr>
          <a:xfrm>
            <a:off x="2239963" y="341313"/>
            <a:ext cx="2271712" cy="1703387"/>
          </a:xfrm>
          <a:ln/>
        </p:spPr>
      </p:sp>
      <p:sp>
        <p:nvSpPr>
          <p:cNvPr id="229379" name="Rectangle 3"/>
          <p:cNvSpPr>
            <a:spLocks noGrp="1" noChangeArrowheads="1"/>
          </p:cNvSpPr>
          <p:nvPr>
            <p:ph type="body" idx="1"/>
          </p:nvPr>
        </p:nvSpPr>
        <p:spPr>
          <a:xfrm>
            <a:off x="675164" y="2157684"/>
            <a:ext cx="5401310" cy="2043672"/>
          </a:xfrm>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p:spPr>
        <p:txBody>
          <a:bodyPr/>
          <a:lstStyle/>
          <a:p>
            <a:fld id="{C469977B-FE02-497A-8C7A-F0967C589CA2}" type="slidenum">
              <a:rPr lang="en-US" smtClean="0"/>
              <a:pPr/>
              <a:t>4</a:t>
            </a:fld>
            <a:endParaRPr lang="en-US" smtClean="0"/>
          </a:p>
        </p:txBody>
      </p:sp>
      <p:sp>
        <p:nvSpPr>
          <p:cNvPr id="231426" name="Rectangle 2"/>
          <p:cNvSpPr>
            <a:spLocks noGrp="1" noRot="1" noChangeAspect="1" noChangeArrowheads="1" noTextEdit="1"/>
          </p:cNvSpPr>
          <p:nvPr>
            <p:ph type="sldImg"/>
          </p:nvPr>
        </p:nvSpPr>
        <p:spPr>
          <a:xfrm>
            <a:off x="2239963" y="341313"/>
            <a:ext cx="2271712" cy="1703387"/>
          </a:xfrm>
          <a:ln/>
        </p:spPr>
      </p:sp>
      <p:sp>
        <p:nvSpPr>
          <p:cNvPr id="231427" name="Rectangle 3"/>
          <p:cNvSpPr>
            <a:spLocks noGrp="1" noChangeArrowheads="1"/>
          </p:cNvSpPr>
          <p:nvPr>
            <p:ph type="body" idx="1"/>
          </p:nvPr>
        </p:nvSpPr>
        <p:spPr>
          <a:xfrm>
            <a:off x="900220" y="2157684"/>
            <a:ext cx="4951201" cy="2043672"/>
          </a:xfrm>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a:noFill/>
        </p:spPr>
        <p:txBody>
          <a:bodyPr/>
          <a:lstStyle/>
          <a:p>
            <a:fld id="{1FBDAF13-4ACA-4561-B59D-E83A237ED29D}" type="slidenum">
              <a:rPr lang="en-US" smtClean="0"/>
              <a:pPr/>
              <a:t>6</a:t>
            </a:fld>
            <a:endParaRPr lang="en-US" smtClean="0"/>
          </a:p>
        </p:txBody>
      </p:sp>
      <p:sp>
        <p:nvSpPr>
          <p:cNvPr id="234498" name="Rectangle 2"/>
          <p:cNvSpPr>
            <a:spLocks noGrp="1" noRot="1" noChangeAspect="1" noChangeArrowheads="1" noTextEdit="1"/>
          </p:cNvSpPr>
          <p:nvPr>
            <p:ph type="sldImg"/>
          </p:nvPr>
        </p:nvSpPr>
        <p:spPr>
          <a:xfrm>
            <a:off x="2239963" y="341313"/>
            <a:ext cx="2271712" cy="1703387"/>
          </a:xfrm>
          <a:ln/>
        </p:spPr>
      </p:sp>
      <p:sp>
        <p:nvSpPr>
          <p:cNvPr id="234499" name="Rectangle 3"/>
          <p:cNvSpPr>
            <a:spLocks noGrp="1" noChangeArrowheads="1"/>
          </p:cNvSpPr>
          <p:nvPr>
            <p:ph type="body" idx="1"/>
          </p:nvPr>
        </p:nvSpPr>
        <p:spPr>
          <a:xfrm>
            <a:off x="900220" y="2157684"/>
            <a:ext cx="4951201" cy="2043672"/>
          </a:xfrm>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37E58483-9970-4009-8C3C-739F40DE66DD}" type="slidenum">
              <a:rPr lang="en-US" smtClean="0"/>
              <a:pPr/>
              <a:t>10</a:t>
            </a:fld>
            <a:endParaRPr lang="en-US" smtClean="0"/>
          </a:p>
        </p:txBody>
      </p:sp>
      <p:sp>
        <p:nvSpPr>
          <p:cNvPr id="239618" name="Rectangle 2"/>
          <p:cNvSpPr>
            <a:spLocks noGrp="1" noRot="1" noChangeAspect="1" noChangeArrowheads="1" noTextEdit="1"/>
          </p:cNvSpPr>
          <p:nvPr>
            <p:ph type="sldImg"/>
          </p:nvPr>
        </p:nvSpPr>
        <p:spPr>
          <a:xfrm>
            <a:off x="2239963" y="341313"/>
            <a:ext cx="2271712" cy="1703387"/>
          </a:xfrm>
          <a:ln/>
        </p:spPr>
      </p:sp>
      <p:sp>
        <p:nvSpPr>
          <p:cNvPr id="239619" name="Rectangle 3"/>
          <p:cNvSpPr>
            <a:spLocks noGrp="1" noChangeArrowheads="1"/>
          </p:cNvSpPr>
          <p:nvPr>
            <p:ph type="body" idx="1"/>
          </p:nvPr>
        </p:nvSpPr>
        <p:spPr>
          <a:xfrm>
            <a:off x="900220" y="2157684"/>
            <a:ext cx="4951201" cy="2043672"/>
          </a:xfrm>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p:spPr>
        <p:txBody>
          <a:bodyPr/>
          <a:lstStyle/>
          <a:p>
            <a:fld id="{D527A5B1-C314-4B7B-B3E1-D8F6979D4162}" type="slidenum">
              <a:rPr lang="en-US" smtClean="0"/>
              <a:pPr/>
              <a:t>11</a:t>
            </a:fld>
            <a:endParaRPr lang="en-US" smtClean="0"/>
          </a:p>
        </p:txBody>
      </p:sp>
      <p:sp>
        <p:nvSpPr>
          <p:cNvPr id="241666" name="Rectangle 2"/>
          <p:cNvSpPr>
            <a:spLocks noGrp="1" noRot="1" noChangeAspect="1" noChangeArrowheads="1" noTextEdit="1"/>
          </p:cNvSpPr>
          <p:nvPr>
            <p:ph type="sldImg"/>
          </p:nvPr>
        </p:nvSpPr>
        <p:spPr>
          <a:xfrm>
            <a:off x="2239963" y="341313"/>
            <a:ext cx="2271712" cy="1703387"/>
          </a:xfrm>
          <a:ln/>
        </p:spPr>
      </p:sp>
      <p:sp>
        <p:nvSpPr>
          <p:cNvPr id="241667" name="Rectangle 3"/>
          <p:cNvSpPr>
            <a:spLocks noGrp="1" noChangeArrowheads="1"/>
          </p:cNvSpPr>
          <p:nvPr>
            <p:ph type="body" idx="1"/>
          </p:nvPr>
        </p:nvSpPr>
        <p:spPr>
          <a:xfrm>
            <a:off x="900220" y="2157684"/>
            <a:ext cx="4951201" cy="2043672"/>
          </a:xfrm>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04962D84-D8CA-441C-9860-58ABA5F5CA9D}" type="slidenum">
              <a:rPr lang="en-US" smtClean="0"/>
              <a:pPr/>
              <a:t>12</a:t>
            </a:fld>
            <a:endParaRPr lang="en-US" smtClean="0"/>
          </a:p>
        </p:txBody>
      </p:sp>
      <p:sp>
        <p:nvSpPr>
          <p:cNvPr id="243714" name="Rectangle 2"/>
          <p:cNvSpPr>
            <a:spLocks noGrp="1" noRot="1" noChangeAspect="1" noChangeArrowheads="1" noTextEdit="1"/>
          </p:cNvSpPr>
          <p:nvPr>
            <p:ph type="sldImg"/>
          </p:nvPr>
        </p:nvSpPr>
        <p:spPr>
          <a:xfrm>
            <a:off x="2239963" y="341313"/>
            <a:ext cx="2271712" cy="1703387"/>
          </a:xfrm>
          <a:ln/>
        </p:spPr>
      </p:sp>
      <p:sp>
        <p:nvSpPr>
          <p:cNvPr id="243715" name="Rectangle 3"/>
          <p:cNvSpPr>
            <a:spLocks noGrp="1" noChangeArrowheads="1"/>
          </p:cNvSpPr>
          <p:nvPr>
            <p:ph type="body" idx="1"/>
          </p:nvPr>
        </p:nvSpPr>
        <p:spPr>
          <a:xfrm>
            <a:off x="900220" y="2157684"/>
            <a:ext cx="4951201" cy="2043672"/>
          </a:xfrm>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fld id="{DB5E42D4-5037-4A30-AA4C-5D873E18823B}" type="slidenum">
              <a:rPr lang="en-US" smtClean="0"/>
              <a:pPr/>
              <a:t>13</a:t>
            </a:fld>
            <a:endParaRPr lang="en-US" smtClean="0"/>
          </a:p>
        </p:txBody>
      </p:sp>
      <p:sp>
        <p:nvSpPr>
          <p:cNvPr id="245762" name="Rectangle 2"/>
          <p:cNvSpPr>
            <a:spLocks noGrp="1" noRot="1" noChangeAspect="1" noChangeArrowheads="1" noTextEdit="1"/>
          </p:cNvSpPr>
          <p:nvPr>
            <p:ph type="sldImg"/>
          </p:nvPr>
        </p:nvSpPr>
        <p:spPr>
          <a:xfrm>
            <a:off x="2239963" y="341313"/>
            <a:ext cx="2271712" cy="1703387"/>
          </a:xfrm>
          <a:ln/>
        </p:spPr>
      </p:sp>
      <p:sp>
        <p:nvSpPr>
          <p:cNvPr id="245763" name="Rectangle 3"/>
          <p:cNvSpPr>
            <a:spLocks noGrp="1" noChangeArrowheads="1"/>
          </p:cNvSpPr>
          <p:nvPr>
            <p:ph type="body" idx="1"/>
          </p:nvPr>
        </p:nvSpPr>
        <p:spPr>
          <a:xfrm>
            <a:off x="900220" y="2157684"/>
            <a:ext cx="4951201" cy="2043672"/>
          </a:xfrm>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2F33E567-5CE5-4269-B287-40368E624BA0}" type="slidenum">
              <a:rPr lang="en-US" smtClean="0"/>
              <a:pPr/>
              <a:t>14</a:t>
            </a:fld>
            <a:endParaRPr lang="en-US" smtClean="0"/>
          </a:p>
        </p:txBody>
      </p:sp>
      <p:sp>
        <p:nvSpPr>
          <p:cNvPr id="247810" name="Rectangle 2"/>
          <p:cNvSpPr>
            <a:spLocks noGrp="1" noRot="1" noChangeAspect="1" noChangeArrowheads="1" noTextEdit="1"/>
          </p:cNvSpPr>
          <p:nvPr>
            <p:ph type="sldImg"/>
          </p:nvPr>
        </p:nvSpPr>
        <p:spPr>
          <a:xfrm>
            <a:off x="2239963" y="341313"/>
            <a:ext cx="2271712" cy="1703387"/>
          </a:xfrm>
          <a:ln/>
        </p:spPr>
      </p:sp>
      <p:sp>
        <p:nvSpPr>
          <p:cNvPr id="247811" name="Rectangle 3"/>
          <p:cNvSpPr>
            <a:spLocks noGrp="1" noChangeArrowheads="1"/>
          </p:cNvSpPr>
          <p:nvPr>
            <p:ph type="body" idx="1"/>
          </p:nvPr>
        </p:nvSpPr>
        <p:spPr>
          <a:xfrm>
            <a:off x="900220" y="2157684"/>
            <a:ext cx="4951201" cy="2043672"/>
          </a:xfrm>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Pr_sentation_Microsoft_Office_PowerPoint_97-20031.ppt"/><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12"/>
          <p:cNvSpPr>
            <a:spLocks noChangeShapeType="1"/>
          </p:cNvSpPr>
          <p:nvPr/>
        </p:nvSpPr>
        <p:spPr bwMode="auto">
          <a:xfrm>
            <a:off x="762000" y="4038600"/>
            <a:ext cx="7467600" cy="0"/>
          </a:xfrm>
          <a:prstGeom prst="line">
            <a:avLst/>
          </a:prstGeom>
          <a:noFill/>
          <a:ln w="38100">
            <a:solidFill>
              <a:srgbClr val="800000"/>
            </a:solidFill>
            <a:round/>
            <a:headEnd/>
            <a:tailEnd/>
          </a:ln>
          <a:effectLst/>
        </p:spPr>
        <p:txBody>
          <a:bodyPr wrap="none"/>
          <a:lstStyle/>
          <a:p>
            <a:pPr>
              <a:defRPr/>
            </a:pPr>
            <a:endParaRPr lang="fr-FR"/>
          </a:p>
        </p:txBody>
      </p:sp>
      <p:sp>
        <p:nvSpPr>
          <p:cNvPr id="5" name="Line 17"/>
          <p:cNvSpPr>
            <a:spLocks noChangeShapeType="1"/>
          </p:cNvSpPr>
          <p:nvPr/>
        </p:nvSpPr>
        <p:spPr bwMode="auto">
          <a:xfrm>
            <a:off x="381000" y="6599238"/>
            <a:ext cx="8305800" cy="0"/>
          </a:xfrm>
          <a:prstGeom prst="line">
            <a:avLst/>
          </a:prstGeom>
          <a:noFill/>
          <a:ln w="12700">
            <a:solidFill>
              <a:srgbClr val="800000"/>
            </a:solidFill>
            <a:round/>
            <a:headEnd/>
            <a:tailEnd/>
          </a:ln>
          <a:effectLst/>
        </p:spPr>
        <p:txBody>
          <a:bodyPr wrap="none"/>
          <a:lstStyle/>
          <a:p>
            <a:pPr>
              <a:defRPr/>
            </a:pPr>
            <a:endParaRPr lang="fr-FR"/>
          </a:p>
        </p:txBody>
      </p:sp>
      <p:sp>
        <p:nvSpPr>
          <p:cNvPr id="6" name="Rectangle 22"/>
          <p:cNvSpPr>
            <a:spLocks noChangeArrowheads="1"/>
          </p:cNvSpPr>
          <p:nvPr userDrawn="1"/>
        </p:nvSpPr>
        <p:spPr bwMode="auto">
          <a:xfrm>
            <a:off x="8001000" y="6553200"/>
            <a:ext cx="1143000" cy="304800"/>
          </a:xfrm>
          <a:prstGeom prst="rect">
            <a:avLst/>
          </a:prstGeom>
          <a:noFill/>
          <a:ln w="9525">
            <a:noFill/>
            <a:miter lim="800000"/>
            <a:headEnd/>
            <a:tailEnd/>
          </a:ln>
          <a:effectLst/>
        </p:spPr>
        <p:txBody>
          <a:bodyPr anchor="ctr"/>
          <a:lstStyle/>
          <a:p>
            <a:pPr algn="r">
              <a:defRPr/>
            </a:pPr>
            <a:fld id="{D92A04CA-F467-4EEA-9137-46B11688E03D}" type="slidenum">
              <a:rPr lang="en-US" sz="1400" b="1">
                <a:latin typeface="Trebuchet MS" pitchFamily="34" charset="0"/>
              </a:rPr>
              <a:pPr algn="r">
                <a:defRPr/>
              </a:pPr>
              <a:t>‹N°›</a:t>
            </a:fld>
            <a:r>
              <a:rPr lang="en-US" sz="1400" b="1" dirty="0">
                <a:latin typeface="Trebuchet MS" pitchFamily="34" charset="0"/>
              </a:rPr>
              <a:t> of </a:t>
            </a:r>
            <a:r>
              <a:rPr lang="en-US" sz="1400" b="1" dirty="0" smtClean="0">
                <a:latin typeface="Trebuchet MS" pitchFamily="34" charset="0"/>
              </a:rPr>
              <a:t>17</a:t>
            </a:r>
            <a:endParaRPr lang="en-US" sz="1400" b="1" dirty="0">
              <a:latin typeface="Trebuchet MS" pitchFamily="34" charset="0"/>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p:oleObj spid="_x0000_s267265" r:id="rId3" imgW="0" imgH="0" progId="PowerPoint.Show.8">
              <p:embed/>
            </p:oleObj>
          </a:graphicData>
        </a:graphic>
      </p:graphicFrame>
      <p:sp>
        <p:nvSpPr>
          <p:cNvPr id="9222" name="Rectangle 6"/>
          <p:cNvSpPr>
            <a:spLocks noGrp="1" noChangeArrowheads="1"/>
          </p:cNvSpPr>
          <p:nvPr>
            <p:ph type="ctrTitle"/>
          </p:nvPr>
        </p:nvSpPr>
        <p:spPr>
          <a:xfrm>
            <a:off x="0" y="2286000"/>
            <a:ext cx="9144000" cy="1143000"/>
          </a:xfrm>
        </p:spPr>
        <p:txBody>
          <a:bodyPr/>
          <a:lstStyle>
            <a:lvl1pPr>
              <a:defRPr sz="4800" b="1"/>
            </a:lvl1pPr>
          </a:lstStyle>
          <a:p>
            <a:r>
              <a:rPr lang="en-US"/>
              <a:t>Click to edit Master title style</a:t>
            </a:r>
          </a:p>
        </p:txBody>
      </p:sp>
      <p:sp>
        <p:nvSpPr>
          <p:cNvPr id="9223" name="Rectangle 7"/>
          <p:cNvSpPr>
            <a:spLocks noGrp="1" noChangeArrowheads="1"/>
          </p:cNvSpPr>
          <p:nvPr>
            <p:ph type="subTitle" idx="1"/>
          </p:nvPr>
        </p:nvSpPr>
        <p:spPr>
          <a:xfrm>
            <a:off x="1066800" y="4114800"/>
            <a:ext cx="4953000" cy="177165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7500" y="533400"/>
            <a:ext cx="2095500" cy="60198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81000" y="533400"/>
            <a:ext cx="6134100" cy="6019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81000" y="533400"/>
            <a:ext cx="8305800" cy="9906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76400"/>
            <a:ext cx="8305800" cy="4876800"/>
          </a:xfrm>
        </p:spPr>
        <p:txBody>
          <a:bodyPr/>
          <a:lstStyle/>
          <a:p>
            <a:pPr lvl="0"/>
            <a:endParaRPr lang="fr-F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76400"/>
            <a:ext cx="4076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86300" y="1676400"/>
            <a:ext cx="4076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381000" y="533400"/>
            <a:ext cx="8305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7"/>
          <p:cNvSpPr>
            <a:spLocks noGrp="1" noChangeArrowheads="1"/>
          </p:cNvSpPr>
          <p:nvPr>
            <p:ph type="body" idx="1"/>
          </p:nvPr>
        </p:nvSpPr>
        <p:spPr bwMode="auto">
          <a:xfrm>
            <a:off x="457200" y="1676400"/>
            <a:ext cx="8305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4" name="Line 12"/>
          <p:cNvSpPr>
            <a:spLocks noChangeShapeType="1"/>
          </p:cNvSpPr>
          <p:nvPr/>
        </p:nvSpPr>
        <p:spPr bwMode="auto">
          <a:xfrm>
            <a:off x="381000" y="6705600"/>
            <a:ext cx="8305800" cy="0"/>
          </a:xfrm>
          <a:prstGeom prst="line">
            <a:avLst/>
          </a:prstGeom>
          <a:noFill/>
          <a:ln w="12700">
            <a:solidFill>
              <a:srgbClr val="DC5900"/>
            </a:solidFill>
            <a:round/>
            <a:headEnd/>
            <a:tailEnd/>
          </a:ln>
          <a:effectLst/>
        </p:spPr>
        <p:txBody>
          <a:bodyPr wrap="none"/>
          <a:lstStyle/>
          <a:p>
            <a:pPr>
              <a:defRPr/>
            </a:pPr>
            <a:endParaRPr lang="fr-FR"/>
          </a:p>
        </p:txBody>
      </p:sp>
      <p:sp>
        <p:nvSpPr>
          <p:cNvPr id="8208" name="Line 16"/>
          <p:cNvSpPr>
            <a:spLocks noChangeShapeType="1"/>
          </p:cNvSpPr>
          <p:nvPr/>
        </p:nvSpPr>
        <p:spPr bwMode="auto">
          <a:xfrm>
            <a:off x="381000" y="1219200"/>
            <a:ext cx="8305800" cy="0"/>
          </a:xfrm>
          <a:prstGeom prst="line">
            <a:avLst/>
          </a:prstGeom>
          <a:noFill/>
          <a:ln w="38100">
            <a:solidFill>
              <a:srgbClr val="800000"/>
            </a:solidFill>
            <a:round/>
            <a:headEnd/>
            <a:tailEnd/>
          </a:ln>
          <a:effectLst/>
        </p:spPr>
        <p:txBody>
          <a:bodyPr wrap="none"/>
          <a:lstStyle/>
          <a:p>
            <a:pPr>
              <a:defRPr/>
            </a:pPr>
            <a:endParaRPr lang="fr-FR"/>
          </a:p>
        </p:txBody>
      </p:sp>
      <p:sp>
        <p:nvSpPr>
          <p:cNvPr id="8210" name="Rectangle 18"/>
          <p:cNvSpPr>
            <a:spLocks noChangeArrowheads="1"/>
          </p:cNvSpPr>
          <p:nvPr userDrawn="1"/>
        </p:nvSpPr>
        <p:spPr bwMode="auto">
          <a:xfrm>
            <a:off x="8001000" y="6172200"/>
            <a:ext cx="1143000" cy="304800"/>
          </a:xfrm>
          <a:prstGeom prst="rect">
            <a:avLst/>
          </a:prstGeom>
          <a:noFill/>
          <a:ln w="9525">
            <a:noFill/>
            <a:miter lim="800000"/>
            <a:headEnd/>
            <a:tailEnd/>
          </a:ln>
          <a:effectLst/>
        </p:spPr>
        <p:txBody>
          <a:bodyPr anchor="ctr"/>
          <a:lstStyle/>
          <a:p>
            <a:pPr algn="r">
              <a:defRPr/>
            </a:pPr>
            <a:fld id="{0800B933-1F05-4C5A-8B31-A63847F90672}" type="slidenum">
              <a:rPr lang="en-US" sz="1400" b="1">
                <a:latin typeface="Trebuchet MS" pitchFamily="34" charset="0"/>
              </a:rPr>
              <a:pPr algn="r">
                <a:defRPr/>
              </a:pPr>
              <a:t>‹N°›</a:t>
            </a:fld>
            <a:r>
              <a:rPr lang="en-US" sz="1400" b="1" dirty="0">
                <a:latin typeface="Trebuchet MS" pitchFamily="34" charset="0"/>
              </a:rPr>
              <a:t> </a:t>
            </a:r>
            <a:r>
              <a:rPr lang="en-US" sz="1400" b="1">
                <a:latin typeface="Trebuchet MS" pitchFamily="34" charset="0"/>
              </a:rPr>
              <a:t>/17</a:t>
            </a:r>
            <a:endParaRPr lang="en-US" sz="1400" b="1" dirty="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8000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Font typeface="Marlett" pitchFamily="2" charset="2"/>
        <a:buChar char="4"/>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http://www.emn.fr/accueil-web/imac-nl/logo-emn.gi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17"/>
          <p:cNvSpPr>
            <a:spLocks noGrp="1" noChangeArrowheads="1"/>
          </p:cNvSpPr>
          <p:nvPr>
            <p:ph type="ctrTitle"/>
          </p:nvPr>
        </p:nvSpPr>
        <p:spPr>
          <a:xfrm>
            <a:off x="304800" y="1828800"/>
            <a:ext cx="8458200" cy="1524000"/>
          </a:xfrm>
        </p:spPr>
        <p:txBody>
          <a:bodyPr/>
          <a:lstStyle/>
          <a:p>
            <a:pPr eaLnBrk="1" hangingPunct="1"/>
            <a:r>
              <a:rPr lang="en-US" sz="3200" dirty="0" smtClean="0">
                <a:solidFill>
                  <a:srgbClr val="800000"/>
                </a:solidFill>
                <a:latin typeface="Trebuchet MS" pitchFamily="34" charset="0"/>
              </a:rPr>
              <a:t/>
            </a:r>
            <a:br>
              <a:rPr lang="en-US" sz="3200" dirty="0" smtClean="0">
                <a:solidFill>
                  <a:srgbClr val="800000"/>
                </a:solidFill>
                <a:latin typeface="Trebuchet MS" pitchFamily="34" charset="0"/>
              </a:rPr>
            </a:br>
            <a:r>
              <a:rPr lang="en-US" sz="3200" dirty="0" err="1" smtClean="0">
                <a:solidFill>
                  <a:srgbClr val="800000"/>
                </a:solidFill>
                <a:latin typeface="Trebuchet MS" pitchFamily="34" charset="0"/>
              </a:rPr>
              <a:t>Facteurs</a:t>
            </a:r>
            <a:r>
              <a:rPr lang="en-US" sz="3200" dirty="0" smtClean="0">
                <a:solidFill>
                  <a:srgbClr val="800000"/>
                </a:solidFill>
                <a:latin typeface="Trebuchet MS" pitchFamily="34" charset="0"/>
              </a:rPr>
              <a:t> </a:t>
            </a:r>
            <a:r>
              <a:rPr lang="en-US" sz="3200" dirty="0" err="1" smtClean="0">
                <a:solidFill>
                  <a:srgbClr val="800000"/>
                </a:solidFill>
                <a:latin typeface="Trebuchet MS" pitchFamily="34" charset="0"/>
              </a:rPr>
              <a:t>limitant</a:t>
            </a:r>
            <a:r>
              <a:rPr lang="en-US" sz="3200" dirty="0" smtClean="0">
                <a:solidFill>
                  <a:srgbClr val="800000"/>
                </a:solidFill>
                <a:latin typeface="Trebuchet MS" pitchFamily="34" charset="0"/>
              </a:rPr>
              <a:t> </a:t>
            </a:r>
            <a:r>
              <a:rPr lang="en-US" sz="3200" dirty="0" err="1" smtClean="0">
                <a:solidFill>
                  <a:srgbClr val="800000"/>
                </a:solidFill>
                <a:latin typeface="Trebuchet MS" pitchFamily="34" charset="0"/>
              </a:rPr>
              <a:t>ou</a:t>
            </a:r>
            <a:r>
              <a:rPr lang="en-US" sz="3200" dirty="0" smtClean="0">
                <a:solidFill>
                  <a:srgbClr val="800000"/>
                </a:solidFill>
                <a:latin typeface="Trebuchet MS" pitchFamily="34" charset="0"/>
              </a:rPr>
              <a:t> </a:t>
            </a:r>
            <a:r>
              <a:rPr lang="en-US" sz="3200" dirty="0" err="1" smtClean="0">
                <a:solidFill>
                  <a:srgbClr val="800000"/>
                </a:solidFill>
                <a:latin typeface="Trebuchet MS" pitchFamily="34" charset="0"/>
              </a:rPr>
              <a:t>favorisant</a:t>
            </a:r>
            <a:r>
              <a:rPr lang="en-US" sz="3200" dirty="0" smtClean="0">
                <a:solidFill>
                  <a:srgbClr val="800000"/>
                </a:solidFill>
                <a:latin typeface="Trebuchet MS" pitchFamily="34" charset="0"/>
              </a:rPr>
              <a:t> </a:t>
            </a:r>
            <a:r>
              <a:rPr lang="en-US" sz="3200" dirty="0" err="1" smtClean="0">
                <a:solidFill>
                  <a:srgbClr val="800000"/>
                </a:solidFill>
                <a:latin typeface="Trebuchet MS" pitchFamily="34" charset="0"/>
              </a:rPr>
              <a:t>l’annonce</a:t>
            </a:r>
            <a:r>
              <a:rPr lang="en-US" sz="3200" dirty="0" smtClean="0">
                <a:solidFill>
                  <a:srgbClr val="800000"/>
                </a:solidFill>
                <a:latin typeface="Trebuchet MS" pitchFamily="34" charset="0"/>
              </a:rPr>
              <a:t> du diagnostic de la </a:t>
            </a:r>
            <a:r>
              <a:rPr lang="en-US" sz="3200" dirty="0" err="1" smtClean="0">
                <a:solidFill>
                  <a:srgbClr val="800000"/>
                </a:solidFill>
                <a:latin typeface="Trebuchet MS" pitchFamily="34" charset="0"/>
              </a:rPr>
              <a:t>mucoviscidose</a:t>
            </a:r>
            <a:r>
              <a:rPr lang="en-US" sz="3200" dirty="0" smtClean="0">
                <a:solidFill>
                  <a:srgbClr val="800000"/>
                </a:solidFill>
                <a:latin typeface="Trebuchet MS" pitchFamily="34" charset="0"/>
              </a:rPr>
              <a:t>: </a:t>
            </a:r>
            <a:r>
              <a:rPr lang="en-US" sz="3200" dirty="0" err="1" smtClean="0">
                <a:solidFill>
                  <a:srgbClr val="800000"/>
                </a:solidFill>
                <a:latin typeface="Trebuchet MS" pitchFamily="34" charset="0"/>
              </a:rPr>
              <a:t>résultats</a:t>
            </a:r>
            <a:r>
              <a:rPr lang="en-US" sz="3200" dirty="0" smtClean="0">
                <a:solidFill>
                  <a:srgbClr val="800000"/>
                </a:solidFill>
                <a:latin typeface="Trebuchet MS" pitchFamily="34" charset="0"/>
              </a:rPr>
              <a:t> et perspectives</a:t>
            </a:r>
            <a:br>
              <a:rPr lang="en-US" sz="3200" dirty="0" smtClean="0">
                <a:solidFill>
                  <a:srgbClr val="800000"/>
                </a:solidFill>
                <a:latin typeface="Trebuchet MS" pitchFamily="34" charset="0"/>
              </a:rPr>
            </a:br>
            <a:endParaRPr lang="en-US" sz="3200" dirty="0" smtClean="0">
              <a:solidFill>
                <a:srgbClr val="800000"/>
              </a:solidFill>
              <a:latin typeface="Trebuchet MS" pitchFamily="34" charset="0"/>
            </a:endParaRPr>
          </a:p>
        </p:txBody>
      </p:sp>
      <p:sp>
        <p:nvSpPr>
          <p:cNvPr id="225282" name="Rectangle 18"/>
          <p:cNvSpPr>
            <a:spLocks noGrp="1" noChangeArrowheads="1"/>
          </p:cNvSpPr>
          <p:nvPr>
            <p:ph type="subTitle" idx="1"/>
          </p:nvPr>
        </p:nvSpPr>
        <p:spPr>
          <a:xfrm>
            <a:off x="990600" y="5257800"/>
            <a:ext cx="7086600" cy="914400"/>
          </a:xfrm>
        </p:spPr>
        <p:txBody>
          <a:bodyPr/>
          <a:lstStyle/>
          <a:p>
            <a:pPr eaLnBrk="1" hangingPunct="1">
              <a:lnSpc>
                <a:spcPct val="80000"/>
              </a:lnSpc>
            </a:pPr>
            <a:r>
              <a:rPr lang="en-US" sz="3200" smtClean="0">
                <a:latin typeface="Trebuchet MS" pitchFamily="34" charset="0"/>
              </a:rPr>
              <a:t>Réunion du Réseau Muco-Ouest</a:t>
            </a:r>
          </a:p>
          <a:p>
            <a:pPr eaLnBrk="1" hangingPunct="1">
              <a:lnSpc>
                <a:spcPct val="80000"/>
              </a:lnSpc>
            </a:pPr>
            <a:r>
              <a:rPr lang="fr-FR" sz="2600" b="1" smtClean="0">
                <a:latin typeface="Trebuchet MS" pitchFamily="34" charset="0"/>
              </a:rPr>
              <a:t>07 octobre 2011</a:t>
            </a:r>
            <a:endParaRPr lang="en-US" i="1" smtClean="0">
              <a:solidFill>
                <a:srgbClr val="1500AE"/>
              </a:solidFill>
              <a:latin typeface="Trebuchet MS" pitchFamily="34" charset="0"/>
            </a:endParaRPr>
          </a:p>
        </p:txBody>
      </p:sp>
      <p:sp>
        <p:nvSpPr>
          <p:cNvPr id="225283" name="Rectangle 12"/>
          <p:cNvSpPr>
            <a:spLocks noChangeArrowheads="1"/>
          </p:cNvSpPr>
          <p:nvPr/>
        </p:nvSpPr>
        <p:spPr bwMode="auto">
          <a:xfrm>
            <a:off x="1371600" y="3028950"/>
            <a:ext cx="9144000" cy="0"/>
          </a:xfrm>
          <a:prstGeom prst="rect">
            <a:avLst/>
          </a:prstGeom>
          <a:noFill/>
          <a:ln w="9525">
            <a:noFill/>
            <a:miter lim="800000"/>
            <a:headEnd/>
            <a:tailEnd/>
          </a:ln>
        </p:spPr>
        <p:txBody>
          <a:bodyPr>
            <a:spAutoFit/>
          </a:bodyPr>
          <a:lstStyle/>
          <a:p>
            <a:endParaRPr lang="fr-FR"/>
          </a:p>
        </p:txBody>
      </p:sp>
      <p:pic>
        <p:nvPicPr>
          <p:cNvPr id="225284" name="Picture 3" descr="Logo couleurs 6v"/>
          <p:cNvPicPr>
            <a:picLocks noChangeAspect="1" noChangeArrowheads="1"/>
          </p:cNvPicPr>
          <p:nvPr/>
        </p:nvPicPr>
        <p:blipFill>
          <a:blip r:embed="rId3" cstate="print"/>
          <a:srcRect/>
          <a:stretch>
            <a:fillRect/>
          </a:stretch>
        </p:blipFill>
        <p:spPr bwMode="auto">
          <a:xfrm>
            <a:off x="2438400" y="152400"/>
            <a:ext cx="1752600" cy="944563"/>
          </a:xfrm>
          <a:prstGeom prst="rect">
            <a:avLst/>
          </a:prstGeom>
          <a:noFill/>
          <a:ln w="9525">
            <a:noFill/>
            <a:miter lim="800000"/>
            <a:headEnd/>
            <a:tailEnd/>
          </a:ln>
        </p:spPr>
      </p:pic>
      <p:pic>
        <p:nvPicPr>
          <p:cNvPr id="225285" name="Picture 0" descr="logo1bis"/>
          <p:cNvPicPr>
            <a:picLocks noChangeAspect="1" noChangeArrowheads="1"/>
          </p:cNvPicPr>
          <p:nvPr/>
        </p:nvPicPr>
        <p:blipFill>
          <a:blip r:embed="rId4" cstate="print"/>
          <a:srcRect/>
          <a:stretch>
            <a:fillRect/>
          </a:stretch>
        </p:blipFill>
        <p:spPr bwMode="auto">
          <a:xfrm>
            <a:off x="6553200" y="152400"/>
            <a:ext cx="2057400" cy="862013"/>
          </a:xfrm>
          <a:prstGeom prst="rect">
            <a:avLst/>
          </a:prstGeom>
          <a:noFill/>
          <a:ln w="9525">
            <a:noFill/>
            <a:miter lim="800000"/>
            <a:headEnd/>
            <a:tailEnd/>
          </a:ln>
        </p:spPr>
      </p:pic>
      <p:sp>
        <p:nvSpPr>
          <p:cNvPr id="225286" name="Rectangle 4"/>
          <p:cNvSpPr>
            <a:spLocks noChangeArrowheads="1"/>
          </p:cNvSpPr>
          <p:nvPr/>
        </p:nvSpPr>
        <p:spPr bwMode="auto">
          <a:xfrm>
            <a:off x="811213" y="3028950"/>
            <a:ext cx="1692275" cy="0"/>
          </a:xfrm>
          <a:prstGeom prst="rect">
            <a:avLst/>
          </a:prstGeom>
          <a:noFill/>
          <a:ln w="9525">
            <a:noFill/>
            <a:miter lim="800000"/>
            <a:headEnd/>
            <a:tailEnd/>
          </a:ln>
        </p:spPr>
        <p:txBody>
          <a:bodyPr wrap="none" anchor="ctr">
            <a:spAutoFit/>
          </a:bodyPr>
          <a:lstStyle/>
          <a:p>
            <a:endParaRPr lang="fr-FR"/>
          </a:p>
        </p:txBody>
      </p:sp>
      <p:sp>
        <p:nvSpPr>
          <p:cNvPr id="225287" name="Rectangle 6"/>
          <p:cNvSpPr>
            <a:spLocks noChangeArrowheads="1"/>
          </p:cNvSpPr>
          <p:nvPr/>
        </p:nvSpPr>
        <p:spPr bwMode="auto">
          <a:xfrm>
            <a:off x="811213" y="3028950"/>
            <a:ext cx="511175" cy="0"/>
          </a:xfrm>
          <a:prstGeom prst="rect">
            <a:avLst/>
          </a:prstGeom>
          <a:noFill/>
          <a:ln w="9525">
            <a:noFill/>
            <a:miter lim="800000"/>
            <a:headEnd/>
            <a:tailEnd/>
          </a:ln>
        </p:spPr>
        <p:txBody>
          <a:bodyPr wrap="none" anchor="ctr">
            <a:spAutoFit/>
          </a:bodyPr>
          <a:lstStyle/>
          <a:p>
            <a:endParaRPr lang="fr-FR"/>
          </a:p>
        </p:txBody>
      </p:sp>
      <p:pic>
        <p:nvPicPr>
          <p:cNvPr id="225288" name="Picture 2" descr="CHUNantes"/>
          <p:cNvPicPr>
            <a:picLocks noChangeAspect="1" noChangeArrowheads="1"/>
          </p:cNvPicPr>
          <p:nvPr/>
        </p:nvPicPr>
        <p:blipFill>
          <a:blip r:embed="rId5" cstate="print"/>
          <a:srcRect/>
          <a:stretch>
            <a:fillRect/>
          </a:stretch>
        </p:blipFill>
        <p:spPr bwMode="auto">
          <a:xfrm>
            <a:off x="4724400" y="57150"/>
            <a:ext cx="1524000" cy="1085850"/>
          </a:xfrm>
          <a:prstGeom prst="rect">
            <a:avLst/>
          </a:prstGeom>
          <a:noFill/>
          <a:ln w="9525">
            <a:noFill/>
            <a:miter lim="800000"/>
            <a:headEnd/>
            <a:tailEnd/>
          </a:ln>
        </p:spPr>
      </p:pic>
      <p:sp>
        <p:nvSpPr>
          <p:cNvPr id="225289" name="Rectangle 8"/>
          <p:cNvSpPr>
            <a:spLocks noChangeArrowheads="1"/>
          </p:cNvSpPr>
          <p:nvPr/>
        </p:nvSpPr>
        <p:spPr bwMode="auto">
          <a:xfrm>
            <a:off x="811213" y="3028950"/>
            <a:ext cx="1270000" cy="0"/>
          </a:xfrm>
          <a:prstGeom prst="rect">
            <a:avLst/>
          </a:prstGeom>
          <a:noFill/>
          <a:ln w="9525">
            <a:noFill/>
            <a:miter lim="800000"/>
            <a:headEnd/>
            <a:tailEnd/>
          </a:ln>
        </p:spPr>
        <p:txBody>
          <a:bodyPr wrap="none" anchor="ctr">
            <a:spAutoFit/>
          </a:bodyPr>
          <a:lstStyle/>
          <a:p>
            <a:endParaRPr lang="fr-FR"/>
          </a:p>
        </p:txBody>
      </p:sp>
      <p:pic>
        <p:nvPicPr>
          <p:cNvPr id="225290" name="Picture 1" descr="http://www.emn.fr/accueil-web/imac-nl/logo-emn.gif"/>
          <p:cNvPicPr>
            <a:picLocks noChangeAspect="1" noChangeArrowheads="1"/>
          </p:cNvPicPr>
          <p:nvPr/>
        </p:nvPicPr>
        <p:blipFill>
          <a:blip r:embed="rId6" r:link="rId7" cstate="print"/>
          <a:srcRect/>
          <a:stretch>
            <a:fillRect/>
          </a:stretch>
        </p:blipFill>
        <p:spPr bwMode="auto">
          <a:xfrm>
            <a:off x="228600" y="228600"/>
            <a:ext cx="1809750" cy="965200"/>
          </a:xfrm>
          <a:prstGeom prst="rect">
            <a:avLst/>
          </a:prstGeom>
          <a:noFill/>
          <a:ln w="9525">
            <a:noFill/>
            <a:miter lim="800000"/>
            <a:headEnd/>
            <a:tailEnd/>
          </a:ln>
        </p:spPr>
      </p:pic>
      <p:sp>
        <p:nvSpPr>
          <p:cNvPr id="225291" name="Rectangle 10"/>
          <p:cNvSpPr>
            <a:spLocks noChangeArrowheads="1"/>
          </p:cNvSpPr>
          <p:nvPr/>
        </p:nvSpPr>
        <p:spPr bwMode="auto">
          <a:xfrm>
            <a:off x="3886200" y="3489325"/>
            <a:ext cx="184150" cy="336550"/>
          </a:xfrm>
          <a:prstGeom prst="rect">
            <a:avLst/>
          </a:prstGeom>
          <a:noFill/>
          <a:ln w="9525">
            <a:noFill/>
            <a:miter lim="800000"/>
            <a:headEnd/>
            <a:tailEnd/>
          </a:ln>
        </p:spPr>
        <p:txBody>
          <a:bodyPr wrap="none" anchor="ctr">
            <a:spAutoFit/>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p:nvPr>
        </p:nvSpPr>
        <p:spPr>
          <a:xfrm>
            <a:off x="0" y="381000"/>
            <a:ext cx="9144000" cy="609600"/>
          </a:xfrm>
        </p:spPr>
        <p:txBody>
          <a:bodyPr/>
          <a:lstStyle/>
          <a:p>
            <a:pPr eaLnBrk="1" hangingPunct="1"/>
            <a:r>
              <a:rPr lang="fr-FR" smtClean="0">
                <a:latin typeface="Trebuchet MS" pitchFamily="34" charset="0"/>
              </a:rPr>
              <a:t>Les recommandations selon la typologie de CRCM</a:t>
            </a:r>
            <a:endParaRPr lang="en-US" smtClean="0">
              <a:latin typeface="Trebuchet MS" pitchFamily="34" charset="0"/>
            </a:endParaRPr>
          </a:p>
        </p:txBody>
      </p:sp>
      <p:sp>
        <p:nvSpPr>
          <p:cNvPr id="238594" name="Rectangle 3"/>
          <p:cNvSpPr>
            <a:spLocks noGrp="1" noChangeArrowheads="1"/>
          </p:cNvSpPr>
          <p:nvPr>
            <p:ph type="body" idx="1"/>
          </p:nvPr>
        </p:nvSpPr>
        <p:spPr>
          <a:xfrm>
            <a:off x="0" y="1600200"/>
            <a:ext cx="9296400" cy="4800600"/>
          </a:xfrm>
        </p:spPr>
        <p:txBody>
          <a:bodyPr/>
          <a:lstStyle/>
          <a:p>
            <a:pPr eaLnBrk="1" hangingPunct="1"/>
            <a:r>
              <a:rPr lang="fr-FR" altLang="ko-KR" b="1" smtClean="0">
                <a:latin typeface="Trebuchet MS" pitchFamily="34" charset="0"/>
                <a:ea typeface="굴림" charset="-127"/>
              </a:rPr>
              <a:t>Les centres historiques</a:t>
            </a:r>
            <a:endParaRPr lang="fr-FR" smtClean="0">
              <a:latin typeface="Trebuchet MS" pitchFamily="34" charset="0"/>
            </a:endParaRPr>
          </a:p>
          <a:p>
            <a:pPr lvl="1" eaLnBrk="1" hangingPunct="1"/>
            <a:r>
              <a:rPr lang="fr-FR" b="1" smtClean="0">
                <a:latin typeface="Trebuchet MS" pitchFamily="34" charset="0"/>
              </a:rPr>
              <a:t>Les plus impliqués dans la « protocolisation » et l’actualisation des recommandations de bonnes pratiques</a:t>
            </a:r>
          </a:p>
          <a:p>
            <a:pPr lvl="2" eaLnBrk="1" hangingPunct="1"/>
            <a:r>
              <a:rPr lang="fr-FR" smtClean="0">
                <a:latin typeface="Trebuchet MS" pitchFamily="34" charset="0"/>
              </a:rPr>
              <a:t>« </a:t>
            </a:r>
            <a:r>
              <a:rPr lang="fr-FR" sz="1800" i="1" smtClean="0">
                <a:latin typeface="Trebuchet MS" pitchFamily="34" charset="0"/>
              </a:rPr>
              <a:t>C'est vrai que les recommandations d'annonce c'est très travaillé. J'ai d'ailleurs participé à un groupe de travail à l'association sur l'annonce du diagnostic</a:t>
            </a:r>
            <a:r>
              <a:rPr lang="fr-FR" sz="1800" smtClean="0">
                <a:latin typeface="Trebuchet MS" pitchFamily="34" charset="0"/>
              </a:rPr>
              <a:t> «, focus groupe, infirmière</a:t>
            </a:r>
          </a:p>
          <a:p>
            <a:pPr lvl="2" eaLnBrk="1" hangingPunct="1"/>
            <a:r>
              <a:rPr lang="fr-FR" sz="1800" smtClean="0">
                <a:latin typeface="Trebuchet MS" pitchFamily="34" charset="0"/>
              </a:rPr>
              <a:t>« </a:t>
            </a:r>
            <a:r>
              <a:rPr lang="fr-FR" sz="1800" i="1" smtClean="0">
                <a:latin typeface="Trebuchet MS" pitchFamily="34" charset="0"/>
              </a:rPr>
              <a:t>C'était un gros sujet de préoccupation, je pense que c'est intéressant de réfléchir en équipe, et en réseau sur la façon de faire », </a:t>
            </a:r>
            <a:r>
              <a:rPr lang="fr-FR" sz="1800" smtClean="0">
                <a:latin typeface="Trebuchet MS" pitchFamily="34" charset="0"/>
              </a:rPr>
              <a:t>focus groupe, infirmière </a:t>
            </a:r>
          </a:p>
          <a:p>
            <a:pPr lvl="1" eaLnBrk="1" hangingPunct="1"/>
            <a:r>
              <a:rPr lang="fr-FR" b="1" smtClean="0">
                <a:latin typeface="Trebuchet MS" pitchFamily="34" charset="0"/>
              </a:rPr>
              <a:t>Les plus soucieux de la coordination appel/annonce et de la continuité du processus</a:t>
            </a:r>
          </a:p>
          <a:p>
            <a:pPr lvl="2" eaLnBrk="1" hangingPunct="1"/>
            <a:r>
              <a:rPr lang="fr-FR" sz="1800" smtClean="0">
                <a:latin typeface="Trebuchet MS" pitchFamily="34" charset="0"/>
              </a:rPr>
              <a:t>« </a:t>
            </a:r>
            <a:r>
              <a:rPr lang="fr-FR" sz="1800" i="1" smtClean="0">
                <a:latin typeface="Trebuchet MS" pitchFamily="34" charset="0"/>
              </a:rPr>
              <a:t>On avait décidé qu'à partir de là, du CRCM et de toutes les recommandations, normalement c'était la personne qui voyait, qui appelait </a:t>
            </a:r>
            <a:r>
              <a:rPr lang="fr-FR" sz="1800" smtClean="0">
                <a:latin typeface="Trebuchet MS" pitchFamily="34" charset="0"/>
              </a:rPr>
              <a:t>», focus groupe, médecins</a:t>
            </a:r>
          </a:p>
        </p:txBody>
      </p:sp>
      <p:sp>
        <p:nvSpPr>
          <p:cNvPr id="238595" name="Rectangle 4"/>
          <p:cNvSpPr>
            <a:spLocks noChangeArrowheads="1"/>
          </p:cNvSpPr>
          <p:nvPr/>
        </p:nvSpPr>
        <p:spPr bwMode="auto">
          <a:xfrm>
            <a:off x="0" y="108585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p:nvPr>
        </p:nvSpPr>
        <p:spPr>
          <a:xfrm>
            <a:off x="0" y="381000"/>
            <a:ext cx="9144000" cy="609600"/>
          </a:xfrm>
        </p:spPr>
        <p:txBody>
          <a:bodyPr/>
          <a:lstStyle/>
          <a:p>
            <a:pPr eaLnBrk="1" hangingPunct="1"/>
            <a:r>
              <a:rPr lang="fr-FR" smtClean="0">
                <a:latin typeface="Trebuchet MS" pitchFamily="34" charset="0"/>
              </a:rPr>
              <a:t>Les recommandations selon la typologie de CRCM</a:t>
            </a:r>
            <a:endParaRPr lang="en-US" smtClean="0">
              <a:latin typeface="Trebuchet MS" pitchFamily="34" charset="0"/>
            </a:endParaRPr>
          </a:p>
        </p:txBody>
      </p:sp>
      <p:sp>
        <p:nvSpPr>
          <p:cNvPr id="240642" name="Rectangle 3"/>
          <p:cNvSpPr>
            <a:spLocks noGrp="1" noChangeArrowheads="1"/>
          </p:cNvSpPr>
          <p:nvPr>
            <p:ph type="body" idx="1"/>
          </p:nvPr>
        </p:nvSpPr>
        <p:spPr>
          <a:xfrm>
            <a:off x="0" y="1219200"/>
            <a:ext cx="9144000" cy="4800600"/>
          </a:xfrm>
        </p:spPr>
        <p:txBody>
          <a:bodyPr/>
          <a:lstStyle/>
          <a:p>
            <a:pPr eaLnBrk="1" hangingPunct="1"/>
            <a:r>
              <a:rPr lang="fr-FR" altLang="ko-KR" b="1" smtClean="0">
                <a:latin typeface="Trebuchet MS" pitchFamily="34" charset="0"/>
                <a:ea typeface="굴림" charset="-127"/>
              </a:rPr>
              <a:t>Les centres historiques</a:t>
            </a:r>
            <a:endParaRPr lang="fr-FR" smtClean="0">
              <a:latin typeface="Trebuchet MS" pitchFamily="34" charset="0"/>
            </a:endParaRPr>
          </a:p>
          <a:p>
            <a:pPr lvl="1" eaLnBrk="1" hangingPunct="1"/>
            <a:r>
              <a:rPr lang="fr-FR" b="1" smtClean="0">
                <a:latin typeface="Trebuchet MS" pitchFamily="34" charset="0"/>
              </a:rPr>
              <a:t>Une antériorité dans les pratiques et dans la capitalisation</a:t>
            </a:r>
          </a:p>
          <a:p>
            <a:pPr lvl="2" eaLnBrk="1" hangingPunct="1"/>
            <a:r>
              <a:rPr lang="fr-FR" smtClean="0">
                <a:latin typeface="Trebuchet MS" pitchFamily="34" charset="0"/>
              </a:rPr>
              <a:t>« </a:t>
            </a:r>
            <a:r>
              <a:rPr lang="fr-CA" i="1" smtClean="0">
                <a:latin typeface="Trebuchet MS" pitchFamily="34" charset="0"/>
              </a:rPr>
              <a:t>J'ai fait du dépistage depuis 20 ans... bien avant les recommandations, et bien avant les CRCM, on a toujours piloté comme ça. Parce que le dépistage, ici, nous on l'a quand même, ça fait 20 ans, qu'on a le dépistage néonatal</a:t>
            </a:r>
            <a:r>
              <a:rPr lang="fr-FR" i="1" smtClean="0">
                <a:latin typeface="Trebuchet MS" pitchFamily="34" charset="0"/>
              </a:rPr>
              <a:t> </a:t>
            </a:r>
            <a:r>
              <a:rPr lang="fr-FR" smtClean="0">
                <a:latin typeface="Trebuchet MS" pitchFamily="34" charset="0"/>
              </a:rPr>
              <a:t>» focus groupe, médecins</a:t>
            </a:r>
          </a:p>
          <a:p>
            <a:pPr lvl="1" eaLnBrk="1" hangingPunct="1"/>
            <a:r>
              <a:rPr lang="fr-FR" b="1" smtClean="0">
                <a:latin typeface="Trebuchet MS" pitchFamily="34" charset="0"/>
              </a:rPr>
              <a:t>Les plus soucieux du risque de régression</a:t>
            </a:r>
          </a:p>
          <a:p>
            <a:pPr lvl="2" eaLnBrk="1" hangingPunct="1"/>
            <a:r>
              <a:rPr lang="fr-FR" smtClean="0">
                <a:latin typeface="Trebuchet MS" pitchFamily="34" charset="0"/>
              </a:rPr>
              <a:t>« </a:t>
            </a:r>
            <a:r>
              <a:rPr lang="fr-FR" i="1" smtClean="0">
                <a:latin typeface="Trebuchet MS" pitchFamily="34" charset="0"/>
              </a:rPr>
              <a:t>on ne veut pas non plus de recommandations qui nous fassent reculer dans ce que l'on fait, du point de vue de la qualité de ce que l'on fait</a:t>
            </a:r>
            <a:r>
              <a:rPr lang="fr-FR" smtClean="0">
                <a:latin typeface="Trebuchet MS" pitchFamily="34" charset="0"/>
              </a:rPr>
              <a:t> », focus groupe, médecin</a:t>
            </a:r>
          </a:p>
          <a:p>
            <a:pPr lvl="1" eaLnBrk="1" hangingPunct="1"/>
            <a:r>
              <a:rPr lang="fr-FR" b="1" smtClean="0">
                <a:latin typeface="Trebuchet MS" pitchFamily="34" charset="0"/>
              </a:rPr>
              <a:t>Les plus soucieux de l’équilibre entre le protocole national et les réalités locales</a:t>
            </a:r>
          </a:p>
        </p:txBody>
      </p:sp>
      <p:sp>
        <p:nvSpPr>
          <p:cNvPr id="240643" name="Rectangle 4"/>
          <p:cNvSpPr>
            <a:spLocks noChangeArrowheads="1"/>
          </p:cNvSpPr>
          <p:nvPr/>
        </p:nvSpPr>
        <p:spPr bwMode="auto">
          <a:xfrm>
            <a:off x="0" y="108585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0" y="381000"/>
            <a:ext cx="9144000" cy="609600"/>
          </a:xfrm>
        </p:spPr>
        <p:txBody>
          <a:bodyPr/>
          <a:lstStyle/>
          <a:p>
            <a:pPr eaLnBrk="1" hangingPunct="1"/>
            <a:r>
              <a:rPr lang="fr-FR" smtClean="0">
                <a:latin typeface="Trebuchet MS" pitchFamily="34" charset="0"/>
              </a:rPr>
              <a:t>Les recommandations selon la typologie de CRCM</a:t>
            </a:r>
            <a:endParaRPr lang="en-US" smtClean="0">
              <a:latin typeface="Trebuchet MS" pitchFamily="34" charset="0"/>
            </a:endParaRPr>
          </a:p>
        </p:txBody>
      </p:sp>
      <p:sp>
        <p:nvSpPr>
          <p:cNvPr id="242690" name="Rectangle 3"/>
          <p:cNvSpPr>
            <a:spLocks noGrp="1" noChangeArrowheads="1"/>
          </p:cNvSpPr>
          <p:nvPr>
            <p:ph type="body" idx="1"/>
          </p:nvPr>
        </p:nvSpPr>
        <p:spPr>
          <a:xfrm>
            <a:off x="0" y="1447800"/>
            <a:ext cx="9144000" cy="5105400"/>
          </a:xfrm>
        </p:spPr>
        <p:txBody>
          <a:bodyPr/>
          <a:lstStyle/>
          <a:p>
            <a:pPr eaLnBrk="1" hangingPunct="1"/>
            <a:r>
              <a:rPr lang="fr-FR" altLang="ko-KR" b="1" smtClean="0">
                <a:latin typeface="Trebuchet MS" pitchFamily="34" charset="0"/>
                <a:ea typeface="굴림" charset="-127"/>
              </a:rPr>
              <a:t>Les centres à forte pratique d’annonces</a:t>
            </a:r>
            <a:endParaRPr lang="fr-FR" smtClean="0">
              <a:latin typeface="Trebuchet MS" pitchFamily="34" charset="0"/>
            </a:endParaRPr>
          </a:p>
          <a:p>
            <a:pPr lvl="1" eaLnBrk="1" hangingPunct="1"/>
            <a:r>
              <a:rPr lang="fr-FR" b="1" smtClean="0">
                <a:latin typeface="Trebuchet MS" pitchFamily="34" charset="0"/>
              </a:rPr>
              <a:t>Les plus enclins à expérimenter</a:t>
            </a:r>
            <a:r>
              <a:rPr lang="fr-FR" sz="2000" b="1" smtClean="0">
                <a:latin typeface="Trebuchet MS" pitchFamily="34" charset="0"/>
              </a:rPr>
              <a:t> </a:t>
            </a:r>
          </a:p>
          <a:p>
            <a:pPr lvl="2" eaLnBrk="1" hangingPunct="1"/>
            <a:r>
              <a:rPr lang="fr-FR" smtClean="0">
                <a:latin typeface="Trebuchet MS" pitchFamily="34" charset="0"/>
              </a:rPr>
              <a:t>« </a:t>
            </a:r>
            <a:r>
              <a:rPr lang="fr-FR" i="1" smtClean="0">
                <a:latin typeface="Trebuchet MS" pitchFamily="34" charset="0"/>
              </a:rPr>
              <a:t>Donc au fur et à mesure des étapes des recommandations, on lisait un petit peu, on essayait... L'idée que le discours soit le même par exemple pour ceux qui sont hétérozygotes ou ceux où on sait d'emblée qu'il y a deux mutations, que le discours ne soit pas plus alarmiste pour ceux qui ont deux mutations... C'est venu, un peu au fur et à mesure, en travaillant.</a:t>
            </a:r>
            <a:r>
              <a:rPr lang="fr-FR" smtClean="0">
                <a:latin typeface="Trebuchet MS" pitchFamily="34" charset="0"/>
              </a:rPr>
              <a:t> « focus groupe, médecin</a:t>
            </a:r>
          </a:p>
          <a:p>
            <a:pPr lvl="1" eaLnBrk="1" hangingPunct="1"/>
            <a:r>
              <a:rPr lang="fr-FR" b="1" smtClean="0">
                <a:latin typeface="Trebuchet MS" pitchFamily="34" charset="0"/>
              </a:rPr>
              <a:t>Les moins conformes, les plus distants</a:t>
            </a:r>
          </a:p>
          <a:p>
            <a:pPr lvl="2" eaLnBrk="1" hangingPunct="1"/>
            <a:r>
              <a:rPr lang="fr-FR" sz="1800" smtClean="0">
                <a:latin typeface="Trebuchet MS" pitchFamily="34" charset="0"/>
              </a:rPr>
              <a:t>« </a:t>
            </a:r>
            <a:r>
              <a:rPr lang="fr-CA" sz="1800" i="1" smtClean="0">
                <a:latin typeface="Trebuchet MS" pitchFamily="34" charset="0"/>
              </a:rPr>
              <a:t>Je crois que surtout, on a discuté entre nous, on a essayé d'avoir une attitude qui était la même pour tout le monde, en essayant de suivre, effectivement, ces recommandations-là, qui sont disponibles, qui sont... je pense, très difficiles, pas très réalistes</a:t>
            </a:r>
            <a:r>
              <a:rPr lang="fr-FR" sz="1800" smtClean="0">
                <a:latin typeface="Trebuchet MS" pitchFamily="34" charset="0"/>
              </a:rPr>
              <a:t>  « médecin</a:t>
            </a:r>
          </a:p>
          <a:p>
            <a:pPr lvl="2" eaLnBrk="1" hangingPunct="1"/>
            <a:r>
              <a:rPr lang="fr-CA" sz="1800" smtClean="0">
                <a:latin typeface="Trebuchet MS" pitchFamily="34" charset="0"/>
              </a:rPr>
              <a:t>« </a:t>
            </a:r>
            <a:r>
              <a:rPr lang="fr-CA" sz="1800" i="1" smtClean="0">
                <a:latin typeface="Trebuchet MS" pitchFamily="34" charset="0"/>
              </a:rPr>
              <a:t>je ne crois pas aux recommandations, dans ce domaine. Pour le reste, c'est descriptif de nos pratiques</a:t>
            </a:r>
            <a:r>
              <a:rPr lang="fr-CA" sz="1800" smtClean="0">
                <a:latin typeface="Trebuchet MS" pitchFamily="34" charset="0"/>
              </a:rPr>
              <a:t> »médecin responsable de Crcm </a:t>
            </a:r>
            <a:endParaRPr lang="fr-FR" sz="1600" smtClean="0">
              <a:latin typeface="Trebuchet MS" pitchFamily="34" charset="0"/>
            </a:endParaRPr>
          </a:p>
          <a:p>
            <a:pPr lvl="2" eaLnBrk="1" hangingPunct="1"/>
            <a:endParaRPr lang="fr-FR" sz="1800" smtClean="0">
              <a:latin typeface="Trebuchet MS" pitchFamily="34" charset="0"/>
            </a:endParaRPr>
          </a:p>
          <a:p>
            <a:pPr lvl="1" eaLnBrk="1" hangingPunct="1"/>
            <a:endParaRPr lang="fr-FR" sz="2000" smtClean="0">
              <a:latin typeface="Trebuchet MS" pitchFamily="34" charset="0"/>
            </a:endParaRPr>
          </a:p>
        </p:txBody>
      </p:sp>
      <p:sp>
        <p:nvSpPr>
          <p:cNvPr id="242691" name="Rectangle 4"/>
          <p:cNvSpPr>
            <a:spLocks noChangeArrowheads="1"/>
          </p:cNvSpPr>
          <p:nvPr/>
        </p:nvSpPr>
        <p:spPr bwMode="auto">
          <a:xfrm>
            <a:off x="0" y="108585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ChangeArrowheads="1"/>
          </p:cNvSpPr>
          <p:nvPr>
            <p:ph type="title"/>
          </p:nvPr>
        </p:nvSpPr>
        <p:spPr>
          <a:xfrm>
            <a:off x="0" y="381000"/>
            <a:ext cx="9144000" cy="609600"/>
          </a:xfrm>
        </p:spPr>
        <p:txBody>
          <a:bodyPr/>
          <a:lstStyle/>
          <a:p>
            <a:pPr eaLnBrk="1" hangingPunct="1"/>
            <a:r>
              <a:rPr lang="fr-FR" smtClean="0">
                <a:latin typeface="Trebuchet MS" pitchFamily="34" charset="0"/>
              </a:rPr>
              <a:t>Les recommandations selon la typologie de Crcm</a:t>
            </a:r>
            <a:endParaRPr lang="en-US" smtClean="0">
              <a:latin typeface="Trebuchet MS" pitchFamily="34" charset="0"/>
            </a:endParaRPr>
          </a:p>
        </p:txBody>
      </p:sp>
      <p:sp>
        <p:nvSpPr>
          <p:cNvPr id="244738" name="Rectangle 3"/>
          <p:cNvSpPr>
            <a:spLocks noGrp="1" noChangeArrowheads="1"/>
          </p:cNvSpPr>
          <p:nvPr>
            <p:ph type="body" idx="1"/>
          </p:nvPr>
        </p:nvSpPr>
        <p:spPr>
          <a:xfrm>
            <a:off x="0" y="1752600"/>
            <a:ext cx="9144000" cy="4495800"/>
          </a:xfrm>
        </p:spPr>
        <p:txBody>
          <a:bodyPr/>
          <a:lstStyle/>
          <a:p>
            <a:pPr eaLnBrk="1" hangingPunct="1"/>
            <a:r>
              <a:rPr lang="fr-FR" altLang="ko-KR" sz="2400" b="1" smtClean="0">
                <a:latin typeface="Trebuchet MS" pitchFamily="34" charset="0"/>
                <a:ea typeface="굴림" charset="-127"/>
              </a:rPr>
              <a:t>Les centres à forte pratique d’annonces</a:t>
            </a:r>
            <a:endParaRPr lang="fr-FR" sz="2400" smtClean="0">
              <a:latin typeface="Trebuchet MS" pitchFamily="34" charset="0"/>
            </a:endParaRPr>
          </a:p>
          <a:p>
            <a:pPr lvl="1" eaLnBrk="1" hangingPunct="1"/>
            <a:r>
              <a:rPr lang="fr-FR" smtClean="0">
                <a:latin typeface="Trebuchet MS" pitchFamily="34" charset="0"/>
              </a:rPr>
              <a:t>Le besoin de voir plus large et différemment</a:t>
            </a:r>
          </a:p>
          <a:p>
            <a:pPr lvl="2" eaLnBrk="1" hangingPunct="1"/>
            <a:r>
              <a:rPr lang="fr-FR" sz="1800" smtClean="0">
                <a:latin typeface="Trebuchet MS" pitchFamily="34" charset="0"/>
              </a:rPr>
              <a:t>« </a:t>
            </a:r>
            <a:r>
              <a:rPr lang="fr-CA" sz="1800" i="1" smtClean="0">
                <a:latin typeface="Trebuchet MS" pitchFamily="34" charset="0"/>
              </a:rPr>
              <a:t>J'ai presque du mal à savoir quelles sont les recommandations françaises maintenant, parce que je me suis quand même beaucoup mise sur les recommandations européennes</a:t>
            </a:r>
            <a:r>
              <a:rPr lang="fr-CA" sz="1800" smtClean="0">
                <a:latin typeface="Trebuchet MS" pitchFamily="34" charset="0"/>
              </a:rPr>
              <a:t> » médecin responsable de Crcm</a:t>
            </a:r>
          </a:p>
          <a:p>
            <a:pPr lvl="1" eaLnBrk="1" hangingPunct="1"/>
            <a:r>
              <a:rPr lang="fr-FR" smtClean="0">
                <a:latin typeface="Trebuchet MS" pitchFamily="34" charset="0"/>
              </a:rPr>
              <a:t>Les plus enclins à parier sur l’organisation et le réseau que sur le protocole de bonnes pratiques</a:t>
            </a:r>
          </a:p>
          <a:p>
            <a:pPr lvl="2" eaLnBrk="1" hangingPunct="1"/>
            <a:r>
              <a:rPr lang="fr-CA" sz="1800" b="1" smtClean="0">
                <a:latin typeface="Trebuchet MS" pitchFamily="34" charset="0"/>
              </a:rPr>
              <a:t>Rôle auprès des professionnels pour la prise en charge</a:t>
            </a:r>
          </a:p>
          <a:p>
            <a:pPr lvl="3" eaLnBrk="1" hangingPunct="1"/>
            <a:r>
              <a:rPr lang="fr-CA" sz="1600" smtClean="0">
                <a:latin typeface="Trebuchet MS" pitchFamily="34" charset="0"/>
              </a:rPr>
              <a:t>« </a:t>
            </a:r>
            <a:r>
              <a:rPr lang="fr-CA" sz="1600" i="1" smtClean="0">
                <a:latin typeface="Trebuchet MS" pitchFamily="34" charset="0"/>
              </a:rPr>
              <a:t>Et ce réseau a une coordination, dont on participe activement. Donc, formation des kinés, formation des infirmières qui vont à domicile chez des patients, et puis développement de choses particulières, d'éducation thérapeutique, des choses comme ça</a:t>
            </a:r>
            <a:r>
              <a:rPr lang="fr-CA" sz="1600" smtClean="0">
                <a:latin typeface="Trebuchet MS" pitchFamily="34" charset="0"/>
              </a:rPr>
              <a:t> «. médecin</a:t>
            </a:r>
          </a:p>
          <a:p>
            <a:pPr lvl="2" eaLnBrk="1" hangingPunct="1"/>
            <a:endParaRPr lang="fr-FR" sz="1800" smtClean="0">
              <a:latin typeface="Trebuchet MS" pitchFamily="34" charset="0"/>
            </a:endParaRPr>
          </a:p>
        </p:txBody>
      </p:sp>
      <p:sp>
        <p:nvSpPr>
          <p:cNvPr id="244739" name="Rectangle 4"/>
          <p:cNvSpPr>
            <a:spLocks noChangeArrowheads="1"/>
          </p:cNvSpPr>
          <p:nvPr/>
        </p:nvSpPr>
        <p:spPr bwMode="auto">
          <a:xfrm>
            <a:off x="0" y="108585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ChangeArrowheads="1"/>
          </p:cNvSpPr>
          <p:nvPr>
            <p:ph type="title"/>
          </p:nvPr>
        </p:nvSpPr>
        <p:spPr>
          <a:xfrm>
            <a:off x="0" y="381000"/>
            <a:ext cx="9144000" cy="609600"/>
          </a:xfrm>
        </p:spPr>
        <p:txBody>
          <a:bodyPr/>
          <a:lstStyle/>
          <a:p>
            <a:pPr eaLnBrk="1" hangingPunct="1"/>
            <a:r>
              <a:rPr lang="fr-FR" smtClean="0">
                <a:latin typeface="Trebuchet MS" pitchFamily="34" charset="0"/>
              </a:rPr>
              <a:t>Les recommandations selon la typologie de Crcm</a:t>
            </a:r>
            <a:endParaRPr lang="en-US" smtClean="0">
              <a:latin typeface="Trebuchet MS" pitchFamily="34" charset="0"/>
            </a:endParaRPr>
          </a:p>
        </p:txBody>
      </p:sp>
      <p:sp>
        <p:nvSpPr>
          <p:cNvPr id="246786" name="Rectangle 3"/>
          <p:cNvSpPr>
            <a:spLocks noGrp="1" noChangeArrowheads="1"/>
          </p:cNvSpPr>
          <p:nvPr>
            <p:ph type="body" idx="1"/>
          </p:nvPr>
        </p:nvSpPr>
        <p:spPr>
          <a:xfrm>
            <a:off x="0" y="1219200"/>
            <a:ext cx="9144000" cy="5943600"/>
          </a:xfrm>
        </p:spPr>
        <p:txBody>
          <a:bodyPr/>
          <a:lstStyle/>
          <a:p>
            <a:pPr eaLnBrk="1" hangingPunct="1"/>
            <a:r>
              <a:rPr lang="fr-FR" altLang="ko-KR" sz="2400" b="1" smtClean="0">
                <a:latin typeface="Trebuchet MS" pitchFamily="34" charset="0"/>
                <a:ea typeface="굴림" charset="-127"/>
              </a:rPr>
              <a:t>Les centres à faible pratique d’annonces</a:t>
            </a:r>
            <a:endParaRPr lang="fr-FR" sz="2400" smtClean="0">
              <a:latin typeface="Trebuchet MS" pitchFamily="34" charset="0"/>
            </a:endParaRPr>
          </a:p>
          <a:p>
            <a:pPr lvl="1" eaLnBrk="1" hangingPunct="1"/>
            <a:r>
              <a:rPr lang="fr-FR" sz="2000" b="1" smtClean="0">
                <a:latin typeface="Trebuchet MS" pitchFamily="34" charset="0"/>
              </a:rPr>
              <a:t>Les plus soucieux de se conformer</a:t>
            </a:r>
          </a:p>
          <a:p>
            <a:pPr lvl="2" eaLnBrk="1" hangingPunct="1"/>
            <a:r>
              <a:rPr lang="fr-FR" sz="1800" smtClean="0">
                <a:latin typeface="Trebuchet MS" pitchFamily="34" charset="0"/>
              </a:rPr>
              <a:t>« </a:t>
            </a:r>
            <a:r>
              <a:rPr lang="fr-FR" sz="1800" i="1" smtClean="0">
                <a:latin typeface="Trebuchet MS" pitchFamily="34" charset="0"/>
              </a:rPr>
              <a:t>On essaye de respecter en général, ce qui nous est demandé. Je pense que les choses, elles sont plutôt bien faites ici.</a:t>
            </a:r>
            <a:r>
              <a:rPr lang="fr-FR" sz="1800" smtClean="0">
                <a:latin typeface="Trebuchet MS" pitchFamily="34" charset="0"/>
              </a:rPr>
              <a:t> « infirmière</a:t>
            </a:r>
          </a:p>
          <a:p>
            <a:pPr lvl="2" eaLnBrk="1" hangingPunct="1"/>
            <a:r>
              <a:rPr lang="fr-FR" sz="1800" smtClean="0">
                <a:latin typeface="Trebuchet MS" pitchFamily="34" charset="0"/>
              </a:rPr>
              <a:t>« </a:t>
            </a:r>
            <a:r>
              <a:rPr lang="fr-FR" sz="1800" i="1" smtClean="0">
                <a:latin typeface="Trebuchet MS" pitchFamily="34" charset="0"/>
              </a:rPr>
              <a:t>Écoutez, les recommandations, en fait, elles sont suivies. Après, je pense que c'est à personnaliser, en fonction de la singularité du CRCM. Je pense qu'il faut faire attention à ce que ce ne soit pas trop rigide. Je crois que ça, c'est très important de pouvoir s'adapter aux familles.</a:t>
            </a:r>
            <a:r>
              <a:rPr lang="fr-FR" sz="1800" smtClean="0">
                <a:latin typeface="Trebuchet MS" pitchFamily="34" charset="0"/>
              </a:rPr>
              <a:t> « psychologue</a:t>
            </a:r>
          </a:p>
          <a:p>
            <a:pPr lvl="1" eaLnBrk="1" hangingPunct="1"/>
            <a:r>
              <a:rPr lang="fr-FR" sz="2000" b="1" smtClean="0">
                <a:latin typeface="Trebuchet MS" pitchFamily="34" charset="0"/>
              </a:rPr>
              <a:t>Les plus dépendants des moyens alloués, les plus fragiles</a:t>
            </a:r>
          </a:p>
          <a:p>
            <a:pPr lvl="2" eaLnBrk="1" hangingPunct="1"/>
            <a:r>
              <a:rPr lang="fr-FR" sz="1800" smtClean="0">
                <a:latin typeface="Trebuchet MS" pitchFamily="34" charset="0"/>
              </a:rPr>
              <a:t>« </a:t>
            </a:r>
            <a:r>
              <a:rPr lang="fr-CA" sz="1800" i="1" smtClean="0">
                <a:latin typeface="Trebuchet MS" pitchFamily="34" charset="0"/>
              </a:rPr>
              <a:t>On avait défini un certain nombre de recommandations. Ensuite ça dépend un peu du plateau technique de chacun, et de ce que fait le laboratoire ou pas</a:t>
            </a:r>
            <a:r>
              <a:rPr lang="fr-CA" sz="1800" smtClean="0">
                <a:latin typeface="Trebuchet MS" pitchFamily="34" charset="0"/>
              </a:rPr>
              <a:t> « médecin.</a:t>
            </a:r>
          </a:p>
          <a:p>
            <a:pPr lvl="2" eaLnBrk="1" hangingPunct="1"/>
            <a:r>
              <a:rPr lang="fr-CA" sz="1800" smtClean="0">
                <a:latin typeface="Trebuchet MS" pitchFamily="34" charset="0"/>
              </a:rPr>
              <a:t>«  </a:t>
            </a:r>
            <a:r>
              <a:rPr lang="fr-CA" sz="1800" i="1" smtClean="0">
                <a:latin typeface="Trebuchet MS" pitchFamily="34" charset="0"/>
              </a:rPr>
              <a:t>On a une petite équipe comme ça, qui est dispersée. Tous les hôpitaux qui sont récents, ils ont déjà trinqués dans l'adéquation nombre de malades, et personnel médical, donc on les restreint encore un peu plus. Donc, on n'est pas mieux loti au niveau personnel </a:t>
            </a:r>
            <a:r>
              <a:rPr lang="fr-CA" sz="1800" smtClean="0">
                <a:latin typeface="Trebuchet MS" pitchFamily="34" charset="0"/>
              </a:rPr>
              <a:t>» médecin responsable</a:t>
            </a:r>
          </a:p>
          <a:p>
            <a:pPr lvl="2" eaLnBrk="1" hangingPunct="1"/>
            <a:endParaRPr lang="fr-FR" sz="1800" smtClean="0">
              <a:latin typeface="Trebuchet MS" pitchFamily="34" charset="0"/>
            </a:endParaRPr>
          </a:p>
        </p:txBody>
      </p:sp>
      <p:sp>
        <p:nvSpPr>
          <p:cNvPr id="246787" name="Rectangle 4"/>
          <p:cNvSpPr>
            <a:spLocks noChangeArrowheads="1"/>
          </p:cNvSpPr>
          <p:nvPr/>
        </p:nvSpPr>
        <p:spPr bwMode="auto">
          <a:xfrm>
            <a:off x="0" y="108585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p:nvPr>
        </p:nvSpPr>
        <p:spPr>
          <a:xfrm>
            <a:off x="0" y="381000"/>
            <a:ext cx="9144000" cy="609600"/>
          </a:xfrm>
        </p:spPr>
        <p:txBody>
          <a:bodyPr/>
          <a:lstStyle/>
          <a:p>
            <a:pPr eaLnBrk="1" hangingPunct="1"/>
            <a:r>
              <a:rPr lang="fr-FR" smtClean="0">
                <a:latin typeface="Trebuchet MS" pitchFamily="34" charset="0"/>
              </a:rPr>
              <a:t>Les </a:t>
            </a:r>
            <a:r>
              <a:rPr lang="en-US" smtClean="0">
                <a:latin typeface="Trebuchet MS" pitchFamily="34" charset="0"/>
              </a:rPr>
              <a:t>conclusions</a:t>
            </a:r>
          </a:p>
        </p:txBody>
      </p:sp>
      <p:sp>
        <p:nvSpPr>
          <p:cNvPr id="248834" name="Rectangle 3"/>
          <p:cNvSpPr>
            <a:spLocks noGrp="1" noChangeArrowheads="1"/>
          </p:cNvSpPr>
          <p:nvPr>
            <p:ph type="body" idx="1"/>
          </p:nvPr>
        </p:nvSpPr>
        <p:spPr>
          <a:xfrm>
            <a:off x="0" y="1447800"/>
            <a:ext cx="9144000" cy="5105400"/>
          </a:xfrm>
        </p:spPr>
        <p:txBody>
          <a:bodyPr/>
          <a:lstStyle/>
          <a:p>
            <a:pPr eaLnBrk="1" hangingPunct="1"/>
            <a:r>
              <a:rPr lang="fr-FR" sz="2400" b="1" smtClean="0">
                <a:latin typeface="Trebuchet MS" pitchFamily="34" charset="0"/>
                <a:ea typeface="굴림" charset="-127"/>
              </a:rPr>
              <a:t>Sur les recommandations d’annonce de diagnostic</a:t>
            </a:r>
            <a:endParaRPr lang="fr-FR" sz="2400" smtClean="0">
              <a:latin typeface="Trebuchet MS" pitchFamily="34" charset="0"/>
            </a:endParaRPr>
          </a:p>
          <a:p>
            <a:pPr lvl="1" eaLnBrk="1" hangingPunct="1"/>
            <a:r>
              <a:rPr lang="fr-FR" sz="2000" b="1" smtClean="0">
                <a:latin typeface="Trebuchet MS" pitchFamily="34" charset="0"/>
              </a:rPr>
              <a:t>Les facteurs facilitateurs de l’adoption</a:t>
            </a:r>
          </a:p>
          <a:p>
            <a:pPr lvl="2" eaLnBrk="1" hangingPunct="1"/>
            <a:r>
              <a:rPr lang="fr-FR" sz="1800" smtClean="0">
                <a:latin typeface="Trebuchet MS" pitchFamily="34" charset="0"/>
              </a:rPr>
              <a:t>Un guide de « bonnes pratiques » plus que de « prescriptions »</a:t>
            </a:r>
          </a:p>
          <a:p>
            <a:pPr lvl="2" eaLnBrk="1" hangingPunct="1"/>
            <a:r>
              <a:rPr lang="fr-FR" sz="1800" smtClean="0">
                <a:latin typeface="Trebuchet MS" pitchFamily="34" charset="0"/>
              </a:rPr>
              <a:t>Une préservation du « sur-mesure » Vs risque du standard</a:t>
            </a:r>
          </a:p>
          <a:p>
            <a:pPr lvl="2" eaLnBrk="1" hangingPunct="1"/>
            <a:r>
              <a:rPr lang="fr-FR" sz="1800" smtClean="0">
                <a:latin typeface="Trebuchet MS" pitchFamily="34" charset="0"/>
              </a:rPr>
              <a:t>La plasticité des recommandations aux savoir faire locaux de Crcm</a:t>
            </a:r>
          </a:p>
          <a:p>
            <a:pPr lvl="2" eaLnBrk="1" hangingPunct="1"/>
            <a:r>
              <a:rPr lang="fr-FR" sz="1800" smtClean="0">
                <a:latin typeface="Trebuchet MS" pitchFamily="34" charset="0"/>
              </a:rPr>
              <a:t>Le primat de l’expérience clinique sur la norme</a:t>
            </a:r>
          </a:p>
          <a:p>
            <a:pPr lvl="2" eaLnBrk="1" hangingPunct="1"/>
            <a:r>
              <a:rPr lang="fr-FR" sz="1800" smtClean="0">
                <a:latin typeface="Trebuchet MS" pitchFamily="34" charset="0"/>
              </a:rPr>
              <a:t>Le possibilité de faire évoluer les recommandations (réseau, staffing)</a:t>
            </a:r>
          </a:p>
          <a:p>
            <a:pPr lvl="2" eaLnBrk="1" hangingPunct="1"/>
            <a:r>
              <a:rPr lang="fr-FR" sz="1800" smtClean="0">
                <a:latin typeface="Trebuchet MS" pitchFamily="34" charset="0"/>
              </a:rPr>
              <a:t>Le sentiment d’une montée en qualité des équipes depuis 2002</a:t>
            </a:r>
          </a:p>
          <a:p>
            <a:pPr lvl="2" eaLnBrk="1" hangingPunct="1"/>
            <a:endParaRPr lang="fr-FR" sz="1600" smtClean="0">
              <a:latin typeface="Trebuchet MS" pitchFamily="34" charset="0"/>
            </a:endParaRPr>
          </a:p>
          <a:p>
            <a:pPr lvl="1" eaLnBrk="1" hangingPunct="1"/>
            <a:r>
              <a:rPr lang="fr-FR" sz="2000" b="1" smtClean="0">
                <a:latin typeface="Trebuchet MS" pitchFamily="34" charset="0"/>
              </a:rPr>
              <a:t>Les facteurs inhibiteurs de l’adoption</a:t>
            </a:r>
          </a:p>
          <a:p>
            <a:pPr lvl="2" eaLnBrk="1" hangingPunct="1"/>
            <a:r>
              <a:rPr lang="fr-FR" sz="1800" smtClean="0">
                <a:latin typeface="Trebuchet MS" pitchFamily="34" charset="0"/>
              </a:rPr>
              <a:t>Les facteurs de contexte organisationnel (moyens, personnels)</a:t>
            </a:r>
          </a:p>
          <a:p>
            <a:pPr lvl="2" eaLnBrk="1" hangingPunct="1"/>
            <a:r>
              <a:rPr lang="fr-FR" sz="1800" smtClean="0">
                <a:latin typeface="Trebuchet MS" pitchFamily="34" charset="0"/>
              </a:rPr>
              <a:t>L’écart entre les « bonnes pratiques » et l’évolution des comportements des populations, sur laquelle les soignants n’ont pas prise  -- exemple de l’appel</a:t>
            </a:r>
            <a:endParaRPr lang="fr-CA" sz="1800" smtClean="0">
              <a:latin typeface="Trebuchet MS" pitchFamily="34" charset="0"/>
            </a:endParaRPr>
          </a:p>
        </p:txBody>
      </p:sp>
      <p:sp>
        <p:nvSpPr>
          <p:cNvPr id="248835" name="Rectangle 4"/>
          <p:cNvSpPr>
            <a:spLocks noChangeArrowheads="1"/>
          </p:cNvSpPr>
          <p:nvPr/>
        </p:nvSpPr>
        <p:spPr bwMode="auto">
          <a:xfrm>
            <a:off x="0" y="108585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a:xfrm>
            <a:off x="0" y="381000"/>
            <a:ext cx="9144000" cy="609600"/>
          </a:xfrm>
        </p:spPr>
        <p:txBody>
          <a:bodyPr/>
          <a:lstStyle/>
          <a:p>
            <a:pPr eaLnBrk="1" hangingPunct="1"/>
            <a:r>
              <a:rPr lang="fr-FR" smtClean="0">
                <a:latin typeface="Trebuchet MS" pitchFamily="34" charset="0"/>
              </a:rPr>
              <a:t>Les </a:t>
            </a:r>
            <a:r>
              <a:rPr lang="en-US" smtClean="0">
                <a:latin typeface="Trebuchet MS" pitchFamily="34" charset="0"/>
              </a:rPr>
              <a:t>perspectives</a:t>
            </a:r>
          </a:p>
        </p:txBody>
      </p:sp>
      <p:sp>
        <p:nvSpPr>
          <p:cNvPr id="250882" name="Rectangle 3"/>
          <p:cNvSpPr>
            <a:spLocks noGrp="1" noChangeArrowheads="1"/>
          </p:cNvSpPr>
          <p:nvPr>
            <p:ph type="body" idx="1"/>
          </p:nvPr>
        </p:nvSpPr>
        <p:spPr>
          <a:xfrm>
            <a:off x="0" y="1447800"/>
            <a:ext cx="9144000" cy="4495800"/>
          </a:xfrm>
        </p:spPr>
        <p:txBody>
          <a:bodyPr/>
          <a:lstStyle/>
          <a:p>
            <a:pPr eaLnBrk="1" hangingPunct="1"/>
            <a:r>
              <a:rPr lang="fr-FR" altLang="ko-KR" sz="2400" b="1" smtClean="0">
                <a:latin typeface="Trebuchet MS" pitchFamily="34" charset="0"/>
                <a:ea typeface="굴림" charset="-127"/>
              </a:rPr>
              <a:t>Les directions de réflexion</a:t>
            </a:r>
            <a:endParaRPr lang="fr-FR" sz="2400" smtClean="0">
              <a:latin typeface="Trebuchet MS" pitchFamily="34" charset="0"/>
            </a:endParaRPr>
          </a:p>
          <a:p>
            <a:pPr lvl="1" eaLnBrk="1" hangingPunct="1"/>
            <a:r>
              <a:rPr lang="fr-FR" sz="2000" b="1" smtClean="0">
                <a:latin typeface="Trebuchet MS" pitchFamily="34" charset="0"/>
              </a:rPr>
              <a:t>Les interrogations éthiques</a:t>
            </a:r>
          </a:p>
          <a:p>
            <a:pPr lvl="2" eaLnBrk="1" hangingPunct="1"/>
            <a:r>
              <a:rPr lang="fr-FR" sz="1800" smtClean="0">
                <a:latin typeface="Trebuchet MS" pitchFamily="34" charset="0"/>
              </a:rPr>
              <a:t>Le diagnostic de formes frontières</a:t>
            </a:r>
          </a:p>
          <a:p>
            <a:pPr lvl="2" eaLnBrk="1" hangingPunct="1"/>
            <a:r>
              <a:rPr lang="fr-FR" sz="1800" smtClean="0">
                <a:latin typeface="Trebuchet MS" pitchFamily="34" charset="0"/>
              </a:rPr>
              <a:t>Le repérage des hétérozygotes</a:t>
            </a:r>
          </a:p>
          <a:p>
            <a:pPr lvl="2" eaLnBrk="1" hangingPunct="1"/>
            <a:r>
              <a:rPr lang="fr-FR" sz="1800" smtClean="0">
                <a:latin typeface="Trebuchet MS" pitchFamily="34" charset="0"/>
              </a:rPr>
              <a:t>La remontée vers l’amont: la précocité au cœur de la biomédecine, le dépistage prénatal</a:t>
            </a:r>
          </a:p>
          <a:p>
            <a:pPr lvl="2" eaLnBrk="1" hangingPunct="1"/>
            <a:endParaRPr lang="fr-FR" sz="1600" smtClean="0">
              <a:latin typeface="Trebuchet MS" pitchFamily="34" charset="0"/>
            </a:endParaRPr>
          </a:p>
          <a:p>
            <a:pPr lvl="1" eaLnBrk="1" hangingPunct="1"/>
            <a:r>
              <a:rPr lang="fr-FR" sz="2000" b="1" smtClean="0">
                <a:latin typeface="Trebuchet MS" pitchFamily="34" charset="0"/>
              </a:rPr>
              <a:t>Les recommandations de « bonnes pratiques » d’hygiène</a:t>
            </a:r>
          </a:p>
          <a:p>
            <a:pPr lvl="2" eaLnBrk="1" hangingPunct="1"/>
            <a:r>
              <a:rPr lang="fr-FR" sz="1800" smtClean="0">
                <a:latin typeface="Trebuchet MS" pitchFamily="34" charset="0"/>
              </a:rPr>
              <a:t>L’observance des règles par les malades, les soignants, les familles</a:t>
            </a:r>
          </a:p>
          <a:p>
            <a:pPr lvl="2" eaLnBrk="1" hangingPunct="1"/>
            <a:r>
              <a:rPr lang="fr-FR" sz="1800" smtClean="0">
                <a:latin typeface="Trebuchet MS" pitchFamily="34" charset="0"/>
              </a:rPr>
              <a:t>L’articulation avec les dispositifs de prévention hospitaliers</a:t>
            </a:r>
            <a:endParaRPr lang="fr-CA" sz="1800" smtClean="0">
              <a:latin typeface="Trebuchet MS" pitchFamily="34" charset="0"/>
            </a:endParaRPr>
          </a:p>
          <a:p>
            <a:pPr lvl="1" eaLnBrk="1" hangingPunct="1"/>
            <a:endParaRPr lang="fr-CA" sz="2000" smtClean="0">
              <a:latin typeface="Trebuchet MS" pitchFamily="34" charset="0"/>
            </a:endParaRPr>
          </a:p>
        </p:txBody>
      </p:sp>
      <p:sp>
        <p:nvSpPr>
          <p:cNvPr id="250883" name="Rectangle 4"/>
          <p:cNvSpPr>
            <a:spLocks noChangeArrowheads="1"/>
          </p:cNvSpPr>
          <p:nvPr/>
        </p:nvSpPr>
        <p:spPr bwMode="auto">
          <a:xfrm>
            <a:off x="0" y="108585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body" idx="1"/>
          </p:nvPr>
        </p:nvSpPr>
        <p:spPr/>
        <p:txBody>
          <a:bodyPr/>
          <a:lstStyle/>
          <a:p>
            <a:pPr algn="ctr" eaLnBrk="1" hangingPunct="1">
              <a:buClr>
                <a:schemeClr val="tx1"/>
              </a:buClr>
              <a:buFontTx/>
              <a:buBlip>
                <a:blip r:embed="rId3"/>
              </a:buBlip>
            </a:pPr>
            <a:endParaRPr lang="en-US" smtClean="0">
              <a:latin typeface="Trebuchet MS" pitchFamily="34" charset="0"/>
            </a:endParaRPr>
          </a:p>
          <a:p>
            <a:pPr algn="ctr" eaLnBrk="1" hangingPunct="1">
              <a:buClr>
                <a:schemeClr val="tx1"/>
              </a:buClr>
              <a:buFontTx/>
              <a:buNone/>
            </a:pPr>
            <a:endParaRPr lang="en-US" sz="5500" smtClean="0">
              <a:latin typeface="Trebuchet MS" pitchFamily="34" charset="0"/>
            </a:endParaRPr>
          </a:p>
          <a:p>
            <a:pPr algn="ctr" eaLnBrk="1" hangingPunct="1">
              <a:buClr>
                <a:schemeClr val="tx1"/>
              </a:buClr>
              <a:buFontTx/>
              <a:buNone/>
            </a:pPr>
            <a:r>
              <a:rPr lang="en-US" sz="5500" b="1" smtClean="0">
                <a:latin typeface="Trebuchet MS" pitchFamily="34" charset="0"/>
              </a:rPr>
              <a:t>Questions ?</a:t>
            </a:r>
          </a:p>
        </p:txBody>
      </p:sp>
      <p:sp>
        <p:nvSpPr>
          <p:cNvPr id="935939" name="Text Box 3"/>
          <p:cNvSpPr txBox="1">
            <a:spLocks noChangeArrowheads="1"/>
          </p:cNvSpPr>
          <p:nvPr/>
        </p:nvSpPr>
        <p:spPr bwMode="auto">
          <a:xfrm>
            <a:off x="6553200" y="2514600"/>
            <a:ext cx="1600200" cy="896938"/>
          </a:xfrm>
          <a:prstGeom prst="rect">
            <a:avLst/>
          </a:prstGeom>
          <a:noFill/>
          <a:ln w="9525">
            <a:noFill/>
            <a:miter lim="800000"/>
            <a:headEnd/>
            <a:tailEnd/>
          </a:ln>
          <a:effectLst/>
        </p:spPr>
        <p:txBody>
          <a:bodyPr>
            <a:spAutoFit/>
          </a:bodyPr>
          <a:lstStyle/>
          <a:p>
            <a:pPr algn="ctr">
              <a:lnSpc>
                <a:spcPct val="80000"/>
              </a:lnSpc>
              <a:spcBef>
                <a:spcPct val="50000"/>
              </a:spcBef>
              <a:buClr>
                <a:schemeClr val="tx1"/>
              </a:buClr>
              <a:buSzPct val="70000"/>
              <a:buFont typeface="Wingdings" pitchFamily="2" charset="2"/>
              <a:buNone/>
              <a:defRPr/>
            </a:pPr>
            <a:r>
              <a:rPr lang="en-US" sz="6600">
                <a:solidFill>
                  <a:srgbClr val="FFFF00"/>
                </a:solidFill>
                <a:effectLst>
                  <a:outerShdw blurRad="38100" dist="38100" dir="2700000" algn="tl">
                    <a:srgbClr val="C0C0C0"/>
                  </a:outerShdw>
                </a:effectLst>
                <a:latin typeface="Optima" pitchFamily="34" charset="0"/>
              </a:rPr>
              <a:t>?</a:t>
            </a:r>
          </a:p>
        </p:txBody>
      </p:sp>
      <p:sp>
        <p:nvSpPr>
          <p:cNvPr id="935940" name="Text Box 4"/>
          <p:cNvSpPr txBox="1">
            <a:spLocks noChangeArrowheads="1"/>
          </p:cNvSpPr>
          <p:nvPr/>
        </p:nvSpPr>
        <p:spPr bwMode="auto">
          <a:xfrm>
            <a:off x="6096000" y="1828800"/>
            <a:ext cx="1600200" cy="896938"/>
          </a:xfrm>
          <a:prstGeom prst="rect">
            <a:avLst/>
          </a:prstGeom>
          <a:noFill/>
          <a:ln w="9525">
            <a:noFill/>
            <a:miter lim="800000"/>
            <a:headEnd/>
            <a:tailEnd/>
          </a:ln>
          <a:effectLst/>
        </p:spPr>
        <p:txBody>
          <a:bodyPr>
            <a:spAutoFit/>
          </a:bodyPr>
          <a:lstStyle/>
          <a:p>
            <a:pPr algn="ctr">
              <a:lnSpc>
                <a:spcPct val="80000"/>
              </a:lnSpc>
              <a:spcBef>
                <a:spcPct val="50000"/>
              </a:spcBef>
              <a:buClr>
                <a:schemeClr val="tx1"/>
              </a:buClr>
              <a:buSzPct val="70000"/>
              <a:buFont typeface="Wingdings" pitchFamily="2" charset="2"/>
              <a:buNone/>
              <a:defRPr/>
            </a:pPr>
            <a:r>
              <a:rPr lang="en-US" sz="6600">
                <a:solidFill>
                  <a:srgbClr val="FFFF00"/>
                </a:solidFill>
                <a:effectLst>
                  <a:outerShdw blurRad="38100" dist="38100" dir="2700000" algn="tl">
                    <a:srgbClr val="C0C0C0"/>
                  </a:outerShdw>
                </a:effectLst>
                <a:latin typeface="Optima" pitchFamily="34" charset="0"/>
              </a:rPr>
              <a:t>?</a:t>
            </a:r>
          </a:p>
        </p:txBody>
      </p:sp>
      <p:sp>
        <p:nvSpPr>
          <p:cNvPr id="935941" name="Text Box 5"/>
          <p:cNvSpPr txBox="1">
            <a:spLocks noChangeArrowheads="1"/>
          </p:cNvSpPr>
          <p:nvPr/>
        </p:nvSpPr>
        <p:spPr bwMode="auto">
          <a:xfrm>
            <a:off x="6477000" y="2209800"/>
            <a:ext cx="1600200" cy="896938"/>
          </a:xfrm>
          <a:prstGeom prst="rect">
            <a:avLst/>
          </a:prstGeom>
          <a:noFill/>
          <a:ln w="9525">
            <a:noFill/>
            <a:miter lim="800000"/>
            <a:headEnd/>
            <a:tailEnd/>
          </a:ln>
          <a:effectLst/>
        </p:spPr>
        <p:txBody>
          <a:bodyPr>
            <a:spAutoFit/>
          </a:bodyPr>
          <a:lstStyle/>
          <a:p>
            <a:pPr algn="ctr">
              <a:lnSpc>
                <a:spcPct val="80000"/>
              </a:lnSpc>
              <a:spcBef>
                <a:spcPct val="50000"/>
              </a:spcBef>
              <a:buClr>
                <a:schemeClr val="tx1"/>
              </a:buClr>
              <a:buSzPct val="70000"/>
              <a:buFont typeface="Wingdings" pitchFamily="2" charset="2"/>
              <a:buNone/>
              <a:defRPr/>
            </a:pPr>
            <a:r>
              <a:rPr lang="en-US" sz="6600">
                <a:effectLst>
                  <a:outerShdw blurRad="38100" dist="38100" dir="2700000" algn="tl">
                    <a:srgbClr val="C0C0C0"/>
                  </a:outerShdw>
                </a:effectLst>
                <a:latin typeface="Optima"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35938">
                                            <p:txEl>
                                              <p:pRg st="2" end="2"/>
                                            </p:txEl>
                                          </p:spTgt>
                                        </p:tgtEl>
                                        <p:attrNameLst>
                                          <p:attrName>style.visibility</p:attrName>
                                        </p:attrNameLst>
                                      </p:cBhvr>
                                      <p:to>
                                        <p:strVal val="visible"/>
                                      </p:to>
                                    </p:set>
                                    <p:animEffect transition="in" filter="wipe(down)">
                                      <p:cBhvr>
                                        <p:cTn id="7" dur="500"/>
                                        <p:tgtEl>
                                          <p:spTgt spid="9359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3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noChangeArrowheads="1"/>
          </p:cNvSpPr>
          <p:nvPr>
            <p:ph type="title"/>
          </p:nvPr>
        </p:nvSpPr>
        <p:spPr>
          <a:xfrm>
            <a:off x="381000" y="0"/>
            <a:ext cx="8305800" cy="990600"/>
          </a:xfrm>
        </p:spPr>
        <p:txBody>
          <a:bodyPr/>
          <a:lstStyle/>
          <a:p>
            <a:pPr eaLnBrk="1" hangingPunct="1"/>
            <a:r>
              <a:rPr lang="en-US" smtClean="0">
                <a:latin typeface="Trebuchet MS" pitchFamily="34" charset="0"/>
              </a:rPr>
              <a:t>Présentation</a:t>
            </a:r>
          </a:p>
        </p:txBody>
      </p:sp>
      <p:sp>
        <p:nvSpPr>
          <p:cNvPr id="227330" name="Rectangle 3"/>
          <p:cNvSpPr>
            <a:spLocks noGrp="1" noChangeArrowheads="1"/>
          </p:cNvSpPr>
          <p:nvPr>
            <p:ph type="body" idx="1"/>
          </p:nvPr>
        </p:nvSpPr>
        <p:spPr>
          <a:xfrm>
            <a:off x="0" y="1219200"/>
            <a:ext cx="9144000" cy="5257800"/>
          </a:xfrm>
        </p:spPr>
        <p:txBody>
          <a:bodyPr/>
          <a:lstStyle/>
          <a:p>
            <a:pPr marL="469900" indent="-469900" eaLnBrk="1" hangingPunct="1">
              <a:lnSpc>
                <a:spcPct val="80000"/>
              </a:lnSpc>
            </a:pPr>
            <a:r>
              <a:rPr lang="fr-FR" altLang="fr-FR" sz="2000" b="1" dirty="0" smtClean="0">
                <a:latin typeface="Trebuchet MS" pitchFamily="34" charset="0"/>
              </a:rPr>
              <a:t>I. Equipe</a:t>
            </a:r>
          </a:p>
          <a:p>
            <a:pPr marL="908050" lvl="1" indent="-436563" eaLnBrk="1" hangingPunct="1">
              <a:lnSpc>
                <a:spcPct val="80000"/>
              </a:lnSpc>
            </a:pPr>
            <a:r>
              <a:rPr lang="fr-FR" altLang="fr-FR" sz="2000" dirty="0" smtClean="0">
                <a:latin typeface="Trebuchet MS" pitchFamily="34" charset="0"/>
              </a:rPr>
              <a:t>Chloé LANGEARD, MCF en Sociologie-GRANEM/Université d’Angers</a:t>
            </a:r>
          </a:p>
          <a:p>
            <a:pPr marL="908050" lvl="1" indent="-436563" eaLnBrk="1" hangingPunct="1">
              <a:lnSpc>
                <a:spcPct val="80000"/>
              </a:lnSpc>
            </a:pPr>
            <a:r>
              <a:rPr lang="fr-FR" altLang="fr-FR" sz="2000" dirty="0" smtClean="0">
                <a:latin typeface="Trebuchet MS" pitchFamily="34" charset="0"/>
              </a:rPr>
              <a:t>Guy </a:t>
            </a:r>
            <a:r>
              <a:rPr lang="fr-FR" altLang="fr-FR" sz="2000" dirty="0" err="1" smtClean="0">
                <a:latin typeface="Trebuchet MS" pitchFamily="34" charset="0"/>
              </a:rPr>
              <a:t>Minguet</a:t>
            </a:r>
            <a:r>
              <a:rPr lang="fr-FR" altLang="fr-FR" sz="2000" dirty="0" smtClean="0">
                <a:latin typeface="Trebuchet MS" pitchFamily="34" charset="0"/>
              </a:rPr>
              <a:t>, Professeur de Sociologie-Ecole des Mines Nantes, </a:t>
            </a:r>
            <a:r>
              <a:rPr lang="fr-FR" altLang="fr-FR" sz="2000" dirty="0" err="1" smtClean="0">
                <a:latin typeface="Trebuchet MS" pitchFamily="34" charset="0"/>
              </a:rPr>
              <a:t>ParisTech</a:t>
            </a:r>
            <a:endParaRPr lang="fr-FR" altLang="fr-FR" sz="2000" dirty="0" smtClean="0">
              <a:latin typeface="Trebuchet MS" pitchFamily="34" charset="0"/>
            </a:endParaRPr>
          </a:p>
          <a:p>
            <a:pPr marL="469900" indent="-469900" eaLnBrk="1" hangingPunct="1">
              <a:lnSpc>
                <a:spcPct val="80000"/>
              </a:lnSpc>
            </a:pPr>
            <a:endParaRPr lang="fr-FR" altLang="fr-FR" sz="2000" b="1" dirty="0" smtClean="0">
              <a:latin typeface="Trebuchet MS" pitchFamily="34" charset="0"/>
            </a:endParaRPr>
          </a:p>
          <a:p>
            <a:pPr marL="469900" indent="-469900" eaLnBrk="1" hangingPunct="1">
              <a:lnSpc>
                <a:spcPct val="80000"/>
              </a:lnSpc>
            </a:pPr>
            <a:r>
              <a:rPr lang="fr-FR" altLang="fr-FR" sz="2000" b="1" dirty="0" smtClean="0">
                <a:latin typeface="Trebuchet MS" pitchFamily="34" charset="0"/>
              </a:rPr>
              <a:t>II. Cadre méthodologique </a:t>
            </a:r>
          </a:p>
          <a:p>
            <a:pPr marL="908050" lvl="1" indent="-436563" eaLnBrk="1" hangingPunct="1">
              <a:lnSpc>
                <a:spcPct val="80000"/>
              </a:lnSpc>
            </a:pPr>
            <a:r>
              <a:rPr lang="fr-FR" altLang="fr-FR" sz="2000" dirty="0" smtClean="0">
                <a:latin typeface="Trebuchet MS" pitchFamily="34" charset="0"/>
              </a:rPr>
              <a:t>Contexte de l’étude</a:t>
            </a:r>
          </a:p>
          <a:p>
            <a:pPr marL="908050" lvl="1" indent="-436563" eaLnBrk="1" hangingPunct="1">
              <a:lnSpc>
                <a:spcPct val="80000"/>
              </a:lnSpc>
            </a:pPr>
            <a:r>
              <a:rPr lang="fr-FR" altLang="fr-FR" sz="2000" dirty="0" smtClean="0">
                <a:latin typeface="Trebuchet MS" pitchFamily="34" charset="0"/>
              </a:rPr>
              <a:t>Objectifs</a:t>
            </a:r>
          </a:p>
          <a:p>
            <a:pPr marL="908050" lvl="1" indent="-436563" eaLnBrk="1" hangingPunct="1">
              <a:lnSpc>
                <a:spcPct val="80000"/>
              </a:lnSpc>
            </a:pPr>
            <a:r>
              <a:rPr lang="fr-FR" altLang="fr-FR" sz="2000" dirty="0" smtClean="0">
                <a:latin typeface="Trebuchet MS" pitchFamily="34" charset="0"/>
              </a:rPr>
              <a:t>Terrains</a:t>
            </a:r>
          </a:p>
          <a:p>
            <a:pPr marL="908050" lvl="1" indent="-436563" eaLnBrk="1" hangingPunct="1">
              <a:lnSpc>
                <a:spcPct val="80000"/>
              </a:lnSpc>
            </a:pPr>
            <a:endParaRPr lang="fr-FR" altLang="fr-FR" sz="2000" dirty="0" smtClean="0">
              <a:latin typeface="Trebuchet MS" pitchFamily="34" charset="0"/>
            </a:endParaRPr>
          </a:p>
          <a:p>
            <a:pPr marL="469900" indent="-469900" eaLnBrk="1" hangingPunct="1">
              <a:lnSpc>
                <a:spcPct val="80000"/>
              </a:lnSpc>
            </a:pPr>
            <a:r>
              <a:rPr lang="en-US" sz="2000" b="1" dirty="0" smtClean="0">
                <a:latin typeface="Trebuchet MS" pitchFamily="34" charset="0"/>
              </a:rPr>
              <a:t>II. </a:t>
            </a:r>
            <a:r>
              <a:rPr lang="en-US" sz="2000" b="1" dirty="0" err="1" smtClean="0">
                <a:latin typeface="Trebuchet MS" pitchFamily="34" charset="0"/>
              </a:rPr>
              <a:t>Résultats</a:t>
            </a:r>
            <a:r>
              <a:rPr lang="en-US" sz="2000" b="1" dirty="0" smtClean="0">
                <a:latin typeface="Trebuchet MS" pitchFamily="34" charset="0"/>
              </a:rPr>
              <a:t> et perspectives</a:t>
            </a:r>
          </a:p>
          <a:p>
            <a:pPr marL="908050" lvl="1" indent="-436563" eaLnBrk="1" hangingPunct="1">
              <a:lnSpc>
                <a:spcPct val="80000"/>
              </a:lnSpc>
            </a:pPr>
            <a:r>
              <a:rPr lang="en-US" sz="2000" dirty="0" err="1" smtClean="0">
                <a:latin typeface="Trebuchet MS" pitchFamily="34" charset="0"/>
              </a:rPr>
              <a:t>Représentations</a:t>
            </a:r>
            <a:r>
              <a:rPr lang="en-US" sz="2000" dirty="0" smtClean="0">
                <a:latin typeface="Trebuchet MS" pitchFamily="34" charset="0"/>
              </a:rPr>
              <a:t> des </a:t>
            </a:r>
            <a:r>
              <a:rPr lang="en-US" sz="2000" dirty="0" err="1" smtClean="0">
                <a:latin typeface="Trebuchet MS" pitchFamily="34" charset="0"/>
              </a:rPr>
              <a:t>recommandations</a:t>
            </a:r>
            <a:r>
              <a:rPr lang="en-US" sz="2000" dirty="0" smtClean="0">
                <a:latin typeface="Trebuchet MS" pitchFamily="34" charset="0"/>
              </a:rPr>
              <a:t> par les </a:t>
            </a:r>
            <a:r>
              <a:rPr lang="en-US" sz="2000" dirty="0" err="1" smtClean="0">
                <a:latin typeface="Trebuchet MS" pitchFamily="34" charset="0"/>
              </a:rPr>
              <a:t>professionnels</a:t>
            </a:r>
            <a:r>
              <a:rPr lang="en-US" sz="2000" dirty="0" smtClean="0">
                <a:latin typeface="Trebuchet MS" pitchFamily="34" charset="0"/>
              </a:rPr>
              <a:t> des CRCM et </a:t>
            </a:r>
            <a:r>
              <a:rPr lang="en-US" sz="2000" dirty="0" err="1" smtClean="0">
                <a:latin typeface="Trebuchet MS" pitchFamily="34" charset="0"/>
              </a:rPr>
              <a:t>mise</a:t>
            </a:r>
            <a:r>
              <a:rPr lang="en-US" sz="2000" dirty="0" smtClean="0">
                <a:latin typeface="Trebuchet MS" pitchFamily="34" charset="0"/>
              </a:rPr>
              <a:t> en </a:t>
            </a:r>
            <a:r>
              <a:rPr lang="en-US" sz="2000" dirty="0" err="1" smtClean="0">
                <a:latin typeface="Trebuchet MS" pitchFamily="34" charset="0"/>
              </a:rPr>
              <a:t>pratique</a:t>
            </a:r>
            <a:r>
              <a:rPr lang="en-US" sz="2000" dirty="0" smtClean="0">
                <a:latin typeface="Trebuchet MS" pitchFamily="34" charset="0"/>
              </a:rPr>
              <a:t> </a:t>
            </a:r>
          </a:p>
          <a:p>
            <a:pPr marL="908050" lvl="1" indent="-436563" eaLnBrk="1" hangingPunct="1">
              <a:lnSpc>
                <a:spcPct val="80000"/>
              </a:lnSpc>
            </a:pPr>
            <a:r>
              <a:rPr lang="en-US" sz="2000" dirty="0" smtClean="0">
                <a:latin typeface="Trebuchet MS" pitchFamily="34" charset="0"/>
              </a:rPr>
              <a:t>Les phases critiques</a:t>
            </a:r>
          </a:p>
          <a:p>
            <a:pPr marL="908050" lvl="1" indent="-436563" eaLnBrk="1" hangingPunct="1">
              <a:lnSpc>
                <a:spcPct val="80000"/>
              </a:lnSpc>
            </a:pPr>
            <a:r>
              <a:rPr lang="en-US" sz="2000" dirty="0" smtClean="0">
                <a:latin typeface="Trebuchet MS" pitchFamily="34" charset="0"/>
              </a:rPr>
              <a:t>Les axes de progression</a:t>
            </a:r>
          </a:p>
          <a:p>
            <a:pPr marL="908050" lvl="1" indent="-436563" eaLnBrk="1" hangingPunct="1">
              <a:lnSpc>
                <a:spcPct val="80000"/>
              </a:lnSpc>
            </a:pPr>
            <a:r>
              <a:rPr lang="en-US" sz="2000" dirty="0" err="1" smtClean="0">
                <a:latin typeface="Trebuchet MS" pitchFamily="34" charset="0"/>
              </a:rPr>
              <a:t>Typologie</a:t>
            </a:r>
            <a:r>
              <a:rPr lang="en-US" sz="2000" dirty="0" smtClean="0">
                <a:latin typeface="Trebuchet MS" pitchFamily="34" charset="0"/>
              </a:rPr>
              <a:t> des CRCM en </a:t>
            </a:r>
            <a:r>
              <a:rPr lang="en-US" sz="2000" dirty="0" err="1" smtClean="0">
                <a:latin typeface="Trebuchet MS" pitchFamily="34" charset="0"/>
              </a:rPr>
              <a:t>fonction</a:t>
            </a:r>
            <a:r>
              <a:rPr lang="en-US" sz="2000" dirty="0" smtClean="0">
                <a:latin typeface="Trebuchet MS" pitchFamily="34" charset="0"/>
              </a:rPr>
              <a:t> des </a:t>
            </a:r>
            <a:r>
              <a:rPr lang="en-US" sz="2000" dirty="0" err="1" smtClean="0">
                <a:latin typeface="Trebuchet MS" pitchFamily="34" charset="0"/>
              </a:rPr>
              <a:t>recommandations</a:t>
            </a:r>
            <a:r>
              <a:rPr lang="en-US" sz="2000" dirty="0" smtClean="0">
                <a:latin typeface="Trebuchet MS" pitchFamily="34" charset="0"/>
              </a:rPr>
              <a:t> </a:t>
            </a:r>
            <a:r>
              <a:rPr lang="en-US" sz="2000" dirty="0" err="1" smtClean="0">
                <a:latin typeface="Trebuchet MS" pitchFamily="34" charset="0"/>
              </a:rPr>
              <a:t>d’annonce</a:t>
            </a:r>
            <a:endParaRPr lang="en-US" sz="2000" dirty="0" smtClean="0">
              <a:latin typeface="Trebuchet MS" pitchFamily="34" charset="0"/>
            </a:endParaRPr>
          </a:p>
          <a:p>
            <a:pPr marL="908050" lvl="1" indent="-436563" eaLnBrk="1" hangingPunct="1">
              <a:lnSpc>
                <a:spcPct val="80000"/>
              </a:lnSpc>
            </a:pPr>
            <a:r>
              <a:rPr lang="en-US" sz="2000" dirty="0" smtClean="0">
                <a:latin typeface="Trebuchet MS" pitchFamily="34" charset="0"/>
              </a:rPr>
              <a:t>Perspectives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p:nvPr>
        </p:nvSpPr>
        <p:spPr>
          <a:xfrm>
            <a:off x="0" y="0"/>
            <a:ext cx="9144000" cy="914400"/>
          </a:xfrm>
        </p:spPr>
        <p:txBody>
          <a:bodyPr/>
          <a:lstStyle/>
          <a:p>
            <a:pPr eaLnBrk="1" hangingPunct="1"/>
            <a:r>
              <a:rPr lang="en-US" smtClean="0">
                <a:latin typeface="Trebuchet MS" pitchFamily="34" charset="0"/>
              </a:rPr>
              <a:t/>
            </a:r>
            <a:br>
              <a:rPr lang="en-US" smtClean="0">
                <a:latin typeface="Trebuchet MS" pitchFamily="34" charset="0"/>
              </a:rPr>
            </a:br>
            <a:r>
              <a:rPr lang="en-US" smtClean="0">
                <a:latin typeface="Trebuchet MS" pitchFamily="34" charset="0"/>
              </a:rPr>
              <a:t>Entretiens réalisés en fonction des CRCM</a:t>
            </a:r>
          </a:p>
        </p:txBody>
      </p:sp>
      <p:graphicFrame>
        <p:nvGraphicFramePr>
          <p:cNvPr id="66600" name="Group 40"/>
          <p:cNvGraphicFramePr>
            <a:graphicFrameLocks noGrp="1"/>
          </p:cNvGraphicFramePr>
          <p:nvPr/>
        </p:nvGraphicFramePr>
        <p:xfrm>
          <a:off x="228600" y="1912938"/>
          <a:ext cx="8686800" cy="4607878"/>
        </p:xfrm>
        <a:graphic>
          <a:graphicData uri="http://schemas.openxmlformats.org/drawingml/2006/table">
            <a:tbl>
              <a:tblPr/>
              <a:tblGrid>
                <a:gridCol w="1608138"/>
                <a:gridCol w="1722437"/>
                <a:gridCol w="1843088"/>
                <a:gridCol w="1878012"/>
                <a:gridCol w="1635125"/>
              </a:tblGrid>
              <a:tr h="1301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rebuchet MS"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Groupe CRCM</a:t>
                      </a:r>
                      <a:endParaRPr kumimoji="0" lang="en-US" sz="1800" b="1" i="0" u="none" strike="noStrike" cap="none" normalizeH="0" baseline="0" smtClean="0">
                        <a:ln>
                          <a:noFill/>
                        </a:ln>
                        <a:solidFill>
                          <a:schemeClr val="tx1"/>
                        </a:solidFill>
                        <a:effectLst/>
                        <a:latin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historiques</a:t>
                      </a:r>
                      <a:endParaRPr kumimoji="0" lang="en-US" sz="1800" b="1" i="0" u="none" strike="noStrike" cap="none" normalizeH="0" baseline="0" smtClean="0">
                        <a:ln>
                          <a:noFill/>
                        </a:ln>
                        <a:solidFill>
                          <a:schemeClr val="tx1"/>
                        </a:solidFill>
                        <a:effectLst/>
                        <a:latin typeface="Trebuchet MS"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ea typeface="Batang"/>
                          <a:cs typeface="Batang"/>
                        </a:rPr>
                        <a:t>(10 centres)</a:t>
                      </a:r>
                      <a:endParaRPr kumimoji="0" lang="en-US" sz="1800" b="1" i="0" u="none" strike="noStrike" cap="none" normalizeH="0" baseline="0" smtClean="0">
                        <a:ln>
                          <a:noFill/>
                        </a:ln>
                        <a:solidFill>
                          <a:schemeClr val="tx1"/>
                        </a:solidFill>
                        <a:effectLst/>
                        <a:latin typeface="Trebuchet MS"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Groupe CRCM taux d’activité réduit et protocole strict</a:t>
                      </a:r>
                      <a:endParaRPr kumimoji="0" lang="en-US" sz="1800" b="1" i="0" u="none" strike="noStrike" cap="none" normalizeH="0" baseline="0" smtClean="0">
                        <a:ln>
                          <a:noFill/>
                        </a:ln>
                        <a:solidFill>
                          <a:schemeClr val="tx1"/>
                        </a:solidFill>
                        <a:effectLst/>
                        <a:latin typeface="Trebuchet MS"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(10 centres)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Groupe CRCM, peu formalisés avec un taux d’activité important</a:t>
                      </a:r>
                      <a:endParaRPr kumimoji="0" lang="en-US" sz="1800" b="1" i="0" u="none" strike="noStrike" cap="none" normalizeH="0" baseline="0" smtClean="0">
                        <a:ln>
                          <a:noFill/>
                        </a:ln>
                        <a:solidFill>
                          <a:schemeClr val="tx1"/>
                        </a:solidFill>
                        <a:effectLst/>
                        <a:latin typeface="Trebuchet MS"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(14 centres)</a:t>
                      </a:r>
                      <a:endParaRPr kumimoji="0" lang="en-US" sz="1800" b="1"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Total</a:t>
                      </a:r>
                      <a:endParaRPr kumimoji="0" lang="en-US" sz="1800" b="1"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Pré–enquête</a:t>
                      </a:r>
                      <a:endParaRPr kumimoji="0" lang="en-US" sz="1800" b="1"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3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Enquête</a:t>
                      </a:r>
                      <a:endParaRPr kumimoji="0" lang="en-US" sz="1800" b="1"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6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Entretiens :</a:t>
                      </a:r>
                      <a:endParaRPr kumimoji="0" lang="en-US" sz="1800" b="1" i="0" u="none" strike="noStrike" cap="none" normalizeH="0" baseline="0" smtClean="0">
                        <a:ln>
                          <a:noFill/>
                        </a:ln>
                        <a:solidFill>
                          <a:schemeClr val="tx1"/>
                        </a:solidFill>
                        <a:effectLst/>
                        <a:latin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smtClean="0">
                          <a:ln>
                            <a:noFill/>
                          </a:ln>
                          <a:solidFill>
                            <a:schemeClr val="tx1"/>
                          </a:solidFill>
                          <a:effectLst/>
                          <a:latin typeface="Trebuchet MS" pitchFamily="34" charset="0"/>
                        </a:rPr>
                        <a:t> de groupe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rebuchet MS"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ea typeface="Batang"/>
                          <a:cs typeface="Batang"/>
                        </a:rPr>
                        <a:t>- individuels</a:t>
                      </a:r>
                      <a:endParaRPr kumimoji="0" lang="en-US" sz="1800" b="1" i="0" u="none" strike="noStrike" cap="none" normalizeH="0" baseline="0" smtClean="0">
                        <a:ln>
                          <a:noFill/>
                        </a:ln>
                        <a:solidFill>
                          <a:schemeClr val="tx1"/>
                        </a:solidFill>
                        <a:effectLst/>
                        <a:latin typeface="Trebuchet MS"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3 </a:t>
                      </a:r>
                    </a:p>
                    <a:p>
                      <a:pPr marL="0" marR="0" lvl="0" indent="0" algn="ctr"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rebuchet MS"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 6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3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10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3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12</a:t>
                      </a:r>
                      <a:endParaRPr kumimoji="0" lang="en-US" sz="1800" b="0" i="0" u="none" strike="noStrike" cap="none" normalizeH="0" baseline="0" smtClean="0">
                        <a:ln>
                          <a:noFill/>
                        </a:ln>
                        <a:solidFill>
                          <a:schemeClr val="tx1"/>
                        </a:solidFill>
                        <a:effectLst/>
                        <a:latin typeface="Trebuchet MS" pitchFamily="34" charset="0"/>
                        <a:ea typeface="Batang"/>
                        <a:cs typeface="Batang"/>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9</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rebuchet MS" pitchFamily="34" charset="0"/>
                        </a:rPr>
                        <a:t>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0" y="381000"/>
            <a:ext cx="9144000" cy="609600"/>
          </a:xfrm>
        </p:spPr>
        <p:txBody>
          <a:bodyPr/>
          <a:lstStyle/>
          <a:p>
            <a:pPr eaLnBrk="1" hangingPunct="1"/>
            <a:r>
              <a:rPr lang="fr-FR" smtClean="0">
                <a:latin typeface="Trebuchet MS" pitchFamily="34" charset="0"/>
              </a:rPr>
              <a:t>Les représentations des recommandations et mise en pratique</a:t>
            </a:r>
            <a:endParaRPr lang="en-US" smtClean="0">
              <a:latin typeface="Trebuchet MS" pitchFamily="34" charset="0"/>
            </a:endParaRPr>
          </a:p>
        </p:txBody>
      </p:sp>
      <p:sp>
        <p:nvSpPr>
          <p:cNvPr id="230402" name="Rectangle 3"/>
          <p:cNvSpPr>
            <a:spLocks noGrp="1" noChangeArrowheads="1"/>
          </p:cNvSpPr>
          <p:nvPr>
            <p:ph type="body" idx="1"/>
          </p:nvPr>
        </p:nvSpPr>
        <p:spPr>
          <a:xfrm>
            <a:off x="0" y="1676400"/>
            <a:ext cx="9144000" cy="4800600"/>
          </a:xfrm>
        </p:spPr>
        <p:txBody>
          <a:bodyPr/>
          <a:lstStyle/>
          <a:p>
            <a:pPr eaLnBrk="1" hangingPunct="1"/>
            <a:r>
              <a:rPr lang="fr-FR" altLang="ja-JP" b="1" smtClean="0">
                <a:latin typeface="Trebuchet MS" pitchFamily="34" charset="0"/>
                <a:ea typeface="ＭＳ Ｐゴシック" charset="-128"/>
              </a:rPr>
              <a:t>1. En général</a:t>
            </a:r>
            <a:endParaRPr lang="fr-FR" smtClean="0">
              <a:latin typeface="Trebuchet MS" pitchFamily="34" charset="0"/>
            </a:endParaRPr>
          </a:p>
          <a:p>
            <a:pPr marL="522288" lvl="1" indent="-65088" eaLnBrk="1" hangingPunct="1"/>
            <a:r>
              <a:rPr lang="fr-FR" altLang="ja-JP" sz="2000" smtClean="0">
                <a:latin typeface="Trebuchet MS" pitchFamily="34" charset="0"/>
                <a:ea typeface="ＭＳ Ｐゴシック" charset="-128"/>
              </a:rPr>
              <a:t>Les recommandations: « </a:t>
            </a:r>
            <a:r>
              <a:rPr lang="fr-FR" altLang="ja-JP" sz="2000" i="1" smtClean="0">
                <a:latin typeface="Trebuchet MS" pitchFamily="34" charset="0"/>
                <a:ea typeface="ＭＳ Ｐゴシック" charset="-128"/>
              </a:rPr>
              <a:t>un guide</a:t>
            </a:r>
            <a:r>
              <a:rPr lang="fr-FR" altLang="ja-JP" sz="2000" smtClean="0">
                <a:latin typeface="Trebuchet MS" pitchFamily="34" charset="0"/>
                <a:ea typeface="ＭＳ Ｐゴシック" charset="-128"/>
              </a:rPr>
              <a:t> » pour le praticien, « </a:t>
            </a:r>
            <a:r>
              <a:rPr lang="fr-FR" altLang="ja-JP" sz="2000" i="1" smtClean="0">
                <a:latin typeface="Trebuchet MS" pitchFamily="34" charset="0"/>
                <a:ea typeface="ＭＳ Ｐゴシック" charset="-128"/>
              </a:rPr>
              <a:t>une trame directrice</a:t>
            </a:r>
            <a:r>
              <a:rPr lang="fr-FR" altLang="ja-JP" sz="2000" smtClean="0">
                <a:latin typeface="Trebuchet MS" pitchFamily="34" charset="0"/>
                <a:ea typeface="ＭＳ Ｐゴシック" charset="-128"/>
              </a:rPr>
              <a:t> » Vs une prescription</a:t>
            </a:r>
          </a:p>
          <a:p>
            <a:pPr marL="522288" lvl="1" indent="-65088" eaLnBrk="1" hangingPunct="1"/>
            <a:r>
              <a:rPr lang="fr-FR" altLang="ja-JP" sz="2000" smtClean="0">
                <a:latin typeface="Trebuchet MS" pitchFamily="34" charset="0"/>
                <a:ea typeface="ＭＳ Ｐゴシック" charset="-128"/>
              </a:rPr>
              <a:t>Les recommandations: un outil de régulation de la relation médecin-patient</a:t>
            </a:r>
          </a:p>
          <a:p>
            <a:pPr marL="522288" lvl="1" indent="-65088" eaLnBrk="1" hangingPunct="1"/>
            <a:r>
              <a:rPr lang="fr-FR" altLang="ja-JP" sz="2000" smtClean="0">
                <a:latin typeface="Trebuchet MS" pitchFamily="34" charset="0"/>
                <a:ea typeface="ＭＳ Ｐゴシック" charset="-128"/>
              </a:rPr>
              <a:t>Les recommandations: un instrument de contrôle pour le patient</a:t>
            </a:r>
          </a:p>
          <a:p>
            <a:pPr marL="522288" lvl="1" indent="-65088" eaLnBrk="1" hangingPunct="1"/>
            <a:r>
              <a:rPr lang="fr-FR" altLang="ja-JP" sz="2000" smtClean="0">
                <a:latin typeface="Trebuchet MS" pitchFamily="34" charset="0"/>
                <a:ea typeface="ＭＳ Ｐゴシック" charset="-128"/>
              </a:rPr>
              <a:t>L’importance de l’expérience professionnelle vis-à-vis des recommandations</a:t>
            </a:r>
          </a:p>
          <a:p>
            <a:pPr marL="522288" lvl="1" indent="-65088" eaLnBrk="1" hangingPunct="1"/>
            <a:r>
              <a:rPr lang="fr-FR" altLang="ja-JP" sz="2000" smtClean="0">
                <a:latin typeface="Trebuchet MS" pitchFamily="34" charset="0"/>
                <a:ea typeface="ＭＳ Ｐゴシック" charset="-128"/>
              </a:rPr>
              <a:t>L’avis des pairs et le staff comme instances de régulation</a:t>
            </a:r>
          </a:p>
          <a:p>
            <a:pPr marL="522288" lvl="1" indent="-65088" eaLnBrk="1" hangingPunct="1"/>
            <a:r>
              <a:rPr lang="fr-FR" altLang="ja-JP" sz="2000" smtClean="0">
                <a:latin typeface="Trebuchet MS" pitchFamily="34" charset="0"/>
                <a:ea typeface="굴림" charset="-127"/>
              </a:rPr>
              <a:t>Les critères de légitimité des recommandations: niveau de preuve, l’organisme émetteur, l’adéquation entre les divers échelons géographiques</a:t>
            </a:r>
          </a:p>
        </p:txBody>
      </p:sp>
      <p:sp>
        <p:nvSpPr>
          <p:cNvPr id="230403" name="Rectangle 4"/>
          <p:cNvSpPr>
            <a:spLocks noChangeArrowheads="1"/>
          </p:cNvSpPr>
          <p:nvPr/>
        </p:nvSpPr>
        <p:spPr bwMode="auto">
          <a:xfrm>
            <a:off x="0" y="108585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49" name="Picture 4"/>
          <p:cNvPicPr>
            <a:picLocks noGrp="1" noChangeAspect="1" noChangeArrowheads="1"/>
          </p:cNvPicPr>
          <p:nvPr>
            <p:ph type="body" idx="1"/>
          </p:nvPr>
        </p:nvPicPr>
        <p:blipFill>
          <a:blip r:embed="rId2" cstate="print"/>
          <a:srcRect/>
          <a:stretch>
            <a:fillRect/>
          </a:stretch>
        </p:blipFill>
        <p:spPr>
          <a:xfrm>
            <a:off x="0" y="685800"/>
            <a:ext cx="9144000" cy="57912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p:nvPr>
        </p:nvSpPr>
        <p:spPr>
          <a:xfrm>
            <a:off x="0" y="381000"/>
            <a:ext cx="9144000" cy="609600"/>
          </a:xfrm>
        </p:spPr>
        <p:txBody>
          <a:bodyPr/>
          <a:lstStyle/>
          <a:p>
            <a:pPr eaLnBrk="1" hangingPunct="1"/>
            <a:r>
              <a:rPr lang="fr-FR" smtClean="0">
                <a:latin typeface="Trebuchet MS" pitchFamily="34" charset="0"/>
              </a:rPr>
              <a:t>Les représentations des recommandations et mise en pratique</a:t>
            </a:r>
            <a:endParaRPr lang="en-US" smtClean="0">
              <a:latin typeface="Trebuchet MS" pitchFamily="34" charset="0"/>
            </a:endParaRPr>
          </a:p>
        </p:txBody>
      </p:sp>
      <p:sp>
        <p:nvSpPr>
          <p:cNvPr id="233474" name="Rectangle 3"/>
          <p:cNvSpPr>
            <a:spLocks noGrp="1" noChangeArrowheads="1"/>
          </p:cNvSpPr>
          <p:nvPr>
            <p:ph type="body" idx="1"/>
          </p:nvPr>
        </p:nvSpPr>
        <p:spPr>
          <a:xfrm>
            <a:off x="0" y="1219200"/>
            <a:ext cx="9144000" cy="5334000"/>
          </a:xfrm>
        </p:spPr>
        <p:txBody>
          <a:bodyPr/>
          <a:lstStyle/>
          <a:p>
            <a:pPr eaLnBrk="1" hangingPunct="1">
              <a:lnSpc>
                <a:spcPct val="80000"/>
              </a:lnSpc>
            </a:pPr>
            <a:endParaRPr lang="fr-FR" altLang="ja-JP" sz="2400" b="1" smtClean="0">
              <a:latin typeface="Trebuchet MS" pitchFamily="34" charset="0"/>
              <a:ea typeface="ＭＳ Ｐゴシック" charset="-128"/>
            </a:endParaRPr>
          </a:p>
          <a:p>
            <a:pPr eaLnBrk="1" hangingPunct="1">
              <a:lnSpc>
                <a:spcPct val="80000"/>
              </a:lnSpc>
            </a:pPr>
            <a:r>
              <a:rPr lang="fr-FR" altLang="ja-JP" sz="2400" b="1" smtClean="0">
                <a:latin typeface="Trebuchet MS" pitchFamily="34" charset="0"/>
                <a:ea typeface="ＭＳ Ｐゴシック" charset="-128"/>
              </a:rPr>
              <a:t>2. C</a:t>
            </a:r>
            <a:r>
              <a:rPr lang="fr-FR" sz="2400" b="1" smtClean="0">
                <a:latin typeface="Trebuchet MS" pitchFamily="34" charset="0"/>
              </a:rPr>
              <a:t>oncernant l’annonce du diagnostic de la mucoviscidose</a:t>
            </a:r>
            <a:endParaRPr lang="fr-FR" sz="2400" smtClean="0">
              <a:latin typeface="Trebuchet MS" pitchFamily="34" charset="0"/>
            </a:endParaRPr>
          </a:p>
          <a:p>
            <a:pPr lvl="1" eaLnBrk="1" hangingPunct="1">
              <a:lnSpc>
                <a:spcPct val="80000"/>
              </a:lnSpc>
            </a:pPr>
            <a:r>
              <a:rPr lang="fr-FR" altLang="ja-JP" sz="1800" smtClean="0">
                <a:latin typeface="Trebuchet MS" pitchFamily="34" charset="0"/>
                <a:ea typeface="ＭＳ Ｐゴシック" charset="-128"/>
              </a:rPr>
              <a:t>Les recommandations face au contexte organisationnel : une coordination en amont de l’annonce</a:t>
            </a:r>
          </a:p>
          <a:p>
            <a:pPr lvl="1" eaLnBrk="1" hangingPunct="1">
              <a:lnSpc>
                <a:spcPct val="80000"/>
              </a:lnSpc>
              <a:buFont typeface="Marlett" pitchFamily="2" charset="2"/>
              <a:buNone/>
            </a:pPr>
            <a:endParaRPr lang="fr-FR" altLang="ja-JP" sz="1800" smtClean="0">
              <a:latin typeface="Trebuchet MS" pitchFamily="34" charset="0"/>
              <a:ea typeface="ＭＳ Ｐゴシック" charset="-128"/>
            </a:endParaRPr>
          </a:p>
          <a:p>
            <a:pPr lvl="1" eaLnBrk="1" hangingPunct="1">
              <a:lnSpc>
                <a:spcPct val="80000"/>
              </a:lnSpc>
            </a:pPr>
            <a:r>
              <a:rPr lang="fr-FR" altLang="ko-KR" sz="1800" smtClean="0">
                <a:latin typeface="Trebuchet MS" pitchFamily="34" charset="0"/>
                <a:ea typeface="굴림" charset="-127"/>
              </a:rPr>
              <a:t>Du prêt-à-porter au sur-mesure : </a:t>
            </a:r>
          </a:p>
          <a:p>
            <a:pPr lvl="1" eaLnBrk="1" hangingPunct="1">
              <a:lnSpc>
                <a:spcPct val="80000"/>
              </a:lnSpc>
              <a:buFont typeface="Marlett" pitchFamily="2" charset="2"/>
              <a:buNone/>
            </a:pPr>
            <a:r>
              <a:rPr lang="fr-FR" altLang="ko-KR" sz="1800" smtClean="0">
                <a:latin typeface="Trebuchet MS" pitchFamily="34" charset="0"/>
                <a:ea typeface="굴림" charset="-127"/>
              </a:rPr>
              <a:t>« </a:t>
            </a:r>
            <a:r>
              <a:rPr lang="fr-FR" altLang="ko-KR" sz="1800" i="1" smtClean="0">
                <a:latin typeface="Trebuchet MS" pitchFamily="34" charset="0"/>
                <a:ea typeface="굴림" charset="-127"/>
              </a:rPr>
              <a:t>L'annonce ce n'est pas quelque chose de standardisé. </a:t>
            </a:r>
            <a:r>
              <a:rPr lang="fr-FR" altLang="ko-KR" sz="1800" smtClean="0">
                <a:latin typeface="Trebuchet MS" pitchFamily="34" charset="0"/>
                <a:ea typeface="굴림" charset="-127"/>
              </a:rPr>
              <a:t>» (médecin) </a:t>
            </a:r>
          </a:p>
          <a:p>
            <a:pPr lvl="1" eaLnBrk="1" hangingPunct="1">
              <a:lnSpc>
                <a:spcPct val="80000"/>
              </a:lnSpc>
              <a:buFont typeface="Marlett" pitchFamily="2" charset="2"/>
              <a:buNone/>
            </a:pPr>
            <a:r>
              <a:rPr lang="fr-FR" altLang="ko-KR" sz="1800" smtClean="0">
                <a:ea typeface="굴림" charset="-127"/>
              </a:rPr>
              <a:t>« </a:t>
            </a:r>
            <a:r>
              <a:rPr lang="fr-FR" altLang="ko-KR" sz="1800" i="1" smtClean="0">
                <a:ea typeface="굴림" charset="-127"/>
              </a:rPr>
              <a:t>Le bon professionnel, c'est celui qui sait adapter la prise en charge au profil général de son patient (...) on travaille à la carte. </a:t>
            </a:r>
            <a:r>
              <a:rPr lang="fr-FR" altLang="ko-KR" sz="1800" smtClean="0">
                <a:ea typeface="굴림" charset="-127"/>
              </a:rPr>
              <a:t>» (médecin)</a:t>
            </a:r>
          </a:p>
          <a:p>
            <a:pPr lvl="1" eaLnBrk="1" hangingPunct="1">
              <a:lnSpc>
                <a:spcPct val="80000"/>
              </a:lnSpc>
              <a:buFont typeface="Marlett" pitchFamily="2" charset="2"/>
              <a:buNone/>
            </a:pPr>
            <a:endParaRPr lang="fr-FR" altLang="ko-KR" sz="1800" smtClean="0">
              <a:latin typeface="Trebuchet MS" pitchFamily="34" charset="0"/>
              <a:ea typeface="굴림" charset="-127"/>
            </a:endParaRPr>
          </a:p>
          <a:p>
            <a:pPr lvl="1" eaLnBrk="1" hangingPunct="1">
              <a:lnSpc>
                <a:spcPct val="80000"/>
              </a:lnSpc>
            </a:pPr>
            <a:r>
              <a:rPr lang="fr-FR" altLang="ko-KR" sz="1800" smtClean="0">
                <a:latin typeface="Trebuchet MS" pitchFamily="34" charset="0"/>
                <a:ea typeface="굴림" charset="-127"/>
              </a:rPr>
              <a:t>Une posture professionnelle parfois intenable : « </a:t>
            </a:r>
            <a:r>
              <a:rPr lang="fr-FR" altLang="ko-KR" sz="1800" i="1" smtClean="0">
                <a:latin typeface="Trebuchet MS" pitchFamily="34" charset="0"/>
                <a:ea typeface="굴림" charset="-127"/>
              </a:rPr>
              <a:t>Jeux de rôles</a:t>
            </a:r>
            <a:r>
              <a:rPr lang="fr-FR" altLang="ko-KR" sz="1800" smtClean="0">
                <a:latin typeface="Trebuchet MS" pitchFamily="34" charset="0"/>
                <a:ea typeface="굴림" charset="-127"/>
              </a:rPr>
              <a:t> », « </a:t>
            </a:r>
            <a:r>
              <a:rPr lang="fr-FR" altLang="ko-KR" sz="1800" i="1" smtClean="0">
                <a:latin typeface="Trebuchet MS" pitchFamily="34" charset="0"/>
                <a:ea typeface="굴림" charset="-127"/>
              </a:rPr>
              <a:t>mises en scène</a:t>
            </a:r>
            <a:r>
              <a:rPr lang="fr-FR" altLang="ko-KR" sz="1800" smtClean="0">
                <a:latin typeface="Trebuchet MS" pitchFamily="34" charset="0"/>
                <a:ea typeface="굴림" charset="-127"/>
              </a:rPr>
              <a:t> </a:t>
            </a:r>
            <a:r>
              <a:rPr lang="fr-FR" altLang="ko-KR" sz="1800" i="1" smtClean="0">
                <a:latin typeface="Trebuchet MS" pitchFamily="34" charset="0"/>
                <a:ea typeface="굴림" charset="-127"/>
              </a:rPr>
              <a:t>terrifiantes</a:t>
            </a:r>
            <a:r>
              <a:rPr lang="fr-FR" altLang="ko-KR" sz="1800" smtClean="0">
                <a:latin typeface="Trebuchet MS" pitchFamily="34" charset="0"/>
                <a:ea typeface="굴림" charset="-127"/>
              </a:rPr>
              <a:t> », « </a:t>
            </a:r>
            <a:r>
              <a:rPr lang="fr-FR" altLang="ko-KR" sz="1800" i="1" smtClean="0">
                <a:latin typeface="Trebuchet MS" pitchFamily="34" charset="0"/>
                <a:ea typeface="굴림" charset="-127"/>
              </a:rPr>
              <a:t>supercherie</a:t>
            </a:r>
            <a:r>
              <a:rPr lang="fr-FR" altLang="ko-KR" sz="1800" smtClean="0">
                <a:latin typeface="Trebuchet MS" pitchFamily="34" charset="0"/>
                <a:ea typeface="굴림" charset="-127"/>
              </a:rPr>
              <a:t> », « </a:t>
            </a:r>
            <a:r>
              <a:rPr lang="fr-FR" altLang="ko-KR" sz="1800" i="1" smtClean="0">
                <a:latin typeface="Trebuchet MS" pitchFamily="34" charset="0"/>
                <a:ea typeface="굴림" charset="-127"/>
              </a:rPr>
              <a:t>tartufferie</a:t>
            </a:r>
            <a:r>
              <a:rPr lang="fr-FR" altLang="ko-KR" sz="1800" smtClean="0">
                <a:latin typeface="Trebuchet MS" pitchFamily="34" charset="0"/>
                <a:ea typeface="굴림" charset="-127"/>
              </a:rPr>
              <a:t> ».</a:t>
            </a:r>
          </a:p>
          <a:p>
            <a:pPr lvl="1" eaLnBrk="1" hangingPunct="1">
              <a:lnSpc>
                <a:spcPct val="80000"/>
              </a:lnSpc>
              <a:buFont typeface="Marlett" pitchFamily="2" charset="2"/>
              <a:buNone/>
            </a:pPr>
            <a:endParaRPr lang="fr-FR" altLang="ko-KR" sz="1800" smtClean="0">
              <a:latin typeface="Trebuchet MS" pitchFamily="34" charset="0"/>
              <a:ea typeface="굴림" charset="-127"/>
            </a:endParaRPr>
          </a:p>
          <a:p>
            <a:pPr lvl="1" eaLnBrk="1" hangingPunct="1">
              <a:lnSpc>
                <a:spcPct val="80000"/>
              </a:lnSpc>
            </a:pPr>
            <a:r>
              <a:rPr lang="fr-FR" altLang="ko-KR" sz="1800" smtClean="0">
                <a:latin typeface="Trebuchet MS" pitchFamily="34" charset="0"/>
                <a:ea typeface="굴림" charset="-127"/>
              </a:rPr>
              <a:t>Un aménagement en fonction du statut génotypique du nourrisson (homozygote/hétérozygote): </a:t>
            </a:r>
          </a:p>
          <a:p>
            <a:pPr lvl="1" eaLnBrk="1" hangingPunct="1">
              <a:lnSpc>
                <a:spcPct val="80000"/>
              </a:lnSpc>
              <a:buFont typeface="Marlett" pitchFamily="2" charset="2"/>
              <a:buNone/>
            </a:pPr>
            <a:r>
              <a:rPr lang="fr-FR" altLang="ko-KR" sz="1800" smtClean="0">
                <a:latin typeface="Trebuchet MS" pitchFamily="34" charset="0"/>
                <a:ea typeface="굴림" charset="-127"/>
              </a:rPr>
              <a:t>« </a:t>
            </a:r>
            <a:r>
              <a:rPr lang="fr-FR" altLang="ko-KR" sz="1800" i="1" smtClean="0">
                <a:latin typeface="Trebuchet MS" pitchFamily="34" charset="0"/>
                <a:ea typeface="굴림" charset="-127"/>
              </a:rPr>
              <a:t>Il y a des homozygotes, on est sûr qu'ils sont malades, donc ceux-là, on les passe en priorité. » (médecin)</a:t>
            </a:r>
          </a:p>
          <a:p>
            <a:pPr lvl="1" eaLnBrk="1" hangingPunct="1">
              <a:lnSpc>
                <a:spcPct val="80000"/>
              </a:lnSpc>
            </a:pPr>
            <a:endParaRPr lang="fr-FR" altLang="ko-KR" sz="1800" smtClean="0">
              <a:latin typeface="Trebuchet MS" pitchFamily="34" charset="0"/>
              <a:ea typeface="굴림" charset="-127"/>
            </a:endParaRPr>
          </a:p>
        </p:txBody>
      </p:sp>
      <p:sp>
        <p:nvSpPr>
          <p:cNvPr id="233475" name="Rectangle 4"/>
          <p:cNvSpPr>
            <a:spLocks noChangeArrowheads="1"/>
          </p:cNvSpPr>
          <p:nvPr/>
        </p:nvSpPr>
        <p:spPr bwMode="auto">
          <a:xfrm>
            <a:off x="0" y="108585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3"/>
          <p:cNvSpPr>
            <a:spLocks noGrp="1" noChangeArrowheads="1"/>
          </p:cNvSpPr>
          <p:nvPr>
            <p:ph type="body" idx="1"/>
          </p:nvPr>
        </p:nvSpPr>
        <p:spPr>
          <a:xfrm>
            <a:off x="0" y="1295400"/>
            <a:ext cx="9144000" cy="5410200"/>
          </a:xfrm>
        </p:spPr>
        <p:txBody>
          <a:bodyPr/>
          <a:lstStyle/>
          <a:p>
            <a:pPr eaLnBrk="1" hangingPunct="1">
              <a:lnSpc>
                <a:spcPct val="80000"/>
              </a:lnSpc>
            </a:pPr>
            <a:r>
              <a:rPr lang="fr-FR" altLang="ja-JP" sz="2400" b="1" smtClean="0">
                <a:latin typeface="Trebuchet MS" pitchFamily="34" charset="0"/>
                <a:ea typeface="ＭＳ Ｐゴシック" charset="-128"/>
              </a:rPr>
              <a:t>1. L’appel : un moment difficile</a:t>
            </a:r>
          </a:p>
          <a:p>
            <a:pPr lvl="2" eaLnBrk="1" hangingPunct="1">
              <a:lnSpc>
                <a:spcPct val="80000"/>
              </a:lnSpc>
            </a:pPr>
            <a:r>
              <a:rPr lang="fr-FR" altLang="ja-JP" sz="1800" smtClean="0">
                <a:latin typeface="Trebuchet MS" pitchFamily="34" charset="0"/>
                <a:ea typeface="ＭＳ Ｐゴシック" charset="-128"/>
              </a:rPr>
              <a:t>Un respect des recommandations concernant le cadre et le contexte</a:t>
            </a:r>
          </a:p>
          <a:p>
            <a:pPr lvl="2" eaLnBrk="1" hangingPunct="1">
              <a:lnSpc>
                <a:spcPct val="80000"/>
              </a:lnSpc>
            </a:pPr>
            <a:r>
              <a:rPr lang="fr-FR" altLang="ja-JP" sz="1800" smtClean="0">
                <a:latin typeface="Trebuchet MS" pitchFamily="34" charset="0"/>
                <a:ea typeface="ＭＳ Ｐゴシック" charset="-128"/>
              </a:rPr>
              <a:t>Etablir un premier contact « aveugle »</a:t>
            </a:r>
          </a:p>
          <a:p>
            <a:pPr lvl="2" eaLnBrk="1" hangingPunct="1">
              <a:lnSpc>
                <a:spcPct val="80000"/>
              </a:lnSpc>
              <a:buFontTx/>
              <a:buNone/>
            </a:pPr>
            <a:r>
              <a:rPr lang="fr-FR" altLang="ja-JP" sz="1800" smtClean="0">
                <a:latin typeface="Trebuchet MS" pitchFamily="34" charset="0"/>
                <a:ea typeface="ＭＳ Ｐゴシック" charset="-128"/>
              </a:rPr>
              <a:t>« </a:t>
            </a:r>
            <a:r>
              <a:rPr lang="fr-FR" altLang="ja-JP" sz="1800" i="1" smtClean="0">
                <a:latin typeface="Trebuchet MS" pitchFamily="34" charset="0"/>
                <a:ea typeface="ＭＳ Ｐゴシック" charset="-128"/>
              </a:rPr>
              <a:t>On ne sait pas les gens que l'on a en face. Et on peut même parfois être "désarçonné". »</a:t>
            </a:r>
            <a:r>
              <a:rPr lang="fr-FR" altLang="ja-JP" sz="1800" smtClean="0">
                <a:latin typeface="Trebuchet MS" pitchFamily="34" charset="0"/>
                <a:ea typeface="ＭＳ Ｐゴシック" charset="-128"/>
              </a:rPr>
              <a:t> (médecin)</a:t>
            </a:r>
          </a:p>
          <a:p>
            <a:pPr lvl="2" eaLnBrk="1" hangingPunct="1">
              <a:lnSpc>
                <a:spcPct val="80000"/>
              </a:lnSpc>
            </a:pPr>
            <a:r>
              <a:rPr lang="fr-FR" altLang="ja-JP" sz="1800" smtClean="0">
                <a:latin typeface="Trebuchet MS" pitchFamily="34" charset="0"/>
                <a:ea typeface="ＭＳ Ｐゴシック" charset="-128"/>
              </a:rPr>
              <a:t>Une pratique bouleversant l’expérience professionnelle du médecin: émergence de la figure du « bien-portant suspect »</a:t>
            </a:r>
          </a:p>
          <a:p>
            <a:pPr lvl="2" eaLnBrk="1" hangingPunct="1">
              <a:lnSpc>
                <a:spcPct val="80000"/>
              </a:lnSpc>
            </a:pPr>
            <a:r>
              <a:rPr lang="fr-FR" altLang="ja-JP" sz="1800" smtClean="0">
                <a:latin typeface="Trebuchet MS" pitchFamily="34" charset="0"/>
                <a:ea typeface="ＭＳ Ｐゴシック" charset="-128"/>
              </a:rPr>
              <a:t>Une faible conformité concernant le discours à tenir face à l’ingérence des famille et à la médiatisation de la maladie :</a:t>
            </a:r>
          </a:p>
          <a:p>
            <a:pPr lvl="2" eaLnBrk="1" hangingPunct="1">
              <a:lnSpc>
                <a:spcPct val="80000"/>
              </a:lnSpc>
              <a:buFontTx/>
              <a:buNone/>
            </a:pPr>
            <a:r>
              <a:rPr lang="fr-FR" altLang="ja-JP" sz="1800" smtClean="0">
                <a:latin typeface="Trebuchet MS" pitchFamily="34" charset="0"/>
                <a:ea typeface="ＭＳ Ｐゴシック" charset="-128"/>
              </a:rPr>
              <a:t>« </a:t>
            </a:r>
            <a:r>
              <a:rPr lang="fr-FR" altLang="ja-JP" sz="1800" i="1" smtClean="0">
                <a:latin typeface="Trebuchet MS" pitchFamily="34" charset="0"/>
                <a:ea typeface="ＭＳ Ｐゴシック" charset="-128"/>
              </a:rPr>
              <a:t>Moi, je prononce toujours le mot parce que je ne vois pas comment on ne peut pas le prononcer (...) parce que les parents demandent.» (médecin)</a:t>
            </a:r>
            <a:endParaRPr lang="fr-FR" altLang="ja-JP" sz="1800" smtClean="0">
              <a:latin typeface="Trebuchet MS" pitchFamily="34" charset="0"/>
              <a:ea typeface="ＭＳ Ｐゴシック" charset="-128"/>
            </a:endParaRPr>
          </a:p>
          <a:p>
            <a:pPr lvl="2" eaLnBrk="1" hangingPunct="1">
              <a:lnSpc>
                <a:spcPct val="80000"/>
              </a:lnSpc>
            </a:pPr>
            <a:r>
              <a:rPr lang="fr-FR" altLang="ja-JP" sz="1800" smtClean="0">
                <a:latin typeface="Trebuchet MS" pitchFamily="34" charset="0"/>
                <a:ea typeface="ＭＳ Ｐゴシック" charset="-128"/>
              </a:rPr>
              <a:t>Garder le silence sur la maladie, esquiver les questions synonymes de « mensonge », de « trahison » </a:t>
            </a:r>
            <a:r>
              <a:rPr lang="fr-FR" altLang="ja-JP" sz="1800" i="1" smtClean="0">
                <a:latin typeface="Trebuchet MS" pitchFamily="34" charset="0"/>
                <a:ea typeface="ＭＳ Ｐゴシック" charset="-128"/>
              </a:rPr>
              <a:t>vs</a:t>
            </a:r>
            <a:r>
              <a:rPr lang="fr-FR" altLang="ja-JP" sz="1800" smtClean="0">
                <a:latin typeface="Trebuchet MS" pitchFamily="34" charset="0"/>
                <a:ea typeface="ＭＳ Ｐゴシック" charset="-128"/>
              </a:rPr>
              <a:t> relation de confiance : </a:t>
            </a:r>
          </a:p>
          <a:p>
            <a:pPr lvl="2" eaLnBrk="1" hangingPunct="1">
              <a:lnSpc>
                <a:spcPct val="80000"/>
              </a:lnSpc>
              <a:buFontTx/>
              <a:buNone/>
            </a:pPr>
            <a:r>
              <a:rPr lang="fr-FR" altLang="ja-JP" sz="1800" smtClean="0">
                <a:latin typeface="Trebuchet MS" pitchFamily="34" charset="0"/>
                <a:ea typeface="ＭＳ Ｐゴシック" charset="-128"/>
              </a:rPr>
              <a:t>« </a:t>
            </a:r>
            <a:r>
              <a:rPr lang="fr-FR" altLang="ja-JP" sz="1800" i="1" smtClean="0">
                <a:latin typeface="Trebuchet MS" pitchFamily="34" charset="0"/>
                <a:ea typeface="ＭＳ Ｐゴシック" charset="-128"/>
              </a:rPr>
              <a:t>Quand les parents me disent : "C'est pour la mucoviscidose ?" Je dis "oui", je ne vais pas leur dire "non", le lendemain, je leur dis que c'est la “muco”, c'est déjà un mauvais contact, si jamais j'ai déjà menti, entre guillemets, au téléphone.</a:t>
            </a:r>
            <a:r>
              <a:rPr lang="fr-FR" altLang="ja-JP" sz="1800" smtClean="0">
                <a:latin typeface="Trebuchet MS" pitchFamily="34" charset="0"/>
                <a:ea typeface="ＭＳ Ｐゴシック" charset="-128"/>
              </a:rPr>
              <a:t> » </a:t>
            </a:r>
          </a:p>
          <a:p>
            <a:pPr lvl="2" eaLnBrk="1" hangingPunct="1">
              <a:lnSpc>
                <a:spcPct val="80000"/>
              </a:lnSpc>
            </a:pPr>
            <a:r>
              <a:rPr lang="fr-FR" altLang="ja-JP" sz="1800" smtClean="0">
                <a:latin typeface="Trebuchet MS" pitchFamily="34" charset="0"/>
                <a:ea typeface="ＭＳ Ｐゴシック" charset="-128"/>
              </a:rPr>
              <a:t>Une injonction paradoxale imposée par les recommandations : </a:t>
            </a:r>
          </a:p>
          <a:p>
            <a:pPr lvl="2" eaLnBrk="1" hangingPunct="1">
              <a:lnSpc>
                <a:spcPct val="80000"/>
              </a:lnSpc>
              <a:buFontTx/>
              <a:buNone/>
            </a:pPr>
            <a:r>
              <a:rPr lang="fr-FR" altLang="ja-JP" sz="1800" smtClean="0">
                <a:latin typeface="Trebuchet MS" pitchFamily="34" charset="0"/>
                <a:ea typeface="ＭＳ Ｐゴシック" charset="-128"/>
              </a:rPr>
              <a:t>« </a:t>
            </a:r>
            <a:r>
              <a:rPr lang="fr-FR" altLang="ja-JP" sz="1800" i="1" smtClean="0">
                <a:latin typeface="Trebuchet MS" pitchFamily="34" charset="0"/>
                <a:ea typeface="ＭＳ Ｐゴシック" charset="-128"/>
              </a:rPr>
              <a:t>Il faut être assez convainquant, sans être inquiétant</a:t>
            </a:r>
            <a:r>
              <a:rPr lang="fr-FR" altLang="ja-JP" sz="1800" smtClean="0">
                <a:latin typeface="Trebuchet MS" pitchFamily="34" charset="0"/>
                <a:ea typeface="ＭＳ Ｐゴシック" charset="-128"/>
              </a:rPr>
              <a:t> » (médecin)</a:t>
            </a:r>
          </a:p>
          <a:p>
            <a:pPr lvl="2" eaLnBrk="1" hangingPunct="1">
              <a:lnSpc>
                <a:spcPct val="80000"/>
              </a:lnSpc>
              <a:buFontTx/>
              <a:buNone/>
            </a:pPr>
            <a:endParaRPr lang="fr-FR" altLang="ja-JP" sz="1800" smtClean="0">
              <a:latin typeface="Trebuchet MS" pitchFamily="34" charset="0"/>
              <a:ea typeface="ＭＳ Ｐゴシック" charset="-128"/>
            </a:endParaRPr>
          </a:p>
        </p:txBody>
      </p:sp>
      <p:sp>
        <p:nvSpPr>
          <p:cNvPr id="235522" name="Rectangle 4"/>
          <p:cNvSpPr>
            <a:spLocks noChangeArrowheads="1"/>
          </p:cNvSpPr>
          <p:nvPr/>
        </p:nvSpPr>
        <p:spPr bwMode="auto">
          <a:xfrm>
            <a:off x="0" y="381000"/>
            <a:ext cx="9144000" cy="641350"/>
          </a:xfrm>
          <a:prstGeom prst="rect">
            <a:avLst/>
          </a:prstGeom>
          <a:noFill/>
          <a:ln w="9525">
            <a:noFill/>
            <a:miter lim="800000"/>
            <a:headEnd/>
            <a:tailEnd/>
          </a:ln>
        </p:spPr>
        <p:txBody>
          <a:bodyPr>
            <a:spAutoFit/>
          </a:bodyPr>
          <a:lstStyle/>
          <a:p>
            <a:pPr algn="ctr"/>
            <a:r>
              <a:rPr lang="fr-FR" altLang="ja-JP" sz="3600">
                <a:latin typeface="Trebuchet MS" pitchFamily="34" charset="0"/>
                <a:ea typeface="ＭＳ Ｐゴシック" charset="-128"/>
              </a:rPr>
              <a:t>Les phases critiques</a:t>
            </a:r>
            <a:endParaRPr lang="fr-FR" sz="3600">
              <a:latin typeface="Trebuchet MS"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ChangeArrowheads="1"/>
          </p:cNvSpPr>
          <p:nvPr/>
        </p:nvSpPr>
        <p:spPr bwMode="auto">
          <a:xfrm>
            <a:off x="0" y="1371600"/>
            <a:ext cx="9144000" cy="4572000"/>
          </a:xfrm>
          <a:prstGeom prst="rect">
            <a:avLst/>
          </a:prstGeom>
          <a:noFill/>
          <a:ln w="9525">
            <a:noFill/>
            <a:miter lim="800000"/>
            <a:headEnd/>
            <a:tailEnd/>
          </a:ln>
        </p:spPr>
        <p:txBody>
          <a:bodyPr/>
          <a:lstStyle/>
          <a:p>
            <a:pPr marL="342900" indent="-342900">
              <a:lnSpc>
                <a:spcPct val="90000"/>
              </a:lnSpc>
              <a:spcBef>
                <a:spcPct val="20000"/>
              </a:spcBef>
              <a:buClr>
                <a:srgbClr val="800000"/>
              </a:buClr>
              <a:buFont typeface="Wingdings" pitchFamily="2" charset="2"/>
              <a:buChar char="§"/>
            </a:pPr>
            <a:r>
              <a:rPr lang="fr-FR" altLang="ja-JP" sz="2400" b="1">
                <a:latin typeface="Trebuchet MS" pitchFamily="34" charset="0"/>
                <a:ea typeface="ＭＳ Ｐゴシック" charset="-128"/>
              </a:rPr>
              <a:t>2. L’annonce: du patient au sujet de soin</a:t>
            </a:r>
          </a:p>
          <a:p>
            <a:pPr marL="1143000" lvl="2" indent="-228600">
              <a:spcBef>
                <a:spcPct val="20000"/>
              </a:spcBef>
              <a:buFontTx/>
              <a:buChar char="•"/>
            </a:pPr>
            <a:r>
              <a:rPr lang="fr-FR" altLang="ja-JP" sz="2000">
                <a:latin typeface="Trebuchet MS" pitchFamily="34" charset="0"/>
                <a:ea typeface="ＭＳ Ｐゴシック" charset="-128"/>
              </a:rPr>
              <a:t>La fonction du binôme médecin/Inf. coord. : partager une lourde responsabilité, homogénéiser le discours</a:t>
            </a:r>
          </a:p>
          <a:p>
            <a:pPr marL="1143000" lvl="2" indent="-228600">
              <a:spcBef>
                <a:spcPct val="20000"/>
              </a:spcBef>
              <a:buFontTx/>
              <a:buChar char="•"/>
            </a:pPr>
            <a:r>
              <a:rPr lang="fr-FR" altLang="ja-JP" sz="2000">
                <a:latin typeface="Trebuchet MS" pitchFamily="34" charset="0"/>
                <a:ea typeface="ＭＳ Ｐゴシック" charset="-128"/>
              </a:rPr>
              <a:t>L’agir médical confronté à son impuissance : la figure de « l’oiseau de mauvais augure » </a:t>
            </a:r>
          </a:p>
          <a:p>
            <a:pPr marL="1143000" lvl="2" indent="-228600">
              <a:spcBef>
                <a:spcPct val="20000"/>
              </a:spcBef>
              <a:buFontTx/>
              <a:buChar char="•"/>
            </a:pPr>
            <a:r>
              <a:rPr lang="fr-FR" altLang="ja-JP" sz="2000">
                <a:latin typeface="Trebuchet MS" pitchFamily="34" charset="0"/>
                <a:ea typeface="ＭＳ Ｐゴシック" charset="-128"/>
              </a:rPr>
              <a:t>Une annonce duale: de la révélation de la mort prématurée à la révélation d’une vie sous contrôle médical</a:t>
            </a:r>
          </a:p>
          <a:p>
            <a:pPr marL="1143000" lvl="2" indent="-228600">
              <a:spcBef>
                <a:spcPct val="20000"/>
              </a:spcBef>
              <a:buFontTx/>
              <a:buChar char="•"/>
            </a:pPr>
            <a:r>
              <a:rPr lang="fr-FR" altLang="ja-JP" sz="2000">
                <a:latin typeface="Trebuchet MS" pitchFamily="34" charset="0"/>
                <a:ea typeface="ＭＳ Ｐゴシック" charset="-128"/>
              </a:rPr>
              <a:t>Des soignants « </a:t>
            </a:r>
            <a:r>
              <a:rPr lang="fr-FR" sz="2000">
                <a:latin typeface="Trebuchet MS" pitchFamily="34" charset="0"/>
              </a:rPr>
              <a:t>co-gestionnaires de biographie » : d’une pratique médicale « curative » à une pratique médicale de « l’incurable »</a:t>
            </a:r>
            <a:endParaRPr lang="fr-FR" altLang="ja-JP" sz="2000">
              <a:latin typeface="Trebuchet MS" pitchFamily="34" charset="0"/>
              <a:ea typeface="ＭＳ Ｐゴシック" charset="-128"/>
            </a:endParaRPr>
          </a:p>
          <a:p>
            <a:pPr marL="1143000" lvl="2" indent="-228600">
              <a:spcBef>
                <a:spcPct val="20000"/>
              </a:spcBef>
            </a:pPr>
            <a:endParaRPr lang="fr-FR" altLang="ja-JP" sz="2000">
              <a:latin typeface="Trebuchet MS" pitchFamily="34" charset="0"/>
              <a:ea typeface="ＭＳ Ｐゴシック" charset="-128"/>
            </a:endParaRPr>
          </a:p>
          <a:p>
            <a:pPr marL="1143000" lvl="2" indent="-228600">
              <a:lnSpc>
                <a:spcPct val="90000"/>
              </a:lnSpc>
              <a:spcBef>
                <a:spcPct val="20000"/>
              </a:spcBef>
              <a:buFontTx/>
              <a:buChar char="•"/>
            </a:pPr>
            <a:endParaRPr lang="fr-FR" altLang="ja-JP" sz="1800">
              <a:latin typeface="Trebuchet MS" pitchFamily="34" charset="0"/>
              <a:ea typeface="ＭＳ Ｐゴシック" charset="-128"/>
            </a:endParaRPr>
          </a:p>
          <a:p>
            <a:pPr marL="1143000" lvl="2" indent="-228600">
              <a:lnSpc>
                <a:spcPct val="90000"/>
              </a:lnSpc>
              <a:spcBef>
                <a:spcPct val="20000"/>
              </a:spcBef>
            </a:pPr>
            <a:endParaRPr lang="fr-FR" altLang="ja-JP" sz="1800">
              <a:latin typeface="Trebuchet MS" pitchFamily="34" charset="0"/>
              <a:ea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a:xfrm>
            <a:off x="381000" y="76200"/>
            <a:ext cx="8305800" cy="990600"/>
          </a:xfrm>
        </p:spPr>
        <p:txBody>
          <a:bodyPr/>
          <a:lstStyle/>
          <a:p>
            <a:r>
              <a:rPr lang="fr-FR" smtClean="0">
                <a:latin typeface="Trebuchet MS" pitchFamily="34" charset="0"/>
              </a:rPr>
              <a:t>Les axes de progression</a:t>
            </a:r>
          </a:p>
        </p:txBody>
      </p:sp>
      <p:sp>
        <p:nvSpPr>
          <p:cNvPr id="237570" name="Rectangle 3"/>
          <p:cNvSpPr>
            <a:spLocks noGrp="1" noChangeArrowheads="1"/>
          </p:cNvSpPr>
          <p:nvPr>
            <p:ph type="body" idx="1"/>
          </p:nvPr>
        </p:nvSpPr>
        <p:spPr/>
        <p:txBody>
          <a:bodyPr/>
          <a:lstStyle/>
          <a:p>
            <a:r>
              <a:rPr lang="fr-FR" smtClean="0">
                <a:latin typeface="Trebuchet MS" pitchFamily="34" charset="0"/>
              </a:rPr>
              <a:t>Une information approfondie sur le DNSM en amont</a:t>
            </a:r>
          </a:p>
          <a:p>
            <a:r>
              <a:rPr lang="fr-FR" smtClean="0">
                <a:latin typeface="Trebuchet MS" pitchFamily="34" charset="0"/>
              </a:rPr>
              <a:t>La neutralité de l’appel en question</a:t>
            </a:r>
          </a:p>
          <a:p>
            <a:r>
              <a:rPr lang="fr-FR" smtClean="0">
                <a:latin typeface="Trebuchet MS" pitchFamily="34" charset="0"/>
              </a:rPr>
              <a:t>Mesurer l’urgence de l’annonce</a:t>
            </a:r>
          </a:p>
          <a:p>
            <a:r>
              <a:rPr lang="fr-FR" smtClean="0">
                <a:latin typeface="Trebuchet MS" pitchFamily="34" charset="0"/>
              </a:rPr>
              <a:t>L’incertitude du diagnostic: mesures intermédiaires et formes « frontières »</a:t>
            </a:r>
          </a:p>
          <a:p>
            <a:r>
              <a:rPr lang="fr-FR" smtClean="0">
                <a:latin typeface="Trebuchet MS" pitchFamily="34" charset="0"/>
              </a:rPr>
              <a:t>L’accueil : une phase aléatoire</a:t>
            </a:r>
          </a:p>
          <a:p>
            <a:r>
              <a:rPr lang="fr-FR" smtClean="0">
                <a:latin typeface="Trebuchet MS" pitchFamily="34" charset="0"/>
              </a:rPr>
              <a:t>La consultation post-annonce: une phase oubliée dans le protocole de recommandations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7145</TotalTime>
  <Words>617</Words>
  <Application>Microsoft Office PowerPoint</Application>
  <PresentationFormat>Affichage à l'écran (4:3)</PresentationFormat>
  <Paragraphs>183</Paragraphs>
  <Slides>17</Slides>
  <Notes>12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19" baseType="lpstr">
      <vt:lpstr>Notebook</vt:lpstr>
      <vt:lpstr>Présentation Microsoft Office PowerPoint 97-2003</vt:lpstr>
      <vt:lpstr> Facteurs limitant ou favorisant l’annonce du diagnostic de la mucoviscidose: résultats et perspectives </vt:lpstr>
      <vt:lpstr>Présentation</vt:lpstr>
      <vt:lpstr> Entretiens réalisés en fonction des CRCM</vt:lpstr>
      <vt:lpstr>Les représentations des recommandations et mise en pratique</vt:lpstr>
      <vt:lpstr>Diapositive 5</vt:lpstr>
      <vt:lpstr>Les représentations des recommandations et mise en pratique</vt:lpstr>
      <vt:lpstr>Diapositive 7</vt:lpstr>
      <vt:lpstr>Diapositive 8</vt:lpstr>
      <vt:lpstr>Les axes de progression</vt:lpstr>
      <vt:lpstr>Les recommandations selon la typologie de CRCM</vt:lpstr>
      <vt:lpstr>Les recommandations selon la typologie de CRCM</vt:lpstr>
      <vt:lpstr>Les recommandations selon la typologie de CRCM</vt:lpstr>
      <vt:lpstr>Les recommandations selon la typologie de Crcm</vt:lpstr>
      <vt:lpstr>Les recommandations selon la typologie de Crcm</vt:lpstr>
      <vt:lpstr>Les conclusions</vt:lpstr>
      <vt:lpstr>Les perspectives</vt:lpstr>
      <vt:lpstr>Diapositive 17</vt:lpstr>
    </vt:vector>
  </TitlesOfParts>
  <Company>Stanford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E. Taylor</dc:creator>
  <cp:lastModifiedBy>minguet</cp:lastModifiedBy>
  <cp:revision>621</cp:revision>
  <dcterms:created xsi:type="dcterms:W3CDTF">2003-10-11T18:37:20Z</dcterms:created>
  <dcterms:modified xsi:type="dcterms:W3CDTF">2011-10-04T06:40:33Z</dcterms:modified>
</cp:coreProperties>
</file>