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9" r:id="rId3"/>
    <p:sldId id="280" r:id="rId4"/>
    <p:sldId id="281" r:id="rId5"/>
    <p:sldId id="293" r:id="rId6"/>
    <p:sldId id="294" r:id="rId7"/>
    <p:sldId id="282" r:id="rId8"/>
    <p:sldId id="283" r:id="rId9"/>
    <p:sldId id="287" r:id="rId10"/>
    <p:sldId id="285" r:id="rId11"/>
    <p:sldId id="286" r:id="rId12"/>
    <p:sldId id="277" r:id="rId13"/>
    <p:sldId id="289" r:id="rId14"/>
    <p:sldId id="291" r:id="rId15"/>
    <p:sldId id="292" r:id="rId16"/>
    <p:sldId id="284" r:id="rId17"/>
    <p:sldId id="290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2494" autoAdjust="0"/>
  </p:normalViewPr>
  <p:slideViewPr>
    <p:cSldViewPr snapToGrid="0" snapToObjects="1">
      <p:cViewPr>
        <p:scale>
          <a:sx n="86" d="100"/>
          <a:sy n="86" d="100"/>
        </p:scale>
        <p:origin x="-1398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9CD33-A3D8-4D58-B6EB-A464AD31DFB7}" type="datetimeFigureOut">
              <a:rPr lang="fr-FR" smtClean="0"/>
              <a:pPr/>
              <a:t>06/10/2021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87CC3-3185-4360-BB92-EFDADDD9FD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1A28F-4ED5-4742-BE95-4853A27D7476}" type="datetimeFigureOut">
              <a:rPr lang="fr-FR" smtClean="0"/>
              <a:pPr/>
              <a:t>06/10/2021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85CF9-8B8B-E045-9A2C-967CE64C8F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971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Astrid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85CF9-8B8B-E045-9A2C-967CE64C8FA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octobre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octobre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octobre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octobre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octobre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octobre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octobre 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octobre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octobre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octobre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octobre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smtClean="0"/>
              <a:t>11 octobre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2261" y="1134738"/>
            <a:ext cx="8230020" cy="286380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groupe des infirmières et puéricultrices  coordinatrices </a:t>
            </a:r>
            <a:br>
              <a:rPr lang="fr-FR" dirty="0" smtClean="0"/>
            </a:br>
            <a:r>
              <a:rPr lang="fr-FR" dirty="0" smtClean="0"/>
              <a:t>du RMO </a:t>
            </a:r>
            <a:br>
              <a:rPr lang="fr-FR" dirty="0" smtClean="0"/>
            </a:br>
            <a:r>
              <a:rPr lang="fr-FR" dirty="0" smtClean="0"/>
              <a:t>Activité 2020-2021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15" y="4227968"/>
            <a:ext cx="7315200" cy="1356678"/>
          </a:xfrm>
        </p:spPr>
        <p:txBody>
          <a:bodyPr>
            <a:normAutofit fontScale="77500" lnSpcReduction="20000"/>
          </a:bodyPr>
          <a:lstStyle/>
          <a:p>
            <a:r>
              <a:rPr lang="fr-FR" sz="3600" dirty="0" smtClean="0"/>
              <a:t>Marythé Kerbrat, </a:t>
            </a:r>
          </a:p>
          <a:p>
            <a:r>
              <a:rPr lang="fr-FR" sz="3600" dirty="0" smtClean="0"/>
              <a:t>Coordonnateur du groupe infirmier </a:t>
            </a:r>
          </a:p>
          <a:p>
            <a:r>
              <a:rPr lang="fr-FR" sz="3600" dirty="0" smtClean="0"/>
              <a:t> Rencontre du 7 octobre 2021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5649686" y="6613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621846">
            <a:off x="7254329" y="3455732"/>
            <a:ext cx="3802113" cy="180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839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L’etp chez les adultes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sz="1800" dirty="0" smtClean="0"/>
              <a:t>Diagramme d’Hishikawa</a:t>
            </a:r>
            <a:br>
              <a:rPr lang="fr-FR" sz="1800" dirty="0" smtClean="0"/>
            </a:br>
            <a:r>
              <a:rPr lang="fr-FR" sz="1800" dirty="0" smtClean="0"/>
              <a:t> (</a:t>
            </a:r>
            <a:r>
              <a:rPr lang="fr-FR" sz="1800" dirty="0" err="1" smtClean="0"/>
              <a:t>diag</a:t>
            </a:r>
            <a:r>
              <a:rPr lang="fr-FR" sz="1800" dirty="0" smtClean="0"/>
              <a:t> cause à effet) </a:t>
            </a:r>
            <a:endParaRPr lang="fr-FR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61598" y="149124"/>
            <a:ext cx="8892551" cy="670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919" y="1707615"/>
            <a:ext cx="2575936" cy="131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Travail avec les patients et les parents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FR" sz="4000" dirty="0" smtClean="0"/>
              <a:t>Implication et avis de parents et patients à </a:t>
            </a:r>
            <a:r>
              <a:rPr lang="fr-FR" sz="4000" dirty="0" smtClean="0"/>
              <a:t>distance, </a:t>
            </a:r>
            <a:r>
              <a:rPr lang="fr-FR" sz="4000" dirty="0" smtClean="0"/>
              <a:t>depuis la crise sanitaire </a:t>
            </a:r>
            <a:endParaRPr lang="fr-FR" sz="4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toujours…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9268" y="706648"/>
            <a:ext cx="7315200" cy="601482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fr-FR" sz="3600" dirty="0" smtClean="0"/>
              <a:t>Partage et échanges de questionnements, de pratiques et d’expériences en direct ou par mail ou zoom </a:t>
            </a:r>
          </a:p>
          <a:p>
            <a:pPr lvl="1">
              <a:buFont typeface="Wingdings" pitchFamily="2" charset="2"/>
              <a:buChar char="q"/>
            </a:pPr>
            <a:r>
              <a:rPr lang="fr-FR" sz="3400" dirty="0" smtClean="0"/>
              <a:t>Les livrets réalisés et édités * dans les CRCM Rennes, Angers   </a:t>
            </a:r>
          </a:p>
          <a:p>
            <a:pPr lvl="1">
              <a:buFont typeface="Wingdings" pitchFamily="2" charset="2"/>
              <a:buChar char="§"/>
            </a:pPr>
            <a:r>
              <a:rPr lang="fr-FR" sz="3400" dirty="0" smtClean="0"/>
              <a:t>Ex : Rennes </a:t>
            </a:r>
            <a:r>
              <a:rPr lang="fr-FR" sz="3400" dirty="0" err="1" smtClean="0"/>
              <a:t>ped</a:t>
            </a:r>
            <a:endParaRPr lang="fr-FR" sz="3400" dirty="0" smtClean="0"/>
          </a:p>
          <a:p>
            <a:pPr lvl="1">
              <a:buFont typeface="Wingdings" pitchFamily="2" charset="2"/>
              <a:buChar char="q"/>
            </a:pPr>
            <a:r>
              <a:rPr lang="fr-FR" sz="3400" dirty="0" smtClean="0"/>
              <a:t>Le livret « papi mamie » de Roscoff </a:t>
            </a:r>
            <a:r>
              <a:rPr lang="fr-FR" sz="2100" dirty="0" smtClean="0"/>
              <a:t>(en collaboration avec Chantal et Sophie)   </a:t>
            </a:r>
          </a:p>
          <a:p>
            <a:pPr lvl="1">
              <a:buFont typeface="Wingdings" pitchFamily="2" charset="2"/>
              <a:buChar char="q"/>
            </a:pPr>
            <a:r>
              <a:rPr lang="fr-FR" sz="3400" dirty="0" smtClean="0"/>
              <a:t>Compétences psychosociales et etp : exemple du blason gagnant </a:t>
            </a:r>
          </a:p>
          <a:p>
            <a:pPr>
              <a:buFont typeface="Wingdings" pitchFamily="2" charset="2"/>
              <a:buChar char="q"/>
            </a:pPr>
            <a:r>
              <a:rPr lang="fr-FR" sz="3600" dirty="0" smtClean="0"/>
              <a:t>Points d’actualité : ex </a:t>
            </a:r>
            <a:r>
              <a:rPr lang="fr-FR" sz="3600" dirty="0" err="1" smtClean="0"/>
              <a:t>Kaftrio</a:t>
            </a:r>
            <a:r>
              <a:rPr lang="fr-FR" sz="3600" dirty="0" smtClean="0"/>
              <a:t> (zoom) </a:t>
            </a:r>
          </a:p>
          <a:p>
            <a:pPr>
              <a:buFont typeface="Wingdings" pitchFamily="2" charset="2"/>
              <a:buChar char="q"/>
            </a:pPr>
            <a:r>
              <a:rPr lang="fr-FR" sz="3600" dirty="0" smtClean="0"/>
              <a:t>Présentation d’un Elearning  pour les patients « handicap au travail » </a:t>
            </a:r>
          </a:p>
          <a:p>
            <a:pPr>
              <a:buFont typeface="Wingdings" pitchFamily="2" charset="2"/>
              <a:buChar char="q"/>
            </a:pPr>
            <a:r>
              <a:rPr lang="fr-FR" sz="3600" dirty="0" smtClean="0"/>
              <a:t>…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0" y="336127"/>
            <a:ext cx="4320548" cy="6067657"/>
          </a:xfrm>
          <a:ln>
            <a:solidFill>
              <a:schemeClr val="accent1"/>
            </a:solidFill>
          </a:ln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05" y="147635"/>
            <a:ext cx="5742856" cy="39451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89" y="3021258"/>
            <a:ext cx="4938642" cy="33825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319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7088" y="2292382"/>
            <a:ext cx="5031307" cy="406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8803" y="418458"/>
            <a:ext cx="4308788" cy="27576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2025" y="586183"/>
            <a:ext cx="5361485" cy="46307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393664" cy="4861038"/>
          </a:xfrm>
        </p:spPr>
        <p:txBody>
          <a:bodyPr>
            <a:normAutofit fontScale="90000"/>
          </a:bodyPr>
          <a:lstStyle/>
          <a:p>
            <a:r>
              <a:rPr lang="fr-FR" sz="4400" dirty="0" smtClean="0"/>
              <a:t>Compétences psychosociales</a:t>
            </a:r>
            <a:br>
              <a:rPr lang="fr-FR" sz="4400" dirty="0" smtClean="0"/>
            </a:br>
            <a:r>
              <a:rPr lang="fr-FR" sz="4400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 ex : le blason </a:t>
            </a:r>
            <a:br>
              <a:rPr lang="fr-FR" dirty="0" smtClean="0"/>
            </a:br>
            <a:r>
              <a:rPr lang="fr-FR" dirty="0" smtClean="0"/>
              <a:t>« identifier les forces et les différents soutiens de sa vie pour faire face à la maladie »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85050" y="863600"/>
            <a:ext cx="5082575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8686" y="317500"/>
            <a:ext cx="97250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8612" y="457200"/>
            <a:ext cx="96964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07226" cy="4601183"/>
          </a:xfrm>
        </p:spPr>
        <p:txBody>
          <a:bodyPr>
            <a:normAutofit/>
          </a:bodyPr>
          <a:lstStyle/>
          <a:p>
            <a:r>
              <a:rPr lang="fr-FR" sz="5400" dirty="0" smtClean="0"/>
              <a:t>Projet à venir décembre 2021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FR" sz="3600" dirty="0" smtClean="0"/>
              <a:t>Formation 1 jour « Comment gérer les émotions dans la maladie chronique » avec </a:t>
            </a:r>
            <a:r>
              <a:rPr lang="fr-FR" sz="3600" dirty="0" err="1" smtClean="0"/>
              <a:t>Edusanté</a:t>
            </a:r>
            <a:r>
              <a:rPr lang="fr-FR" sz="3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    Merci</a:t>
            </a:r>
            <a:r>
              <a:rPr lang="fr-FR" dirty="0" smtClean="0"/>
              <a:t>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1552" y="2606814"/>
            <a:ext cx="7722940" cy="33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701552" y="881349"/>
            <a:ext cx="64670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bg1">
                    <a:lumMod val="65000"/>
                  </a:schemeClr>
                </a:solidFill>
              </a:rPr>
              <a:t>Et merci à toutes les infirmières et puéricultrices de ce groupe  </a:t>
            </a:r>
            <a:endParaRPr lang="fr-FR" sz="4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soutien des laboratoires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sz="3600" dirty="0" smtClean="0"/>
              <a:t>Vertex (2)</a:t>
            </a:r>
          </a:p>
          <a:p>
            <a:pPr>
              <a:buFont typeface="Wingdings" pitchFamily="2" charset="2"/>
              <a:buChar char="q"/>
            </a:pPr>
            <a:r>
              <a:rPr lang="fr-FR" sz="3600" dirty="0" smtClean="0"/>
              <a:t>Zambon</a:t>
            </a:r>
          </a:p>
          <a:p>
            <a:pPr>
              <a:buFont typeface="Wingdings" pitchFamily="2" charset="2"/>
              <a:buChar char="q"/>
            </a:pPr>
            <a:r>
              <a:rPr lang="fr-FR" sz="3600" dirty="0" smtClean="0"/>
              <a:t>Mylan Viatris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7270">
            <a:off x="7085486" y="2097996"/>
            <a:ext cx="3683534" cy="270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844770"/>
          </a:xfrm>
        </p:spPr>
        <p:txBody>
          <a:bodyPr>
            <a:normAutofit/>
          </a:bodyPr>
          <a:lstStyle/>
          <a:p>
            <a:r>
              <a:rPr lang="fr-FR" sz="4800" dirty="0" smtClean="0"/>
              <a:t>Actualités du  groupe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9268" y="793214"/>
            <a:ext cx="7315200" cy="5451263"/>
          </a:xfrm>
        </p:spPr>
        <p:txBody>
          <a:bodyPr>
            <a:normAutofit lnSpcReduction="10000"/>
          </a:bodyPr>
          <a:lstStyle/>
          <a:p>
            <a:pPr marL="182880" lvl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fr-FR" sz="2800" dirty="0" smtClean="0"/>
              <a:t>3 rencontres en présentiel en 2021 : </a:t>
            </a:r>
            <a:r>
              <a:rPr lang="fr-FR" sz="2600" dirty="0" smtClean="0"/>
              <a:t>Janvier / Juin / Septembre 2021</a:t>
            </a:r>
            <a:endParaRPr lang="fr-FR" sz="1600" dirty="0" smtClean="0"/>
          </a:p>
          <a:p>
            <a:pPr marL="182880" lvl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fr-FR" sz="2800" dirty="0" smtClean="0"/>
              <a:t>Quelques « zoom » mais + de difficultés à être disponible quand ide </a:t>
            </a:r>
            <a:r>
              <a:rPr lang="fr-FR" sz="2800" dirty="0" err="1" smtClean="0"/>
              <a:t>coord</a:t>
            </a:r>
            <a:r>
              <a:rPr lang="fr-FR" sz="2800" dirty="0" smtClean="0"/>
              <a:t> présente au CRCM</a:t>
            </a:r>
          </a:p>
          <a:p>
            <a:pPr>
              <a:buFont typeface="Wingdings" pitchFamily="2" charset="2"/>
              <a:buChar char="q"/>
            </a:pPr>
            <a:r>
              <a:rPr lang="fr-FR" sz="2800" dirty="0" smtClean="0"/>
              <a:t> Les changements dans le groupe </a:t>
            </a:r>
          </a:p>
          <a:p>
            <a:pPr lvl="1">
              <a:buFont typeface="Wingdings" pitchFamily="2" charset="2"/>
              <a:buChar char="q"/>
            </a:pPr>
            <a:r>
              <a:rPr lang="fr-FR" sz="2600" dirty="0" smtClean="0"/>
              <a:t>Départ Catherine (Rennes </a:t>
            </a:r>
            <a:r>
              <a:rPr lang="fr-FR" sz="2600" dirty="0" err="1" smtClean="0"/>
              <a:t>ped</a:t>
            </a:r>
            <a:r>
              <a:rPr lang="fr-FR" sz="2600" dirty="0" smtClean="0"/>
              <a:t>) et  Patricia (Rennes adulte) </a:t>
            </a:r>
          </a:p>
          <a:p>
            <a:pPr lvl="1">
              <a:buFont typeface="Wingdings" pitchFamily="2" charset="2"/>
              <a:buChar char="q"/>
            </a:pPr>
            <a:r>
              <a:rPr lang="fr-FR" sz="2600" dirty="0" smtClean="0"/>
              <a:t>Bienvenue à Agnès et Céline (Rennes </a:t>
            </a:r>
            <a:r>
              <a:rPr lang="fr-FR" sz="2600" dirty="0" err="1" smtClean="0"/>
              <a:t>ped</a:t>
            </a:r>
            <a:r>
              <a:rPr lang="fr-FR" sz="2600" dirty="0" smtClean="0"/>
              <a:t>), Nathalie (Rennes adulte) et Julie (Tours </a:t>
            </a:r>
            <a:r>
              <a:rPr lang="fr-FR" sz="2600" dirty="0" err="1" smtClean="0"/>
              <a:t>ped</a:t>
            </a:r>
            <a:r>
              <a:rPr lang="fr-FR" sz="2600" dirty="0" smtClean="0"/>
              <a:t>) et Sandrine (Roscoff)</a:t>
            </a:r>
          </a:p>
          <a:p>
            <a:pPr lvl="1">
              <a:buFont typeface="Wingdings" pitchFamily="2" charset="2"/>
              <a:buChar char="q"/>
            </a:pPr>
            <a:r>
              <a:rPr lang="fr-FR" sz="2600" dirty="0" smtClean="0"/>
              <a:t>Absence en 2021 ide coordinatrices de </a:t>
            </a:r>
          </a:p>
          <a:p>
            <a:pPr lvl="2">
              <a:buFont typeface="Wingdings" pitchFamily="2" charset="2"/>
              <a:buChar char="q"/>
            </a:pPr>
            <a:r>
              <a:rPr lang="fr-FR" sz="2400" dirty="0" smtClean="0"/>
              <a:t> Nantes adulte  (Céline en cursus d’IPA)</a:t>
            </a:r>
          </a:p>
          <a:p>
            <a:pPr lvl="2">
              <a:buFont typeface="Wingdings" pitchFamily="2" charset="2"/>
              <a:buChar char="q"/>
            </a:pPr>
            <a:r>
              <a:rPr lang="fr-FR" sz="2400" dirty="0" smtClean="0"/>
              <a:t> Nantes pédiatrique (Activité CRCM)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2492" y="2697018"/>
            <a:ext cx="1529508" cy="10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6771" y="3726355"/>
            <a:ext cx="1947644" cy="98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29259" cy="4601183"/>
          </a:xfrm>
        </p:spPr>
        <p:txBody>
          <a:bodyPr>
            <a:normAutofit fontScale="90000"/>
          </a:bodyPr>
          <a:lstStyle/>
          <a:p>
            <a:r>
              <a:rPr lang="fr-FR" sz="6000" dirty="0" smtClean="0"/>
              <a:t>en 2020  </a:t>
            </a:r>
            <a:r>
              <a:rPr lang="fr-FR" sz="4400" dirty="0" smtClean="0"/>
              <a:t>Création de 2 outils d’etp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« Hygiène chez les ado adultes » </a:t>
            </a:r>
            <a:br>
              <a:rPr lang="fr-FR" dirty="0" smtClean="0"/>
            </a:br>
            <a:r>
              <a:rPr lang="fr-FR" dirty="0" smtClean="0"/>
              <a:t>et </a:t>
            </a:r>
            <a:br>
              <a:rPr lang="fr-FR" dirty="0" smtClean="0"/>
            </a:br>
            <a:r>
              <a:rPr lang="fr-FR" dirty="0" smtClean="0"/>
              <a:t>« Diabète : diaporama interactif »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9267" y="864108"/>
            <a:ext cx="7720477" cy="512064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fr-FR" sz="4000" b="1" dirty="0" smtClean="0"/>
              <a:t> Mise en place de ces outils dans les CRCM du RMO ? </a:t>
            </a:r>
          </a:p>
          <a:p>
            <a:pPr>
              <a:buFont typeface="Wingdings" pitchFamily="2" charset="2"/>
              <a:buChar char="q"/>
            </a:pPr>
            <a:r>
              <a:rPr lang="fr-FR" sz="4000" dirty="0" smtClean="0"/>
              <a:t>Oui pour certains : testés et intégrés au programme avec retour + des patients 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 smtClean="0"/>
              <a:t>Diaporama diabète, en individuel ou en petit groupe      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 smtClean="0"/>
              <a:t>Hygiène, en individuel ou en petit groupe </a:t>
            </a:r>
          </a:p>
          <a:p>
            <a:pPr>
              <a:buFont typeface="Wingdings" pitchFamily="2" charset="2"/>
              <a:buChar char="q"/>
            </a:pPr>
            <a:r>
              <a:rPr lang="fr-FR" sz="4000" dirty="0" smtClean="0"/>
              <a:t>Difficultés pour d’autres: </a:t>
            </a:r>
            <a:r>
              <a:rPr lang="fr-FR" sz="2400" dirty="0" smtClean="0"/>
              <a:t>liées à plusieurs facteurs, notamment la difficulté à réaliser l’etp chez les adultes, la situation sanitaire, l’arrêt des séances collectives…</a:t>
            </a:r>
          </a:p>
          <a:p>
            <a:pPr>
              <a:buFont typeface="Wingdings" pitchFamily="2" charset="2"/>
              <a:buChar char="q"/>
            </a:pPr>
            <a:r>
              <a:rPr lang="fr-FR" sz="3600" dirty="0" smtClean="0"/>
              <a:t>Les 2 outils transmis aux responsables du </a:t>
            </a:r>
            <a:r>
              <a:rPr lang="fr-FR" sz="3600" dirty="0" err="1" smtClean="0"/>
              <a:t>Géthem</a:t>
            </a:r>
            <a:r>
              <a:rPr lang="fr-FR" sz="3600" dirty="0" smtClean="0"/>
              <a:t> </a:t>
            </a:r>
            <a:r>
              <a:rPr lang="fr-FR" sz="2400" dirty="0" smtClean="0"/>
              <a:t> pour avis et partage sur le site du </a:t>
            </a:r>
            <a:r>
              <a:rPr lang="fr-FR" sz="2400" dirty="0" err="1" smtClean="0"/>
              <a:t>Géthem</a:t>
            </a:r>
            <a:r>
              <a:rPr lang="fr-FR" sz="2400" dirty="0" smtClean="0"/>
              <a:t> … à suivre </a:t>
            </a:r>
            <a:r>
              <a:rPr lang="fr-FR" sz="2400" dirty="0" smtClean="0"/>
              <a:t>et </a:t>
            </a:r>
            <a:r>
              <a:rPr lang="fr-FR" sz="2400" dirty="0" smtClean="0"/>
              <a:t>à </a:t>
            </a:r>
            <a:r>
              <a:rPr lang="fr-FR" sz="2400" dirty="0" err="1" smtClean="0"/>
              <a:t>qq</a:t>
            </a:r>
            <a:r>
              <a:rPr lang="fr-FR" sz="2400" dirty="0" smtClean="0"/>
              <a:t> autres CRCM de France </a:t>
            </a:r>
            <a:r>
              <a:rPr lang="fr-FR" sz="2400" dirty="0" smtClean="0"/>
              <a:t>et sur le site du RMO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Outil hygiène </a:t>
            </a:r>
            <a:endParaRPr lang="fr-FR" sz="4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1608" y="353344"/>
            <a:ext cx="3619500" cy="2343150"/>
          </a:xfrm>
          <a:prstGeom prst="rect">
            <a:avLst/>
          </a:prstGeom>
          <a:noFill/>
          <a:ln w="635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0226" y="3862366"/>
            <a:ext cx="3619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1108" y="1303147"/>
            <a:ext cx="34575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1608" y="3198812"/>
            <a:ext cx="34956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/>
              <a:t>Diabète </a:t>
            </a:r>
            <a:endParaRPr lang="fr-FR" sz="5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octobre 2017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92595" y="3270016"/>
            <a:ext cx="4258171" cy="308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5665" y="936434"/>
            <a:ext cx="5063857" cy="31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9" y="864109"/>
            <a:ext cx="2947482" cy="5120640"/>
          </a:xfrm>
        </p:spPr>
        <p:txBody>
          <a:bodyPr>
            <a:normAutofit fontScale="90000"/>
          </a:bodyPr>
          <a:lstStyle/>
          <a:p>
            <a:r>
              <a:rPr lang="fr-FR" sz="4400" dirty="0" smtClean="0">
                <a:solidFill>
                  <a:schemeClr val="bg1"/>
                </a:solidFill>
              </a:rPr>
              <a:t/>
            </a:r>
            <a:br>
              <a:rPr lang="fr-FR" sz="4400" dirty="0" smtClean="0">
                <a:solidFill>
                  <a:schemeClr val="bg1"/>
                </a:solidFill>
              </a:rPr>
            </a:br>
            <a:r>
              <a:rPr lang="fr-FR" sz="5300" dirty="0" smtClean="0">
                <a:solidFill>
                  <a:schemeClr val="bg1"/>
                </a:solidFill>
              </a:rPr>
              <a:t>Formation en janvier 2021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suivi d’un échange zoom  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sz="2700" dirty="0" smtClean="0"/>
              <a:t>sur ce que chacune a retenu et/ou appliqué ou tenté d’appliquer suite à cette formation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12683" y="864108"/>
            <a:ext cx="7888077" cy="48756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fr-FR" sz="3600" b="1" dirty="0" smtClean="0"/>
              <a:t>« Initiation à l’entretien motivationnel » </a:t>
            </a:r>
            <a:r>
              <a:rPr lang="fr-FR" sz="3600" dirty="0" smtClean="0"/>
              <a:t>avec </a:t>
            </a:r>
            <a:r>
              <a:rPr lang="fr-FR" sz="3600" dirty="0" err="1" smtClean="0"/>
              <a:t>Edusanté</a:t>
            </a:r>
            <a:r>
              <a:rPr lang="fr-FR" sz="36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fr-FR" sz="3600" dirty="0" smtClean="0"/>
              <a:t> Retours +  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/>
              <a:t>Modifications de comportements et d’approche des patients :</a:t>
            </a:r>
          </a:p>
          <a:p>
            <a:pPr lvl="2">
              <a:buFont typeface="Wingdings" pitchFamily="2" charset="2"/>
              <a:buChar char="§"/>
            </a:pPr>
            <a:r>
              <a:rPr lang="fr-FR" sz="2600" dirty="0" smtClean="0"/>
              <a:t>Laisser le patient trouver </a:t>
            </a:r>
            <a:r>
              <a:rPr lang="fr-FR" sz="2600" dirty="0" smtClean="0"/>
              <a:t>lui-même ses </a:t>
            </a:r>
            <a:r>
              <a:rPr lang="fr-FR" sz="2600" dirty="0" smtClean="0"/>
              <a:t>propres solutions </a:t>
            </a:r>
          </a:p>
          <a:p>
            <a:pPr lvl="2">
              <a:buFont typeface="Wingdings" pitchFamily="2" charset="2"/>
              <a:buChar char="§"/>
            </a:pPr>
            <a:r>
              <a:rPr lang="fr-FR" sz="2600" dirty="0" smtClean="0"/>
              <a:t>Entendre </a:t>
            </a:r>
            <a:r>
              <a:rPr lang="fr-FR" sz="2600" dirty="0" smtClean="0"/>
              <a:t>« quand le patient dit « oui, mais … »</a:t>
            </a:r>
          </a:p>
          <a:p>
            <a:pPr lvl="2">
              <a:buFont typeface="Wingdings" pitchFamily="2" charset="2"/>
              <a:buChar char="§"/>
            </a:pPr>
            <a:r>
              <a:rPr lang="fr-FR" sz="2600" dirty="0" smtClean="0"/>
              <a:t>Travailler </a:t>
            </a:r>
            <a:r>
              <a:rPr lang="fr-FR" sz="2600" dirty="0" smtClean="0"/>
              <a:t>la balance : avantages inconvénients d’un comportement « nocif »  pour accompagner le patient vers le  changement  </a:t>
            </a:r>
            <a:endParaRPr lang="fr-FR" sz="2600" dirty="0" smtClean="0"/>
          </a:p>
          <a:p>
            <a:pPr lvl="2">
              <a:buFont typeface="Wingdings" pitchFamily="2" charset="2"/>
              <a:buChar char="§"/>
            </a:pPr>
            <a:r>
              <a:rPr lang="fr-FR" sz="2600" dirty="0" smtClean="0"/>
              <a:t>…</a:t>
            </a:r>
            <a:endParaRPr lang="fr-FR" sz="2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6718" y="5162807"/>
            <a:ext cx="3483678" cy="15483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/>
              <a:t>Projets </a:t>
            </a:r>
            <a:br>
              <a:rPr lang="fr-FR" sz="5400" dirty="0" smtClean="0"/>
            </a:br>
            <a:r>
              <a:rPr lang="fr-FR" sz="5400" dirty="0" smtClean="0"/>
              <a:t>2021-2022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fr-FR" sz="3900" dirty="0" smtClean="0"/>
              <a:t>2021 :  2 nouveaux projets et groupes de travail</a:t>
            </a:r>
          </a:p>
          <a:p>
            <a:pPr lvl="1">
              <a:buFont typeface="Wingdings" pitchFamily="2" charset="2"/>
              <a:buChar char="q"/>
            </a:pPr>
            <a:r>
              <a:rPr lang="fr-FR" sz="3200" dirty="0" smtClean="0"/>
              <a:t>Pédiatrique : </a:t>
            </a:r>
            <a:r>
              <a:rPr lang="fr-FR" sz="3200" b="1" i="1" dirty="0" smtClean="0"/>
              <a:t>la transmission génétique chez les enfants de 6 ans et + </a:t>
            </a:r>
          </a:p>
          <a:p>
            <a:pPr lvl="2"/>
            <a:r>
              <a:rPr lang="fr-FR" sz="3200" dirty="0" smtClean="0"/>
              <a:t>Objectif : « Comment parler de la transmission génétique aux enfants de 6 /10 ans » </a:t>
            </a:r>
          </a:p>
          <a:p>
            <a:pPr lvl="1">
              <a:buFont typeface="Wingdings" pitchFamily="2" charset="2"/>
              <a:buChar char="q"/>
            </a:pPr>
            <a:r>
              <a:rPr lang="fr-FR" sz="3200" dirty="0" smtClean="0"/>
              <a:t>Adulte : </a:t>
            </a:r>
            <a:r>
              <a:rPr lang="fr-FR" sz="3200" b="1" i="1" dirty="0" smtClean="0"/>
              <a:t>les difficultés de l’etp chez les adultes </a:t>
            </a:r>
            <a:r>
              <a:rPr lang="fr-FR" sz="3200" dirty="0" smtClean="0"/>
              <a:t>: sur quels leviers le groupe peut il travailler ?</a:t>
            </a:r>
          </a:p>
          <a:p>
            <a:pPr lvl="2"/>
            <a:r>
              <a:rPr lang="fr-FR" sz="3200" dirty="0" smtClean="0"/>
              <a:t>Travail débuté à partir d’un brainstorming et d’un diagramme </a:t>
            </a:r>
            <a:r>
              <a:rPr lang="fr-FR" sz="3200" dirty="0" smtClean="0"/>
              <a:t>d’Hishikawa*  </a:t>
            </a:r>
            <a:endParaRPr lang="fr-FR" sz="3200" dirty="0" smtClean="0"/>
          </a:p>
          <a:p>
            <a:pPr lvl="1"/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3746" y="4667508"/>
            <a:ext cx="2575936" cy="131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6149" y="864108"/>
            <a:ext cx="2333119" cy="120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9268" y="864108"/>
            <a:ext cx="7566240" cy="5120640"/>
          </a:xfrm>
        </p:spPr>
        <p:txBody>
          <a:bodyPr>
            <a:normAutofit/>
          </a:bodyPr>
          <a:lstStyle/>
          <a:p>
            <a:pPr marL="182880" lvl="2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fr-FR" sz="3600" dirty="0" smtClean="0"/>
              <a:t> Travail réflexif à partir de </a:t>
            </a:r>
          </a:p>
          <a:p>
            <a:pPr lvl="1">
              <a:buFont typeface="Wingdings" pitchFamily="2" charset="2"/>
              <a:buChar char="§"/>
            </a:pPr>
            <a:r>
              <a:rPr lang="fr-FR" sz="3400" dirty="0" smtClean="0"/>
              <a:t>Vidéo </a:t>
            </a:r>
          </a:p>
          <a:p>
            <a:pPr lvl="1">
              <a:buFont typeface="Wingdings" pitchFamily="2" charset="2"/>
              <a:buChar char="§"/>
            </a:pPr>
            <a:r>
              <a:rPr lang="fr-FR" sz="3400" dirty="0" smtClean="0"/>
              <a:t>Articles  </a:t>
            </a:r>
          </a:p>
          <a:p>
            <a:pPr>
              <a:buFont typeface="Wingdings" pitchFamily="2" charset="2"/>
              <a:buChar char="q"/>
            </a:pPr>
            <a:r>
              <a:rPr lang="fr-FR" sz="3600" dirty="0" smtClean="0"/>
              <a:t>Réflexion sur l’approche de ce sujet « sensible » </a:t>
            </a:r>
          </a:p>
          <a:p>
            <a:pPr>
              <a:buFont typeface="Wingdings" pitchFamily="2" charset="2"/>
              <a:buChar char="q"/>
            </a:pPr>
            <a:r>
              <a:rPr lang="fr-FR" sz="3600" dirty="0" smtClean="0"/>
              <a:t> Construction d’une séance etp intégrant  ces données </a:t>
            </a:r>
          </a:p>
          <a:p>
            <a:pPr>
              <a:buFont typeface="Wingdings" pitchFamily="2" charset="2"/>
              <a:buChar char="q"/>
            </a:pPr>
            <a:r>
              <a:rPr lang="fr-FR" sz="3600" dirty="0" smtClean="0"/>
              <a:t>Et participation de parents  </a:t>
            </a:r>
          </a:p>
          <a:p>
            <a:pPr>
              <a:buFont typeface="Wingdings" pitchFamily="2" charset="2"/>
              <a:buChar char="q"/>
            </a:pPr>
            <a:endParaRPr lang="fr-FR" sz="36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2387711"/>
            <a:ext cx="3100789" cy="160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Cadre</Template>
  <TotalTime>1651</TotalTime>
  <Words>305</Words>
  <Application>Microsoft Office PowerPoint</Application>
  <PresentationFormat>Personnalisé</PresentationFormat>
  <Paragraphs>77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Cadre</vt:lpstr>
      <vt:lpstr>Le groupe des infirmières et puéricultrices  coordinatrices  du RMO  Activité 2020-2021</vt:lpstr>
      <vt:lpstr>Le soutien des laboratoires </vt:lpstr>
      <vt:lpstr>Actualités du  groupe</vt:lpstr>
      <vt:lpstr>en 2020  Création de 2 outils d’etp  « Hygiène chez les ado adultes »  et  « Diabète : diaporama interactif » </vt:lpstr>
      <vt:lpstr>Outil hygiène </vt:lpstr>
      <vt:lpstr>Diabète </vt:lpstr>
      <vt:lpstr> Formation en janvier 2021 suivi d’un échange zoom    sur ce que chacune a retenu et/ou appliqué ou tenté d’appliquer suite à cette formation  </vt:lpstr>
      <vt:lpstr>Projets  2021-2022</vt:lpstr>
      <vt:lpstr>Diapositive 9</vt:lpstr>
      <vt:lpstr>   L’etp chez les adultes  Diagramme d’Hishikawa  (diag cause à effet) </vt:lpstr>
      <vt:lpstr>Travail avec les patients et les parents </vt:lpstr>
      <vt:lpstr>Et toujours… </vt:lpstr>
      <vt:lpstr>Diapositive 13</vt:lpstr>
      <vt:lpstr>Diapositive 14</vt:lpstr>
      <vt:lpstr>Compétences psychosociales   un ex : le blason  « identifier les forces et les différents soutiens de sa vie pour faire face à la maladie »</vt:lpstr>
      <vt:lpstr>Projet à venir décembre 2021</vt:lpstr>
      <vt:lpstr>    Merci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Vidéo de présentation du programme PHARE-M</dc:title>
  <dc:creator>Utilisateur de Microsoft Office</dc:creator>
  <cp:lastModifiedBy>mtkerbrat</cp:lastModifiedBy>
  <cp:revision>518</cp:revision>
  <dcterms:created xsi:type="dcterms:W3CDTF">2017-10-10T09:26:30Z</dcterms:created>
  <dcterms:modified xsi:type="dcterms:W3CDTF">2021-10-06T12:54:27Z</dcterms:modified>
</cp:coreProperties>
</file>