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7" r:id="rId3"/>
    <p:sldId id="288" r:id="rId4"/>
    <p:sldId id="289" r:id="rId5"/>
    <p:sldId id="286" r:id="rId6"/>
    <p:sldId id="296" r:id="rId7"/>
    <p:sldId id="305" r:id="rId8"/>
    <p:sldId id="318" r:id="rId9"/>
    <p:sldId id="300" r:id="rId10"/>
    <p:sldId id="316" r:id="rId11"/>
    <p:sldId id="319" r:id="rId12"/>
    <p:sldId id="306" r:id="rId13"/>
    <p:sldId id="293" r:id="rId14"/>
    <p:sldId id="307" r:id="rId15"/>
    <p:sldId id="317" r:id="rId16"/>
    <p:sldId id="290" r:id="rId17"/>
    <p:sldId id="310" r:id="rId18"/>
    <p:sldId id="294" r:id="rId19"/>
    <p:sldId id="292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FFFF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88" autoAdjust="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EEC24-A1A3-42FE-B0EB-4701EB57D593}" type="datetimeFigureOut">
              <a:rPr lang="fr-FR" smtClean="0"/>
              <a:pPr/>
              <a:t>11/10/2017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E0C6F-D8DD-424C-8243-6B40844718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962C9-FD6B-439A-B972-20422ABD07C1}" type="datetimeFigureOut">
              <a:rPr lang="fr-FR" smtClean="0"/>
              <a:pPr/>
              <a:t>11/10/2017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BB610-8539-4CE0-A8DF-81236F2719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 prend les </a:t>
            </a:r>
            <a:r>
              <a:rPr lang="fr-FR" dirty="0" err="1" smtClean="0"/>
              <a:t>memes</a:t>
            </a:r>
            <a:r>
              <a:rPr lang="fr-FR" dirty="0" smtClean="0"/>
              <a:t> et on persévère </a:t>
            </a:r>
          </a:p>
          <a:p>
            <a:r>
              <a:rPr lang="fr-FR" dirty="0" smtClean="0"/>
              <a:t>Aspergillus </a:t>
            </a:r>
            <a:r>
              <a:rPr lang="fr-FR" baseline="0" dirty="0" smtClean="0"/>
              <a:t> </a:t>
            </a:r>
            <a:r>
              <a:rPr lang="fr-FR" dirty="0" smtClean="0"/>
              <a:t>Hygiène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BB610-8539-4CE0-A8DF-81236F2719F3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BB610-8539-4CE0-A8DF-81236F2719F3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837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7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7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7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7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7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7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7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8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8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8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8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8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838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8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8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8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9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9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9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9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9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9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9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9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9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39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0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0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0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0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0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0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0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0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0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0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1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1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1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1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1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1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1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1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1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1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2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2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2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2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2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2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2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2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2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2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3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3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3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3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3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3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3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3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3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3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4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4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4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4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4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4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4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4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4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4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5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5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5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5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5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5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5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5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5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5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6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6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6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6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6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6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6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6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6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6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7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7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7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7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7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7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7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7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7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7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8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8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8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8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8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8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8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8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8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8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9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9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9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9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9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9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9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9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9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49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50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50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50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50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50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50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50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0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0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0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1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1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1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1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1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1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51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51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1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1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2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585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85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8523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CCAFD6D-106E-48E7-80A0-023E977C006D}" type="datetime1">
              <a:rPr lang="fr-FR" smtClean="0"/>
              <a:pPr/>
              <a:t>11/10/2017</a:t>
            </a:fld>
            <a:endParaRPr lang="fr-BE"/>
          </a:p>
        </p:txBody>
      </p:sp>
      <p:sp>
        <p:nvSpPr>
          <p:cNvPr id="58524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fr-BE"/>
          </a:p>
        </p:txBody>
      </p:sp>
      <p:sp>
        <p:nvSpPr>
          <p:cNvPr id="58525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81EEBD-86FF-4BEF-AB11-4DD6ACDA2D16}" type="datetime1">
              <a:rPr lang="fr-FR" smtClean="0"/>
              <a:pPr/>
              <a:t>11/10/2017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26EC39-7670-4932-ADAC-3C5939253A0E}" type="datetime1">
              <a:rPr lang="fr-FR" smtClean="0"/>
              <a:pPr/>
              <a:t>11/10/2017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2B3775-599E-4D2C-AAF2-E203C8FCB199}" type="datetime1">
              <a:rPr lang="fr-FR" smtClean="0"/>
              <a:pPr/>
              <a:t>11/10/2017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30B0E4-13AA-4330-B717-98E767C81782}" type="datetime1">
              <a:rPr lang="fr-FR" smtClean="0"/>
              <a:pPr/>
              <a:t>11/10/2017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67065-7F50-4043-88A9-6CCEA16A946E}" type="datetime1">
              <a:rPr lang="fr-FR" smtClean="0"/>
              <a:pPr/>
              <a:t>11/10/2017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7BE8D2-E240-4DA9-B0C3-22A36B0338DB}" type="datetime1">
              <a:rPr lang="fr-FR" smtClean="0"/>
              <a:pPr/>
              <a:t>11/10/2017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E2382-0290-4763-AD5A-BB184DB93142}" type="datetime1">
              <a:rPr lang="fr-FR" smtClean="0"/>
              <a:pPr/>
              <a:t>11/10/2017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85F547-5547-4E14-8DD1-D0A6B37F7E1E}" type="datetime1">
              <a:rPr lang="fr-FR" smtClean="0"/>
              <a:pPr/>
              <a:t>11/10/2017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4EF538-07D7-46A1-A5A7-1B747DE39B5C}" type="datetime1">
              <a:rPr lang="fr-FR" smtClean="0"/>
              <a:pPr/>
              <a:t>11/10/2017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C447EA-69F9-4704-A32D-659756922523}" type="datetime1">
              <a:rPr lang="fr-FR" smtClean="0"/>
              <a:pPr/>
              <a:t>11/10/2017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734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4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5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5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5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5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5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5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5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5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5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5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6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736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6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6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6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6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6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6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6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7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8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8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8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8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8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8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8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8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8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8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9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9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9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9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9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9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9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9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9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39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0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0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0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0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0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0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0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0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0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0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1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1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1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1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1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1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1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1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1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1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2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2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2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2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2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2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2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2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2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2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3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3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3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3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3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3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3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3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3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3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4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4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4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4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4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4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4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4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4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4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5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5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5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5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5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5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5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5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5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5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6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6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6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6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6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6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6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6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6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6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7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7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7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7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7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7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7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7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7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7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8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8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8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8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8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8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8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8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8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8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9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9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9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9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9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574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74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fld id="{5317631D-27CC-48BA-AD17-DC0782B3C6D3}" type="datetime1">
              <a:rPr lang="fr-FR" smtClean="0"/>
              <a:pPr/>
              <a:t>11/10/2017</a:t>
            </a:fld>
            <a:endParaRPr lang="fr-BE"/>
          </a:p>
        </p:txBody>
      </p:sp>
      <p:sp>
        <p:nvSpPr>
          <p:cNvPr id="574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fr-BE"/>
          </a:p>
        </p:txBody>
      </p:sp>
      <p:sp>
        <p:nvSpPr>
          <p:cNvPr id="575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575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2.Gastrostomie%20au%20quotidien%20juin%202017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r-interieur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sz="quarter"/>
          </p:nvPr>
        </p:nvSpPr>
        <p:spPr>
          <a:xfrm>
            <a:off x="428596" y="2000240"/>
            <a:ext cx="8315356" cy="1957400"/>
          </a:xfrm>
        </p:spPr>
        <p:txBody>
          <a:bodyPr>
            <a:noAutofit/>
          </a:bodyPr>
          <a:lstStyle/>
          <a:p>
            <a:r>
              <a:rPr lang="fr-FR" sz="4400" dirty="0" smtClean="0"/>
              <a:t>Le groupe des infirmières et puéricultrices coordinatrices </a:t>
            </a:r>
            <a:br>
              <a:rPr lang="fr-FR" sz="4400" dirty="0" smtClean="0"/>
            </a:br>
            <a:r>
              <a:rPr lang="fr-FR" sz="4400" dirty="0" smtClean="0"/>
              <a:t>du Réseau Muco Ouest 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sz="quarter" idx="1"/>
          </p:nvPr>
        </p:nvSpPr>
        <p:spPr>
          <a:xfrm>
            <a:off x="1371600" y="4143380"/>
            <a:ext cx="4772036" cy="2714620"/>
          </a:xfrm>
        </p:spPr>
        <p:txBody>
          <a:bodyPr>
            <a:normAutofit/>
          </a:bodyPr>
          <a:lstStyle/>
          <a:p>
            <a:r>
              <a:rPr lang="fr-FR" dirty="0" smtClean="0"/>
              <a:t>Les news 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786322"/>
            <a:ext cx="611315" cy="92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142976" y="47148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fr-FR" dirty="0" smtClean="0"/>
              <a:t>Marythé Kerbrat, 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Animatrice et coordinatrice du groupe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45</a:t>
            </a:r>
            <a:r>
              <a:rPr lang="fr-FR" baseline="30000" dirty="0" smtClean="0"/>
              <a:t>ème</a:t>
            </a:r>
            <a:r>
              <a:rPr lang="fr-FR" dirty="0" smtClean="0"/>
              <a:t> réunion du RMO à Nantes </a:t>
            </a:r>
          </a:p>
          <a:p>
            <a:pPr>
              <a:lnSpc>
                <a:spcPct val="80000"/>
              </a:lnSpc>
            </a:pPr>
            <a:r>
              <a:rPr lang="fr-FR" dirty="0" smtClean="0"/>
              <a:t>	Le 12 Octobre 2017</a:t>
            </a:r>
          </a:p>
        </p:txBody>
      </p:sp>
      <p:pic>
        <p:nvPicPr>
          <p:cNvPr id="7" name="Imag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85728"/>
            <a:ext cx="5760720" cy="162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 Thèse doctorat (U. Pierre et Marie Curie) </a:t>
            </a:r>
            <a:br>
              <a:rPr lang="fr-FR" sz="2800" dirty="0" smtClean="0"/>
            </a:br>
            <a:r>
              <a:rPr lang="fr-FR" sz="2800" dirty="0" smtClean="0"/>
              <a:t>Cécile </a:t>
            </a:r>
            <a:r>
              <a:rPr lang="fr-FR" sz="2800" dirty="0" err="1" smtClean="0"/>
              <a:t>Billionnet</a:t>
            </a:r>
            <a:r>
              <a:rPr lang="fr-FR" sz="2800" dirty="0" smtClean="0"/>
              <a:t>, </a:t>
            </a:r>
            <a:br>
              <a:rPr lang="fr-FR" sz="2800" dirty="0" smtClean="0"/>
            </a:br>
            <a:r>
              <a:rPr lang="fr-FR" sz="1600" dirty="0" smtClean="0"/>
              <a:t> Pollution de l’air intérieur et santé respiratoire :Prise en compte de la multi-pollution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1600" dirty="0" smtClean="0"/>
              <a:t>Juin 2012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625" y="1600200"/>
            <a:ext cx="8540750" cy="5114948"/>
          </a:xfrm>
        </p:spPr>
        <p:txBody>
          <a:bodyPr/>
          <a:lstStyle/>
          <a:p>
            <a:r>
              <a:rPr lang="fr-FR" sz="2200" dirty="0" smtClean="0"/>
              <a:t>« Les analyses réalisées chez les adultes nous ont permis de montrer que </a:t>
            </a:r>
            <a:r>
              <a:rPr lang="fr-FR" sz="2200" b="1" dirty="0" smtClean="0"/>
              <a:t>les prévalences des symptômes allergiques et respiratoires étaient plus élevées dans les logements les plus multi-pollués, notamment par les composés organiques volatils (COV) </a:t>
            </a:r>
          </a:p>
          <a:p>
            <a:r>
              <a:rPr lang="fr-FR" sz="2200" b="1" dirty="0" smtClean="0"/>
              <a:t>Les analyses menées chez les enfants</a:t>
            </a:r>
            <a:r>
              <a:rPr lang="fr-FR" sz="2200" dirty="0" smtClean="0"/>
              <a:t> ont montré …</a:t>
            </a:r>
          </a:p>
          <a:p>
            <a:r>
              <a:rPr lang="fr-FR" sz="2200" b="1" dirty="0" smtClean="0"/>
              <a:t>qu’une mauvaise qualité d’air dans les écoles</a:t>
            </a:r>
            <a:r>
              <a:rPr lang="fr-FR" sz="2200" dirty="0" smtClean="0"/>
              <a:t> était associée à une </a:t>
            </a:r>
            <a:r>
              <a:rPr lang="fr-FR" sz="2200" b="1" dirty="0" smtClean="0"/>
              <a:t>augmentation du risque de symptômes respiratoires</a:t>
            </a:r>
            <a:r>
              <a:rPr lang="fr-FR" sz="2200" dirty="0" smtClean="0"/>
              <a:t>. Les salles de classes les plus multi-polluées étaient celles qui étaient les moins bien ventilées. </a:t>
            </a:r>
          </a:p>
          <a:p>
            <a:r>
              <a:rPr lang="fr-FR" sz="2200" dirty="0" smtClean="0"/>
              <a:t>Enfin, l’effet de l’exposition à la pollution chimique était augmenté en présence de moisissures dans le logement. »</a:t>
            </a:r>
          </a:p>
          <a:p>
            <a:endParaRPr lang="fr-FR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So, the question </a:t>
            </a:r>
            <a:r>
              <a:rPr lang="fr-FR" sz="3600" dirty="0" err="1" smtClean="0"/>
              <a:t>is</a:t>
            </a:r>
            <a:r>
              <a:rPr lang="fr-FR" sz="3600" dirty="0" smtClean="0"/>
              <a:t>  : Hygiène à la maison ou COV à la maison ? Ou les 2 ?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233985"/>
            <a:ext cx="3004413" cy="355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857628"/>
            <a:ext cx="37703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500174"/>
            <a:ext cx="4714908" cy="146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500174"/>
            <a:ext cx="2209797" cy="127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428868"/>
            <a:ext cx="8572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40750" cy="1285884"/>
          </a:xfrm>
        </p:spPr>
        <p:txBody>
          <a:bodyPr/>
          <a:lstStyle/>
          <a:p>
            <a:r>
              <a:rPr lang="fr-FR" sz="4000" dirty="0" smtClean="0"/>
              <a:t>Enrichi et bousculé par ces informations, le projet hygiène se poursuit </a:t>
            </a:r>
            <a:r>
              <a:rPr lang="fr-FR" dirty="0" smtClean="0"/>
              <a:t>…vers une harmonisation 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57430"/>
            <a:ext cx="7211566" cy="416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593324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540750" cy="1143000"/>
          </a:xfrm>
        </p:spPr>
        <p:txBody>
          <a:bodyPr/>
          <a:lstStyle/>
          <a:p>
            <a:r>
              <a:rPr lang="fr-FR" sz="4800" dirty="0" smtClean="0"/>
              <a:t>Atelier avec de la glaise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625" y="2571744"/>
            <a:ext cx="8540750" cy="3527431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  <a:buSzPct val="80000"/>
              <a:buFont typeface="Arial" charset="0"/>
              <a:buChar char="►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Expérimenter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soi-même un atelier avec de la glaise, sans autre tension que de laisser venir une forme et juste être soi </a:t>
            </a:r>
          </a:p>
          <a:p>
            <a:pPr marL="342900" lvl="1" indent="-342900">
              <a:buClr>
                <a:schemeClr val="hlink"/>
              </a:buClr>
              <a:buSzPct val="80000"/>
              <a:buFont typeface="Arial" charset="0"/>
              <a:buChar char="►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L’argile est une matière naturelle et malléable à souhait et peut permettre de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mettre à l’extérieur ce que nous contenons à l’intérieur »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elle a le pouvoir de réveiller nos réactions et nos émotions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625" y="928670"/>
            <a:ext cx="8540750" cy="5170505"/>
          </a:xfrm>
        </p:spPr>
        <p:txBody>
          <a:bodyPr/>
          <a:lstStyle/>
          <a:p>
            <a:r>
              <a:rPr lang="fr-FR" sz="4800" dirty="0" smtClean="0"/>
              <a:t>Une expérience intéressante, </a:t>
            </a:r>
            <a:r>
              <a:rPr lang="fr-FR" sz="2000" dirty="0" smtClean="0"/>
              <a:t>pour la plupart des ides coordinatrices présentes</a:t>
            </a:r>
          </a:p>
          <a:p>
            <a:endParaRPr lang="fr-FR" sz="2000" dirty="0" smtClean="0"/>
          </a:p>
          <a:p>
            <a:pPr>
              <a:buNone/>
            </a:pP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214686"/>
            <a:ext cx="4176717" cy="257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figaro 25 sept 2017 </a:t>
            </a:r>
            <a:r>
              <a:rPr lang="fr-FR" sz="1200" dirty="0" smtClean="0"/>
              <a:t>(merci) </a:t>
            </a: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1" y="1192440"/>
            <a:ext cx="6685519" cy="545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Initiation à l’entretien motivationnel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857364"/>
            <a:ext cx="8540750" cy="4857784"/>
          </a:xfrm>
        </p:spPr>
        <p:txBody>
          <a:bodyPr/>
          <a:lstStyle/>
          <a:p>
            <a:r>
              <a:rPr lang="fr-FR" dirty="0" smtClean="0"/>
              <a:t>Présentation des bases</a:t>
            </a:r>
          </a:p>
          <a:p>
            <a:r>
              <a:rPr lang="fr-FR" dirty="0" smtClean="0"/>
              <a:t>Comment intégrer </a:t>
            </a:r>
            <a:r>
              <a:rPr lang="fr-FR" dirty="0" err="1" smtClean="0"/>
              <a:t>qq</a:t>
            </a:r>
            <a:r>
              <a:rPr lang="fr-FR" dirty="0" smtClean="0"/>
              <a:t> techniques et pour quels patients ?</a:t>
            </a:r>
          </a:p>
          <a:p>
            <a:r>
              <a:rPr lang="fr-FR" dirty="0" smtClean="0"/>
              <a:t>Exemple : travailler l’ambivalence/ changement de comportement : en explorant et </a:t>
            </a:r>
            <a:r>
              <a:rPr lang="fr-FR" dirty="0" err="1" smtClean="0"/>
              <a:t>écouant</a:t>
            </a:r>
            <a:r>
              <a:rPr lang="fr-FR" dirty="0" smtClean="0"/>
              <a:t>  </a:t>
            </a:r>
          </a:p>
          <a:p>
            <a:pPr lvl="1"/>
            <a:r>
              <a:rPr lang="fr-FR" sz="2400" dirty="0" smtClean="0"/>
              <a:t>avantages inconvénients du changement </a:t>
            </a:r>
          </a:p>
          <a:p>
            <a:pPr lvl="1"/>
            <a:r>
              <a:rPr lang="fr-FR" sz="2400" dirty="0" smtClean="0"/>
              <a:t>avantages inconvénients du statut quo</a:t>
            </a:r>
          </a:p>
          <a:p>
            <a:pPr lvl="1"/>
            <a:r>
              <a:rPr lang="fr-FR" sz="2400" dirty="0" smtClean="0"/>
              <a:t>…La décision du changement appartient au patient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activités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Animation autour des concepts de  « communication et représentation »</a:t>
            </a:r>
          </a:p>
          <a:p>
            <a:r>
              <a:rPr lang="fr-FR" dirty="0" smtClean="0"/>
              <a:t>Points Actualités et échanges de pratiques (ex Freestyle…)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des rencontres : en quelques mots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FFFF"/>
                </a:solidFill>
              </a:rPr>
              <a:t>Le questionnaire d’évaluation fait en juin 2017 confirme l’intérêt renouvelé pour ces rencontres </a:t>
            </a:r>
          </a:p>
          <a:p>
            <a:pPr lvl="0"/>
            <a:r>
              <a:rPr lang="fr-FR" dirty="0" smtClean="0"/>
              <a:t>« Un ou 2 mots à dire sur ces réunions » : </a:t>
            </a:r>
          </a:p>
          <a:p>
            <a:pPr>
              <a:buNone/>
            </a:pPr>
            <a:r>
              <a:rPr lang="fr-FR" dirty="0" smtClean="0"/>
              <a:t>   Motivantes, </a:t>
            </a:r>
            <a:r>
              <a:rPr lang="fr-FR" dirty="0" err="1" smtClean="0"/>
              <a:t>soutenantes</a:t>
            </a:r>
            <a:r>
              <a:rPr lang="fr-FR" dirty="0" smtClean="0"/>
              <a:t>, riches, conviviales, échanges et partage d’expériences entre pairs, indispensables, enthousiasme, esprit d’équipe, expression libre, découvertes, apprentissage… </a:t>
            </a:r>
          </a:p>
          <a:p>
            <a:pPr>
              <a:buNone/>
            </a:pPr>
            <a:endParaRPr lang="fr-FR" dirty="0" smtClean="0"/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pour la suite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Toujours beaucoup de projets 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435148"/>
            <a:ext cx="4005289" cy="270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Départ de Marie </a:t>
            </a:r>
            <a:r>
              <a:rPr lang="fr-FR" dirty="0" err="1" smtClean="0"/>
              <a:t>Idres</a:t>
            </a:r>
            <a:r>
              <a:rPr lang="fr-FR" dirty="0" smtClean="0"/>
              <a:t> puéricultrice coordinatrice à St Brieuc</a:t>
            </a:r>
          </a:p>
          <a:p>
            <a:r>
              <a:rPr lang="fr-FR" dirty="0" smtClean="0"/>
              <a:t>Bienvenue à Christine Le </a:t>
            </a:r>
            <a:r>
              <a:rPr lang="fr-FR" dirty="0" err="1" smtClean="0"/>
              <a:t>Mintier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 dirty="0"/>
          </a:p>
        </p:txBody>
      </p:sp>
      <p:sp>
        <p:nvSpPr>
          <p:cNvPr id="10" name="Rectangle 9"/>
          <p:cNvSpPr/>
          <p:nvPr/>
        </p:nvSpPr>
        <p:spPr>
          <a:xfrm>
            <a:off x="142844" y="214290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smtClean="0">
                <a:solidFill>
                  <a:srgbClr val="FFFFCC"/>
                </a:solidFill>
              </a:rPr>
              <a:t>Actualités 2017</a:t>
            </a:r>
            <a:endParaRPr lang="fr-FR" sz="4400" dirty="0">
              <a:solidFill>
                <a:srgbClr val="FFFF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643314"/>
            <a:ext cx="3000396" cy="208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Financement des rencontres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714488"/>
            <a:ext cx="8072494" cy="4714908"/>
          </a:xfrm>
        </p:spPr>
        <p:txBody>
          <a:bodyPr/>
          <a:lstStyle/>
          <a:p>
            <a:r>
              <a:rPr lang="fr-FR" dirty="0" smtClean="0"/>
              <a:t>Depuis 2015 : Arrêt du financement par Vaincre la mucoviscidose</a:t>
            </a:r>
          </a:p>
          <a:p>
            <a:pPr>
              <a:buNone/>
            </a:pPr>
            <a:endParaRPr lang="fr-FR" dirty="0" smtClean="0"/>
          </a:p>
          <a:p>
            <a:pPr marL="342900" lvl="1" indent="-342900">
              <a:buClr>
                <a:schemeClr val="hlink"/>
              </a:buClr>
              <a:buSzPct val="80000"/>
              <a:buFont typeface="Arial" charset="0"/>
              <a:buChar char="►"/>
            </a:pPr>
            <a:r>
              <a:rPr lang="fr-FR" sz="3200" dirty="0" smtClean="0"/>
              <a:t>En 2017 4 rencontres : 3 sur Rennes et  1 sur 2 jours à Rennes </a:t>
            </a:r>
          </a:p>
          <a:p>
            <a:pPr lvl="1"/>
            <a:r>
              <a:rPr lang="fr-FR" dirty="0" smtClean="0"/>
              <a:t>Soutien de Vertex, </a:t>
            </a:r>
            <a:r>
              <a:rPr lang="fr-FR" dirty="0" err="1" smtClean="0"/>
              <a:t>Aptalys</a:t>
            </a:r>
            <a:r>
              <a:rPr lang="fr-FR" dirty="0" smtClean="0"/>
              <a:t> (</a:t>
            </a:r>
            <a:r>
              <a:rPr lang="fr-FR" dirty="0" err="1" smtClean="0"/>
              <a:t>Téva</a:t>
            </a:r>
            <a:r>
              <a:rPr lang="fr-FR" dirty="0" smtClean="0"/>
              <a:t>), </a:t>
            </a:r>
            <a:r>
              <a:rPr lang="fr-FR" dirty="0" err="1" smtClean="0"/>
              <a:t>Zambon</a:t>
            </a:r>
            <a:r>
              <a:rPr lang="fr-FR" dirty="0" smtClean="0"/>
              <a:t>, </a:t>
            </a:r>
            <a:r>
              <a:rPr lang="fr-FR" dirty="0" err="1" smtClean="0"/>
              <a:t>Mayoli</a:t>
            </a:r>
            <a:r>
              <a:rPr lang="fr-FR" dirty="0" smtClean="0"/>
              <a:t> </a:t>
            </a:r>
            <a:r>
              <a:rPr lang="fr-FR" dirty="0" err="1" smtClean="0"/>
              <a:t>Spindler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 2016/2017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500174"/>
            <a:ext cx="8540750" cy="4856165"/>
          </a:xfrm>
        </p:spPr>
        <p:txBody>
          <a:bodyPr/>
          <a:lstStyle/>
          <a:p>
            <a:r>
              <a:rPr lang="fr-FR" dirty="0" smtClean="0"/>
              <a:t>Projet </a:t>
            </a:r>
            <a:r>
              <a:rPr lang="fr-FR" b="1" dirty="0" smtClean="0"/>
              <a:t>gastrostomie</a:t>
            </a:r>
            <a:r>
              <a:rPr lang="fr-FR" dirty="0" smtClean="0"/>
              <a:t> : poursuite et fin :</a:t>
            </a:r>
          </a:p>
          <a:p>
            <a:pPr lvl="1"/>
            <a:r>
              <a:rPr lang="fr-FR" dirty="0" smtClean="0"/>
              <a:t>Mallette : documents, vidéos et fiche information « la gastrostomie au quotidien </a:t>
            </a:r>
            <a:r>
              <a:rPr lang="fr-FR" dirty="0" smtClean="0"/>
              <a:t>»</a:t>
            </a:r>
            <a:r>
              <a:rPr lang="fr-FR" sz="1800" dirty="0" smtClean="0">
                <a:hlinkClick r:id="rId3" action="ppaction://hlinkfile"/>
              </a:rPr>
              <a:t>2.Gastrostomie au quotidien juin 2017.pdf</a:t>
            </a:r>
            <a:endParaRPr lang="fr-FR" sz="1800" dirty="0" smtClean="0"/>
          </a:p>
          <a:p>
            <a:r>
              <a:rPr lang="fr-FR" dirty="0" smtClean="0"/>
              <a:t>Travail autour du </a:t>
            </a:r>
            <a:r>
              <a:rPr lang="fr-FR" b="1" dirty="0" smtClean="0"/>
              <a:t>diabète </a:t>
            </a:r>
            <a:r>
              <a:rPr lang="fr-FR" dirty="0" smtClean="0"/>
              <a:t>: en cours </a:t>
            </a:r>
          </a:p>
          <a:p>
            <a:pPr lvl="1"/>
            <a:r>
              <a:rPr lang="fr-FR" dirty="0" smtClean="0"/>
              <a:t>Classeur imagier pour initier au traitement par insuline / diabète de la </a:t>
            </a:r>
            <a:r>
              <a:rPr lang="fr-FR" dirty="0" err="1" smtClean="0"/>
              <a:t>muco</a:t>
            </a:r>
            <a:r>
              <a:rPr lang="fr-FR" dirty="0" smtClean="0"/>
              <a:t>, pour les ado/jeunes adultes  </a:t>
            </a:r>
          </a:p>
          <a:p>
            <a:pPr lvl="1"/>
            <a:r>
              <a:rPr lang="fr-FR" dirty="0" smtClean="0"/>
              <a:t>Echanges autour du Freestyle et de l’arrêté du 4 mai 2017 </a:t>
            </a:r>
            <a:r>
              <a:rPr lang="fr-FR" sz="2000" dirty="0" smtClean="0"/>
              <a:t>(portant le Freestyle au titre 1</a:t>
            </a:r>
            <a:r>
              <a:rPr lang="fr-FR" sz="2000" baseline="30000" dirty="0" smtClean="0"/>
              <a:t>er</a:t>
            </a:r>
            <a:r>
              <a:rPr lang="fr-FR" sz="2000" dirty="0" smtClean="0"/>
              <a:t> de LPPR, sous conditions de prescription et éducation) 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 2016/2017 </a:t>
            </a:r>
            <a:r>
              <a:rPr lang="fr-FR" sz="2800" dirty="0" smtClean="0"/>
              <a:t>suite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57158" y="1500174"/>
            <a:ext cx="8540750" cy="4384687"/>
          </a:xfrm>
        </p:spPr>
        <p:txBody>
          <a:bodyPr/>
          <a:lstStyle/>
          <a:p>
            <a:r>
              <a:rPr lang="fr-FR" dirty="0" smtClean="0"/>
              <a:t>Travail autour de l’</a:t>
            </a:r>
            <a:r>
              <a:rPr lang="fr-FR" b="1" dirty="0" smtClean="0"/>
              <a:t>hygiène</a:t>
            </a:r>
            <a:r>
              <a:rPr lang="fr-FR" dirty="0" smtClean="0"/>
              <a:t> (ado adulte)</a:t>
            </a:r>
          </a:p>
          <a:p>
            <a:pPr lvl="1"/>
            <a:r>
              <a:rPr lang="fr-FR" dirty="0" smtClean="0"/>
              <a:t>Projet de départ : créer un outil qui permettent d’échanger autour de plusieurs situations concernant l’hygiène avec pour objectif « évaluer le risque et faire ses choix » </a:t>
            </a:r>
            <a:r>
              <a:rPr lang="fr-FR" sz="1400" dirty="0" err="1" smtClean="0"/>
              <a:t>cf</a:t>
            </a:r>
            <a:r>
              <a:rPr lang="fr-FR" sz="1400" dirty="0" smtClean="0"/>
              <a:t> article MK MC</a:t>
            </a:r>
          </a:p>
          <a:p>
            <a:pPr lvl="1"/>
            <a:r>
              <a:rPr lang="fr-FR" dirty="0" smtClean="0"/>
              <a:t>Intervention de S </a:t>
            </a:r>
            <a:r>
              <a:rPr lang="fr-FR" dirty="0" err="1" smtClean="0"/>
              <a:t>Frain</a:t>
            </a:r>
            <a:r>
              <a:rPr lang="fr-FR" dirty="0" smtClean="0"/>
              <a:t>, ide en environnement </a:t>
            </a:r>
          </a:p>
          <a:p>
            <a:pPr lvl="2"/>
            <a:r>
              <a:rPr lang="fr-FR" dirty="0" smtClean="0"/>
              <a:t>COV : Que sont les COV ? </a:t>
            </a:r>
          </a:p>
          <a:p>
            <a:pPr lvl="2"/>
            <a:r>
              <a:rPr lang="fr-FR" dirty="0" smtClean="0"/>
              <a:t>Composés Organiques Volatiles </a:t>
            </a:r>
          </a:p>
          <a:p>
            <a:pPr lvl="2"/>
            <a:r>
              <a:rPr lang="fr-FR" dirty="0" smtClean="0"/>
              <a:t>1eres études épidémiologiques transversales montrent lien entre symptômes respiratoires et exposition concentration élevée de COV </a:t>
            </a:r>
          </a:p>
          <a:p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-1428792" y="2071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COV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vocable COV recouvre une grande variété de substances chimiques ayant pour point commun d’être des </a:t>
            </a:r>
            <a:r>
              <a:rPr lang="fr-FR" b="1" dirty="0" smtClean="0"/>
              <a:t>composés du carbone et d’être volatils à température ambiante </a:t>
            </a:r>
            <a:r>
              <a:rPr lang="fr-FR" dirty="0" smtClean="0"/>
              <a:t>= des polluants </a:t>
            </a:r>
          </a:p>
          <a:p>
            <a:r>
              <a:rPr lang="fr-FR" dirty="0" smtClean="0"/>
              <a:t>Les COV sont utilisés dans de nombreux procédés, essentiellement en qualité de</a:t>
            </a:r>
          </a:p>
          <a:p>
            <a:pPr lvl="1"/>
            <a:r>
              <a:rPr lang="fr-FR" dirty="0" smtClean="0"/>
              <a:t> solvant, dégraissant, dissolvant, agent de nettoyage, </a:t>
            </a:r>
            <a:r>
              <a:rPr lang="fr-FR" dirty="0" err="1" smtClean="0"/>
              <a:t>disperseur</a:t>
            </a:r>
            <a:r>
              <a:rPr lang="fr-FR" dirty="0" smtClean="0"/>
              <a:t>, conservateur, agent de synthèse, etc.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400" dirty="0" smtClean="0"/>
              <a:t/>
            </a:r>
            <a:br>
              <a:rPr lang="fr-FR" sz="3400" dirty="0" smtClean="0"/>
            </a:br>
            <a:r>
              <a:rPr lang="fr-FR" sz="3600" dirty="0" smtClean="0"/>
              <a:t>Le nettoyage de la maison, c'est aussi </a:t>
            </a:r>
            <a:br>
              <a:rPr lang="fr-FR" sz="3600" dirty="0" smtClean="0"/>
            </a:br>
            <a:r>
              <a:rPr lang="fr-FR" sz="3600" dirty="0" smtClean="0"/>
              <a:t>l'occasion de s'en mettre plein les poumons</a:t>
            </a:r>
            <a:r>
              <a:rPr lang="fr-FR" sz="1600" dirty="0" smtClean="0"/>
              <a:t/>
            </a:r>
            <a:br>
              <a:rPr lang="fr-FR" sz="1600" dirty="0" smtClean="0"/>
            </a:br>
            <a:endParaRPr lang="fr-FR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625" y="2071678"/>
            <a:ext cx="8540750" cy="4027497"/>
          </a:xfrm>
        </p:spPr>
        <p:txBody>
          <a:bodyPr/>
          <a:lstStyle/>
          <a:p>
            <a:r>
              <a:rPr lang="fr-FR" sz="2800" dirty="0" smtClean="0"/>
              <a:t>Selon l'</a:t>
            </a:r>
            <a:r>
              <a:rPr lang="fr-FR" sz="2800" dirty="0" smtClean="0">
                <a:hlinkClick r:id="rId2"/>
              </a:rPr>
              <a:t>Observatoire de la qualité de l'air</a:t>
            </a:r>
            <a:r>
              <a:rPr lang="fr-FR" sz="2800" dirty="0" smtClean="0"/>
              <a:t>, en France, près d'un logement sur dix présente des niveaux de pollution élevés</a:t>
            </a:r>
          </a:p>
          <a:p>
            <a:r>
              <a:rPr lang="fr-FR" sz="2800" dirty="0" smtClean="0"/>
              <a:t>Ce chiffre est d'autant plus inquiétant que nous passons 80% de notre temps à l'intérieur d'un bâtiment :  appartement, lieu de travail, école, transports en commun... Ces polluants sont présents en abondance sans que l'on s'en rende compte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-71462"/>
            <a:ext cx="8540750" cy="1143000"/>
          </a:xfrm>
        </p:spPr>
        <p:txBody>
          <a:bodyPr/>
          <a:lstStyle/>
          <a:p>
            <a:r>
              <a:rPr lang="fr-FR" dirty="0" smtClean="0"/>
              <a:t>Les COV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214422"/>
            <a:ext cx="8540750" cy="5429288"/>
          </a:xfrm>
        </p:spPr>
        <p:txBody>
          <a:bodyPr/>
          <a:lstStyle/>
          <a:p>
            <a:r>
              <a:rPr lang="fr-FR" sz="2400" dirty="0" smtClean="0"/>
              <a:t>Il existe plus d'une centaine de ces particules qui viennent </a:t>
            </a:r>
            <a:r>
              <a:rPr lang="fr-FR" sz="2400" b="1" dirty="0" smtClean="0"/>
              <a:t>polluer l'air intérieur de nos logements, </a:t>
            </a:r>
            <a:r>
              <a:rPr lang="fr-FR" sz="2400" dirty="0" smtClean="0"/>
              <a:t>par les meubles, les sols, les murs et les émanations de produits ménagers</a:t>
            </a:r>
          </a:p>
          <a:p>
            <a:r>
              <a:rPr lang="fr-FR" sz="2400" i="1" dirty="0" smtClean="0"/>
              <a:t>« Ces COV, quand ils sont à des concentrations importantes, favorisent la survenue de symptômes respiratoires»</a:t>
            </a:r>
            <a:endParaRPr lang="fr-FR" sz="2400" dirty="0" smtClean="0"/>
          </a:p>
          <a:p>
            <a:r>
              <a:rPr lang="fr-FR" sz="2400" dirty="0" smtClean="0"/>
              <a:t>Dr Isabella </a:t>
            </a:r>
            <a:r>
              <a:rPr lang="fr-FR" sz="2400" dirty="0" err="1" smtClean="0"/>
              <a:t>Annesi</a:t>
            </a:r>
            <a:r>
              <a:rPr lang="fr-FR" sz="2400" dirty="0" smtClean="0"/>
              <a:t>-</a:t>
            </a:r>
            <a:r>
              <a:rPr lang="fr-FR" sz="2400" dirty="0" err="1" smtClean="0"/>
              <a:t>Maesano</a:t>
            </a:r>
            <a:r>
              <a:rPr lang="fr-FR" sz="2400" dirty="0" smtClean="0"/>
              <a:t>, </a:t>
            </a:r>
            <a:r>
              <a:rPr lang="fr-FR" sz="1200" dirty="0" smtClean="0"/>
              <a:t>épidémiologiste, experte en santé publique</a:t>
            </a:r>
            <a:r>
              <a:rPr lang="fr-FR" sz="2400" dirty="0" smtClean="0"/>
              <a:t>, mesure la concentration des COV dans les bâtiments et commence à en percer les mécanismes d'action : « </a:t>
            </a:r>
            <a:r>
              <a:rPr lang="fr-FR" sz="2400" i="1" dirty="0" smtClean="0"/>
              <a:t>Ces polluants, ces COV, attaquent les cellules de l'épithélium des voies aériennes, à partir du nez jusqu'aux bronches. Les cellules subissent  alors un stress oxydatif … et une inflammation s'installe »</a:t>
            </a:r>
            <a:endParaRPr lang="fr-FR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29" y="142852"/>
            <a:ext cx="181257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Autrement dit… </a:t>
            </a:r>
            <a:r>
              <a:rPr lang="fr-FR" sz="1200" dirty="0" smtClean="0"/>
              <a:t>et j’en passe </a:t>
            </a:r>
            <a:r>
              <a:rPr lang="fr-FR" sz="1400" dirty="0" smtClean="0"/>
              <a:t>(source 60 M de consommateurs juin 2016) </a:t>
            </a: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80772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214290"/>
            <a:ext cx="7334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85926"/>
            <a:ext cx="83153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714488"/>
            <a:ext cx="84105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643182"/>
            <a:ext cx="81153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643314"/>
            <a:ext cx="86582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357694"/>
            <a:ext cx="83915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642910" y="5357826"/>
            <a:ext cx="6215106" cy="6429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1">
  <a:themeElements>
    <a:clrScheme name="Boussole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Boussol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ussole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ussole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ussole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ussole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ussole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ussole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ussole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ussole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ussole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2124</TotalTime>
  <Words>493</Words>
  <PresentationFormat>Affichage à l'écran (4:3)</PresentationFormat>
  <Paragraphs>94</Paragraphs>
  <Slides>19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Thème1</vt:lpstr>
      <vt:lpstr>Le groupe des infirmières et puéricultrices coordinatrices  du Réseau Muco Ouest </vt:lpstr>
      <vt:lpstr> </vt:lpstr>
      <vt:lpstr>Financement des rencontres </vt:lpstr>
      <vt:lpstr>Activité 2016/2017</vt:lpstr>
      <vt:lpstr>Activité 2016/2017 suite  </vt:lpstr>
      <vt:lpstr>Les COV </vt:lpstr>
      <vt:lpstr> Le nettoyage de la maison, c'est aussi  l'occasion de s'en mettre plein les poumons </vt:lpstr>
      <vt:lpstr>Les COV </vt:lpstr>
      <vt:lpstr>Autrement dit… et j’en passe (source 60 M de consommateurs juin 2016) </vt:lpstr>
      <vt:lpstr>  Thèse doctorat (U. Pierre et Marie Curie)  Cécile Billionnet,   Pollution de l’air intérieur et santé respiratoire :Prise en compte de la multi-pollution Juin 2012 </vt:lpstr>
      <vt:lpstr>So, the question is  : Hygiène à la maison ou COV à la maison ? Ou les 2 ?</vt:lpstr>
      <vt:lpstr>Enrichi et bousculé par ces informations, le projet hygiène se poursuit …vers une harmonisation </vt:lpstr>
      <vt:lpstr>Atelier avec de la glaise</vt:lpstr>
      <vt:lpstr>Diapositive 14</vt:lpstr>
      <vt:lpstr>Le figaro 25 sept 2017 (merci) </vt:lpstr>
      <vt:lpstr>Initiation à l’entretien motivationnel </vt:lpstr>
      <vt:lpstr>Autres activités </vt:lpstr>
      <vt:lpstr>Evaluation des rencontres : en quelques mots …</vt:lpstr>
      <vt:lpstr>Et pour la suite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groupe des infirmières et puéricultrices coordinatrices  du Réseau Muco Ouest</dc:title>
  <dc:creator>KERBRAT Marythé</dc:creator>
  <cp:lastModifiedBy>mtkerbrat</cp:lastModifiedBy>
  <cp:revision>498</cp:revision>
  <dcterms:created xsi:type="dcterms:W3CDTF">2015-08-13T11:49:50Z</dcterms:created>
  <dcterms:modified xsi:type="dcterms:W3CDTF">2017-10-11T08:03:49Z</dcterms:modified>
</cp:coreProperties>
</file>