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9" r:id="rId4"/>
    <p:sldId id="260" r:id="rId5"/>
    <p:sldId id="265" r:id="rId6"/>
    <p:sldId id="267" r:id="rId7"/>
    <p:sldId id="266" r:id="rId8"/>
    <p:sldId id="268" r:id="rId9"/>
    <p:sldId id="269" r:id="rId10"/>
    <p:sldId id="261" r:id="rId11"/>
    <p:sldId id="262" r:id="rId12"/>
    <p:sldId id="263" r:id="rId13"/>
    <p:sldId id="264" r:id="rId14"/>
    <p:sldId id="25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6C"/>
    <a:srgbClr val="95C11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5" autoAdjust="0"/>
    <p:restoredTop sz="94660"/>
  </p:normalViewPr>
  <p:slideViewPr>
    <p:cSldViewPr snapToGrid="0">
      <p:cViewPr varScale="1">
        <p:scale>
          <a:sx n="53" d="100"/>
          <a:sy n="53" d="100"/>
        </p:scale>
        <p:origin x="60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9DE1-32A3-456A-94E3-085EA0FAA8C0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3E913-40FB-4A34-A418-A0DA23688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23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BB90-BB1F-4F03-83D7-9F9B4848DB72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28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A04-FA0E-4815-A0E8-6B94BA3E465D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4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5900-0A6E-4328-9DFE-B72AEB8C86E3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617E-FBFF-48D9-BC0B-39957C8AC418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5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4DB-CA15-4BE1-AC56-26F37C3FB177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2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04F-E653-4198-8E88-B78847BB2C8C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6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85BA-33F4-42F3-AC0F-902B00D80D07}" type="datetime1">
              <a:rPr lang="fr-FR" smtClean="0"/>
              <a:t>04/10/2021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9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D6CC-762A-40FB-B4D8-1383373B11D6}" type="datetime1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30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525-FF21-40D7-9298-205FF8166C24}" type="datetime1">
              <a:rPr lang="fr-FR" smtClean="0"/>
              <a:t>04/10/2021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2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0F88-17A8-4122-8D1F-D6CBBF313C71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06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B77E5-9010-4702-BB64-94CB84EE63CF}" type="datetime1">
              <a:rPr lang="fr-FR" smtClean="0"/>
              <a:t>04/10/2021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C130-A373-40E6-975F-E5115EA3EAA5}" type="datetime1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A1F7-427F-4919-9CC6-9B8C6AA43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5848708"/>
            <a:ext cx="12192000" cy="1009291"/>
          </a:xfrm>
          <a:prstGeom prst="rect">
            <a:avLst/>
          </a:prstGeom>
          <a:solidFill>
            <a:srgbClr val="006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1989" y="3603762"/>
            <a:ext cx="9489074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7F7F7F"/>
                </a:solidFill>
              </a:rPr>
              <a:t>S</a:t>
            </a:r>
            <a:r>
              <a:rPr lang="fr-FR" b="1" dirty="0">
                <a:solidFill>
                  <a:srgbClr val="7F7F7F"/>
                </a:solidFill>
              </a:rPr>
              <a:t>. </a:t>
            </a:r>
            <a:r>
              <a:rPr lang="fr-FR" b="1" dirty="0" smtClean="0">
                <a:solidFill>
                  <a:srgbClr val="7F7F7F"/>
                </a:solidFill>
              </a:rPr>
              <a:t>Ramel</a:t>
            </a:r>
            <a:r>
              <a:rPr lang="fr-FR" b="1" baseline="30000" dirty="0" smtClean="0">
                <a:solidFill>
                  <a:srgbClr val="7F7F7F"/>
                </a:solidFill>
              </a:rPr>
              <a:t>1</a:t>
            </a:r>
            <a:r>
              <a:rPr lang="fr-FR" b="1" dirty="0" smtClean="0">
                <a:solidFill>
                  <a:srgbClr val="7F7F7F"/>
                </a:solidFill>
              </a:rPr>
              <a:t>, </a:t>
            </a:r>
            <a:r>
              <a:rPr lang="fr-FR" b="1" dirty="0">
                <a:solidFill>
                  <a:srgbClr val="7F7F7F"/>
                </a:solidFill>
              </a:rPr>
              <a:t>F. </a:t>
            </a:r>
            <a:r>
              <a:rPr lang="fr-FR" b="1" dirty="0" smtClean="0">
                <a:solidFill>
                  <a:srgbClr val="7F7F7F"/>
                </a:solidFill>
              </a:rPr>
              <a:t>Pecha</a:t>
            </a:r>
            <a:r>
              <a:rPr lang="fr-FR" b="1" baseline="30000" dirty="0" smtClean="0">
                <a:solidFill>
                  <a:srgbClr val="7F7F7F"/>
                </a:solidFill>
              </a:rPr>
              <a:t>1</a:t>
            </a:r>
            <a:r>
              <a:rPr lang="fr-FR" b="1" dirty="0" smtClean="0">
                <a:solidFill>
                  <a:srgbClr val="7F7F7F"/>
                </a:solidFill>
              </a:rPr>
              <a:t>, </a:t>
            </a:r>
            <a:r>
              <a:rPr lang="fr-FR" b="1" dirty="0">
                <a:solidFill>
                  <a:srgbClr val="7F7F7F"/>
                </a:solidFill>
              </a:rPr>
              <a:t>O. </a:t>
            </a:r>
            <a:r>
              <a:rPr lang="fr-FR" b="1" dirty="0" smtClean="0">
                <a:solidFill>
                  <a:srgbClr val="7F7F7F"/>
                </a:solidFill>
              </a:rPr>
              <a:t>Meurisse</a:t>
            </a:r>
            <a:r>
              <a:rPr lang="fr-FR" b="1" baseline="30000" dirty="0" smtClean="0">
                <a:solidFill>
                  <a:srgbClr val="7F7F7F"/>
                </a:solidFill>
              </a:rPr>
              <a:t>1</a:t>
            </a:r>
            <a:r>
              <a:rPr lang="fr-FR" b="1" dirty="0" smtClean="0">
                <a:solidFill>
                  <a:srgbClr val="7F7F7F"/>
                </a:solidFill>
              </a:rPr>
              <a:t>, </a:t>
            </a:r>
            <a:r>
              <a:rPr lang="fr-FR" b="1" dirty="0">
                <a:solidFill>
                  <a:srgbClr val="7F7F7F"/>
                </a:solidFill>
              </a:rPr>
              <a:t>A. </a:t>
            </a:r>
            <a:r>
              <a:rPr lang="fr-FR" b="1" dirty="0" smtClean="0">
                <a:solidFill>
                  <a:srgbClr val="7F7F7F"/>
                </a:solidFill>
              </a:rPr>
              <a:t>Dubois</a:t>
            </a:r>
            <a:r>
              <a:rPr lang="fr-FR" b="1" baseline="30000" dirty="0" smtClean="0">
                <a:solidFill>
                  <a:srgbClr val="7F7F7F"/>
                </a:solidFill>
              </a:rPr>
              <a:t>1</a:t>
            </a:r>
            <a:r>
              <a:rPr lang="fr-FR" b="1" dirty="0" smtClean="0">
                <a:solidFill>
                  <a:srgbClr val="7F7F7F"/>
                </a:solidFill>
              </a:rPr>
              <a:t>, </a:t>
            </a:r>
            <a:r>
              <a:rPr lang="fr-FR" b="1" dirty="0">
                <a:solidFill>
                  <a:srgbClr val="7F7F7F"/>
                </a:solidFill>
              </a:rPr>
              <a:t>L. </a:t>
            </a:r>
            <a:r>
              <a:rPr lang="fr-FR" b="1" dirty="0" smtClean="0">
                <a:solidFill>
                  <a:srgbClr val="7F7F7F"/>
                </a:solidFill>
              </a:rPr>
              <a:t>Gueganton</a:t>
            </a:r>
            <a:r>
              <a:rPr lang="fr-FR" b="1" baseline="30000" dirty="0" smtClean="0">
                <a:solidFill>
                  <a:srgbClr val="7F7F7F"/>
                </a:solidFill>
              </a:rPr>
              <a:t>2</a:t>
            </a:r>
            <a:r>
              <a:rPr lang="fr-FR" b="1" dirty="0" smtClean="0">
                <a:solidFill>
                  <a:srgbClr val="7F7F7F"/>
                </a:solidFill>
              </a:rPr>
              <a:t> </a:t>
            </a:r>
            <a:r>
              <a:rPr lang="fr-FR" b="1" dirty="0">
                <a:solidFill>
                  <a:srgbClr val="7F7F7F"/>
                </a:solidFill>
              </a:rPr>
              <a:t>, R. </a:t>
            </a:r>
            <a:r>
              <a:rPr lang="fr-FR" b="1" dirty="0" smtClean="0">
                <a:solidFill>
                  <a:srgbClr val="7F7F7F"/>
                </a:solidFill>
              </a:rPr>
              <a:t>Goarzin</a:t>
            </a:r>
            <a:r>
              <a:rPr lang="fr-FR" b="1" baseline="30000" dirty="0" smtClean="0">
                <a:solidFill>
                  <a:srgbClr val="7F7F7F"/>
                </a:solidFill>
              </a:rPr>
              <a:t>3</a:t>
            </a:r>
            <a:r>
              <a:rPr lang="fr-FR" dirty="0">
                <a:solidFill>
                  <a:srgbClr val="7F7F7F"/>
                </a:solidFill>
              </a:rPr>
              <a:t/>
            </a:r>
            <a:br>
              <a:rPr lang="fr-FR" dirty="0">
                <a:solidFill>
                  <a:srgbClr val="7F7F7F"/>
                </a:solidFill>
              </a:rPr>
            </a:br>
            <a:r>
              <a:rPr lang="fr-FR" sz="2000" i="1" dirty="0" smtClean="0">
                <a:solidFill>
                  <a:srgbClr val="7F7F7F"/>
                </a:solidFill>
              </a:rPr>
              <a:t>1 : Fondation </a:t>
            </a:r>
            <a:r>
              <a:rPr lang="fr-FR" sz="2000" i="1" dirty="0">
                <a:solidFill>
                  <a:srgbClr val="7F7F7F"/>
                </a:solidFill>
              </a:rPr>
              <a:t>ILDYS, </a:t>
            </a:r>
            <a:r>
              <a:rPr lang="fr-FR" sz="2000" i="1" dirty="0" smtClean="0">
                <a:solidFill>
                  <a:srgbClr val="7F7F7F"/>
                </a:solidFill>
              </a:rPr>
              <a:t>CRCM mixte de Roscoff</a:t>
            </a:r>
          </a:p>
          <a:p>
            <a:pPr>
              <a:spcBef>
                <a:spcPts val="0"/>
              </a:spcBef>
            </a:pPr>
            <a:r>
              <a:rPr lang="fr-FR" sz="2000" i="1" dirty="0" smtClean="0">
                <a:solidFill>
                  <a:srgbClr val="7F7F7F"/>
                </a:solidFill>
              </a:rPr>
              <a:t>2 : Fondation </a:t>
            </a:r>
            <a:r>
              <a:rPr lang="fr-FR" sz="2000" i="1" dirty="0">
                <a:solidFill>
                  <a:srgbClr val="7F7F7F"/>
                </a:solidFill>
              </a:rPr>
              <a:t>ILDYS, </a:t>
            </a:r>
            <a:r>
              <a:rPr lang="fr-FR" sz="2000" i="1" dirty="0" smtClean="0">
                <a:solidFill>
                  <a:srgbClr val="7F7F7F"/>
                </a:solidFill>
              </a:rPr>
              <a:t>Service Recherche </a:t>
            </a:r>
          </a:p>
          <a:p>
            <a:pPr>
              <a:spcBef>
                <a:spcPts val="0"/>
              </a:spcBef>
            </a:pPr>
            <a:r>
              <a:rPr lang="fr-FR" sz="2000" i="1" dirty="0" smtClean="0">
                <a:solidFill>
                  <a:srgbClr val="7F7F7F"/>
                </a:solidFill>
              </a:rPr>
              <a:t>3: Ecole </a:t>
            </a:r>
            <a:r>
              <a:rPr lang="fr-FR" sz="2000" i="1" dirty="0">
                <a:solidFill>
                  <a:srgbClr val="7F7F7F"/>
                </a:solidFill>
              </a:rPr>
              <a:t>WUSHU, </a:t>
            </a:r>
            <a:r>
              <a:rPr lang="fr-FR" sz="2000" i="1" dirty="0" smtClean="0">
                <a:solidFill>
                  <a:srgbClr val="7F7F7F"/>
                </a:solidFill>
              </a:rPr>
              <a:t>Brest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3" y="45797"/>
            <a:ext cx="6810776" cy="9775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65" y="45797"/>
            <a:ext cx="2175496" cy="9030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8" y="1834411"/>
            <a:ext cx="1433927" cy="24874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999409"/>
            <a:ext cx="5992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err="1">
                <a:solidFill>
                  <a:schemeClr val="bg1"/>
                </a:solidFill>
              </a:rPr>
              <a:t>P</a:t>
            </a:r>
            <a:r>
              <a:rPr lang="en-US" sz="2000" i="1" dirty="0" err="1" smtClean="0">
                <a:solidFill>
                  <a:schemeClr val="bg1"/>
                </a:solidFill>
              </a:rPr>
              <a:t>rojet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soutenu</a:t>
            </a:r>
            <a:r>
              <a:rPr lang="en-US" sz="2000" i="1" dirty="0" smtClean="0">
                <a:solidFill>
                  <a:schemeClr val="bg1"/>
                </a:solidFill>
              </a:rPr>
              <a:t> par </a:t>
            </a:r>
            <a:r>
              <a:rPr lang="en-US" sz="2000" i="1" dirty="0" err="1" smtClean="0">
                <a:solidFill>
                  <a:schemeClr val="bg1"/>
                </a:solidFill>
              </a:rPr>
              <a:t>Vaincre</a:t>
            </a:r>
            <a:r>
              <a:rPr lang="en-US" sz="2000" i="1" dirty="0" smtClean="0">
                <a:solidFill>
                  <a:schemeClr val="bg1"/>
                </a:solidFill>
              </a:rPr>
              <a:t> La </a:t>
            </a:r>
            <a:r>
              <a:rPr lang="en-US" sz="2000" i="1" dirty="0" err="1" smtClean="0">
                <a:solidFill>
                  <a:schemeClr val="bg1"/>
                </a:solidFill>
              </a:rPr>
              <a:t>Mucoviscidose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000" i="1" dirty="0" smtClean="0">
                <a:solidFill>
                  <a:schemeClr val="bg1"/>
                </a:solidFill>
              </a:rPr>
              <a:t>et la </a:t>
            </a:r>
            <a:r>
              <a:rPr lang="en-US" sz="2000" i="1" dirty="0" err="1" smtClean="0">
                <a:solidFill>
                  <a:schemeClr val="bg1"/>
                </a:solidFill>
              </a:rPr>
              <a:t>Fondation</a:t>
            </a:r>
            <a:r>
              <a:rPr lang="en-US" sz="2000" i="1" dirty="0" smtClean="0">
                <a:solidFill>
                  <a:schemeClr val="bg1"/>
                </a:solidFill>
              </a:rPr>
              <a:t> Ildys.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10" name="Rectángulo 45">
            <a:extLst>
              <a:ext uri="{FF2B5EF4-FFF2-40B4-BE49-F238E27FC236}">
                <a16:creationId xmlns:a16="http://schemas.microsoft.com/office/drawing/2014/main" id="{CF80A7EE-38B5-42E3-B049-4C2AB380BC05}"/>
              </a:ext>
            </a:extLst>
          </p:cNvPr>
          <p:cNvSpPr/>
          <p:nvPr/>
        </p:nvSpPr>
        <p:spPr>
          <a:xfrm>
            <a:off x="1780447" y="1556749"/>
            <a:ext cx="9948001" cy="1951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all" dirty="0" err="1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</a:t>
            </a:r>
            <a:r>
              <a:rPr lang="en-US" sz="2800" b="1" cap="all" dirty="0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séances de QI GONG SESSIONS </a:t>
            </a:r>
          </a:p>
          <a:p>
            <a:pPr algn="ctr">
              <a:lnSpc>
                <a:spcPct val="150000"/>
              </a:lnSpc>
            </a:pPr>
            <a:r>
              <a:rPr lang="en-US" sz="2800" b="1" cap="all" dirty="0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US" sz="2800" b="1" cap="all" dirty="0" err="1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cap="all" dirty="0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rehabilitation </a:t>
            </a:r>
            <a:r>
              <a:rPr lang="en-US" sz="2800" b="1" cap="all" dirty="0" err="1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respiratoire</a:t>
            </a:r>
            <a:r>
              <a:rPr lang="en-US" sz="2800" b="1" cap="all" dirty="0" smtClean="0">
                <a:solidFill>
                  <a:srgbClr val="37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ctr">
              <a:lnSpc>
                <a:spcPct val="150000"/>
              </a:lnSpc>
            </a:pPr>
            <a:r>
              <a:rPr lang="en-US" sz="2800" b="1" cap="all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L’experience</a:t>
            </a:r>
            <a:r>
              <a:rPr lang="en-US" sz="28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CRCM de </a:t>
            </a:r>
            <a:r>
              <a:rPr lang="en-US" sz="2800" b="1" cap="all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Roscoff</a:t>
            </a:r>
            <a:endParaRPr lang="es-ES" sz="28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6861" y="60301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pPr algn="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sophie.ramel@ildys.org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99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0" y="0"/>
            <a:ext cx="10087850" cy="981462"/>
          </a:xfrm>
          <a:prstGeom prst="homePlat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TEMOIGNAGES DES PATIENTS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981462"/>
            <a:ext cx="11959389" cy="7526524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lnSpc>
                <a:spcPct val="100000"/>
              </a:lnSpc>
              <a:spcBef>
                <a:spcPts val="0"/>
              </a:spcBef>
            </a:pPr>
            <a:r>
              <a:rPr lang="fr-FR" sz="2200" b="1" dirty="0" smtClean="0">
                <a:solidFill>
                  <a:srgbClr val="006F6C"/>
                </a:solidFill>
              </a:rPr>
              <a:t>Le </a:t>
            </a:r>
            <a:r>
              <a:rPr lang="fr-FR" sz="2200" b="1" dirty="0">
                <a:solidFill>
                  <a:srgbClr val="006F6C"/>
                </a:solidFill>
              </a:rPr>
              <a:t>nombre de séance et leur durée n'est pas suffisante pour bien comprendre l'approche et pour ressentir un effet.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</a:pPr>
            <a:r>
              <a:rPr lang="fr-FR" sz="2200" dirty="0"/>
              <a:t>C'est difficile de se concentrer sur le mouvement, le souffle, la projection d'énergie, en même temps, en peu de séances. 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</a:pPr>
            <a:r>
              <a:rPr lang="fr-FR" sz="2200" dirty="0"/>
              <a:t>J'ai beaucoup apprécié ces séances pour leur dimension </a:t>
            </a:r>
            <a:r>
              <a:rPr lang="fr-FR" sz="2200" dirty="0" smtClean="0"/>
              <a:t>axée </a:t>
            </a:r>
            <a:r>
              <a:rPr lang="fr-FR" sz="2200" dirty="0"/>
              <a:t>sur l'autonomisation, leur approche holistique, le travail sur l'expression des émotions par le </a:t>
            </a:r>
            <a:r>
              <a:rPr lang="fr-FR" sz="2200" dirty="0" smtClean="0"/>
              <a:t>corps, </a:t>
            </a:r>
            <a:r>
              <a:rPr lang="fr-FR" sz="2200" dirty="0"/>
              <a:t>la visualisation poétique, </a:t>
            </a:r>
            <a:r>
              <a:rPr lang="fr-FR" sz="2200" dirty="0" smtClean="0"/>
              <a:t>le lien avec </a:t>
            </a:r>
            <a:r>
              <a:rPr lang="fr-FR" sz="2200" dirty="0"/>
              <a:t>la nature, les </a:t>
            </a:r>
            <a:r>
              <a:rPr lang="fr-FR" sz="2200" dirty="0" smtClean="0"/>
              <a:t>éléments... </a:t>
            </a:r>
            <a:r>
              <a:rPr lang="fr-FR" sz="2200" dirty="0"/>
              <a:t>de découvrir une autre culture et </a:t>
            </a:r>
            <a:r>
              <a:rPr lang="fr-FR" sz="2200" b="1" dirty="0">
                <a:solidFill>
                  <a:srgbClr val="006F6C"/>
                </a:solidFill>
              </a:rPr>
              <a:t>sortir du médical "pur" </a:t>
            </a:r>
            <a:r>
              <a:rPr lang="fr-FR" sz="2200" dirty="0"/>
              <a:t>dans la bonne humeur.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</a:pPr>
            <a:r>
              <a:rPr lang="fr-FR" sz="2200" dirty="0"/>
              <a:t>Une belle découverte. J'ai vraiment pu associer exercices et respiration. </a:t>
            </a:r>
            <a:r>
              <a:rPr lang="fr-FR" sz="2200" b="1" dirty="0">
                <a:solidFill>
                  <a:srgbClr val="006F6C"/>
                </a:solidFill>
              </a:rPr>
              <a:t>Si la personne s'implique vraiment c'est une activité très physique. </a:t>
            </a:r>
            <a:r>
              <a:rPr lang="fr-FR" sz="2200" dirty="0"/>
              <a:t>Je ne m'y attendais pas. J'ai pu remarqué à quel point j'étais grippé et rouillé de partout. </a:t>
            </a:r>
            <a:r>
              <a:rPr lang="fr-FR" sz="2200" b="1" dirty="0">
                <a:solidFill>
                  <a:srgbClr val="006F6C"/>
                </a:solidFill>
              </a:rPr>
              <a:t>Activité très efficace, tout autant que les cours de kiné gym</a:t>
            </a:r>
            <a:r>
              <a:rPr lang="fr-FR" sz="2200" dirty="0"/>
              <a:t>. 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</a:pPr>
            <a:r>
              <a:rPr lang="fr-FR" sz="2200" b="1" dirty="0">
                <a:solidFill>
                  <a:srgbClr val="006F6C"/>
                </a:solidFill>
              </a:rPr>
              <a:t>C'est une chance de nous proposer de telles séances dans un cadre hospitalier</a:t>
            </a:r>
            <a:r>
              <a:rPr lang="fr-FR" sz="2200" dirty="0"/>
              <a:t>. La médecine en France oublie parfois de </a:t>
            </a:r>
            <a:r>
              <a:rPr lang="fr-FR" sz="2200" b="1" dirty="0">
                <a:solidFill>
                  <a:srgbClr val="006F6C"/>
                </a:solidFill>
              </a:rPr>
              <a:t>soigner l'humain, l'esprit</a:t>
            </a:r>
            <a:r>
              <a:rPr lang="fr-FR" sz="2200" dirty="0"/>
              <a:t>. Ces séances sont </a:t>
            </a:r>
            <a:r>
              <a:rPr lang="fr-FR" sz="2200" b="1" dirty="0">
                <a:solidFill>
                  <a:srgbClr val="006F6C"/>
                </a:solidFill>
              </a:rPr>
              <a:t>un bon complément</a:t>
            </a:r>
            <a:r>
              <a:rPr lang="fr-FR" sz="2200" dirty="0"/>
              <a:t>. </a:t>
            </a:r>
          </a:p>
          <a:p>
            <a:pPr marL="360363" indent="-360363" algn="just">
              <a:lnSpc>
                <a:spcPct val="100000"/>
              </a:lnSpc>
              <a:spcBef>
                <a:spcPts val="0"/>
              </a:spcBef>
            </a:pPr>
            <a:r>
              <a:rPr lang="fr-FR" sz="2200" dirty="0"/>
              <a:t>Le Qi Gong est très complémentaire des autres activités de réentrainement à l'effort car il prend en compte </a:t>
            </a:r>
            <a:r>
              <a:rPr lang="fr-FR" sz="2200" b="1" dirty="0">
                <a:solidFill>
                  <a:srgbClr val="006F6C"/>
                </a:solidFill>
              </a:rPr>
              <a:t>le corps dans sa globalité</a:t>
            </a:r>
            <a:r>
              <a:rPr lang="fr-FR" sz="2200" dirty="0"/>
              <a:t>. </a:t>
            </a:r>
            <a:r>
              <a:rPr lang="fr-FR" sz="2200" dirty="0" err="1"/>
              <a:t>Renping</a:t>
            </a:r>
            <a:r>
              <a:rPr lang="fr-FR" sz="2200" dirty="0"/>
              <a:t> nous a appris tant de choses! La personnalité de </a:t>
            </a:r>
            <a:r>
              <a:rPr lang="fr-FR" sz="2200" dirty="0" err="1"/>
              <a:t>Renping</a:t>
            </a:r>
            <a:r>
              <a:rPr lang="fr-FR" sz="2200" dirty="0"/>
              <a:t> est telle qu'on va déjà mieux en la voyant! Elle rayonne! C'est un bonheur et une chance d'avoir pu assister à ses cours. </a:t>
            </a:r>
            <a:r>
              <a:rPr lang="fr-FR" sz="2200" b="1" dirty="0">
                <a:solidFill>
                  <a:srgbClr val="006F6C"/>
                </a:solidFill>
              </a:rPr>
              <a:t>Un grand merci</a:t>
            </a:r>
            <a:r>
              <a:rPr lang="fr-FR" sz="2200" dirty="0"/>
              <a:t>!</a:t>
            </a:r>
          </a:p>
          <a:p>
            <a:pPr marL="447675" indent="-447675" algn="just">
              <a:lnSpc>
                <a:spcPct val="100000"/>
              </a:lnSpc>
              <a:spcBef>
                <a:spcPts val="0"/>
              </a:spcBef>
              <a:buClr>
                <a:srgbClr val="37ACAF"/>
              </a:buClr>
              <a:buFont typeface="Arial" panose="020B0604020202020204" pitchFamily="34" charset="0"/>
              <a:buChar char="►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28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" y="0"/>
            <a:ext cx="9652958" cy="943745"/>
          </a:xfrm>
          <a:prstGeom prst="homePlat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TEMOIGNAGES DE L’EQUIPE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971224"/>
            <a:ext cx="11887200" cy="5567688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 smtClean="0"/>
              <a:t>Faire </a:t>
            </a:r>
            <a:r>
              <a:rPr lang="fr-FR" sz="2200" dirty="0"/>
              <a:t>découvrir aux patients </a:t>
            </a:r>
            <a:r>
              <a:rPr lang="fr-FR" sz="2200" b="1" dirty="0">
                <a:solidFill>
                  <a:srgbClr val="006F6C"/>
                </a:solidFill>
              </a:rPr>
              <a:t>une autre manière de respirer </a:t>
            </a:r>
            <a:r>
              <a:rPr lang="fr-FR" sz="2200" dirty="0"/>
              <a:t>(...) pour augmenter leur capacité respiratoire en profondeur et en </a:t>
            </a:r>
            <a:r>
              <a:rPr lang="fr-FR" sz="2200" dirty="0" smtClean="0"/>
              <a:t>longueur</a:t>
            </a:r>
            <a:endParaRPr lang="fr-FR" sz="2200" dirty="0"/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/>
              <a:t>C'est une discipline qui vient d'une autre culture, la médecine chinoise, et </a:t>
            </a:r>
            <a:r>
              <a:rPr lang="fr-FR" sz="2200" b="1" dirty="0">
                <a:solidFill>
                  <a:srgbClr val="006F6C"/>
                </a:solidFill>
              </a:rPr>
              <a:t>nécessite donc une curiosité, une ouverture</a:t>
            </a:r>
            <a:r>
              <a:rPr lang="fr-FR" sz="2200" dirty="0"/>
              <a:t>. Pour arriver à mobiliser et à animer le </a:t>
            </a:r>
            <a:r>
              <a:rPr lang="fr-FR" sz="2200" dirty="0" smtClean="0"/>
              <a:t>« Qi », </a:t>
            </a:r>
            <a:r>
              <a:rPr lang="fr-FR" sz="2200" b="1" dirty="0">
                <a:solidFill>
                  <a:srgbClr val="006F6C"/>
                </a:solidFill>
              </a:rPr>
              <a:t>il faut </a:t>
            </a:r>
            <a:r>
              <a:rPr lang="fr-FR" sz="2200" b="1" dirty="0" smtClean="0">
                <a:solidFill>
                  <a:srgbClr val="006F6C"/>
                </a:solidFill>
              </a:rPr>
              <a:t>« tourner </a:t>
            </a:r>
            <a:r>
              <a:rPr lang="fr-FR" sz="2200" b="1" dirty="0">
                <a:solidFill>
                  <a:srgbClr val="006F6C"/>
                </a:solidFill>
              </a:rPr>
              <a:t>un </a:t>
            </a:r>
            <a:r>
              <a:rPr lang="fr-FR" sz="2200" b="1" dirty="0" smtClean="0">
                <a:solidFill>
                  <a:srgbClr val="006F6C"/>
                </a:solidFill>
              </a:rPr>
              <a:t>bouton » </a:t>
            </a:r>
            <a:r>
              <a:rPr lang="fr-FR" sz="2200" b="1" dirty="0">
                <a:solidFill>
                  <a:srgbClr val="006F6C"/>
                </a:solidFill>
              </a:rPr>
              <a:t>et se mettre en </a:t>
            </a:r>
            <a:r>
              <a:rPr lang="fr-FR" sz="2200" b="1" dirty="0" smtClean="0">
                <a:solidFill>
                  <a:srgbClr val="006F6C"/>
                </a:solidFill>
              </a:rPr>
              <a:t>« mode » Qi Gong</a:t>
            </a:r>
            <a:r>
              <a:rPr lang="fr-FR" sz="2200" dirty="0"/>
              <a:t>. </a:t>
            </a: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b="1" dirty="0">
                <a:solidFill>
                  <a:srgbClr val="006F6C"/>
                </a:solidFill>
              </a:rPr>
              <a:t>La difficulté est de véhiculer ce principe en peu de séances et avec un public novice</a:t>
            </a:r>
            <a:r>
              <a:rPr lang="fr-FR" sz="2200" dirty="0"/>
              <a:t>. On arrive à éveiller un certains nombre de patients sur ce plan</a:t>
            </a:r>
            <a:r>
              <a:rPr lang="fr-FR" sz="2200" dirty="0" smtClean="0"/>
              <a:t>, mais </a:t>
            </a:r>
            <a:r>
              <a:rPr lang="fr-FR" sz="2200" b="1" dirty="0" smtClean="0">
                <a:solidFill>
                  <a:srgbClr val="006F6C"/>
                </a:solidFill>
              </a:rPr>
              <a:t>tous ne sont </a:t>
            </a:r>
            <a:r>
              <a:rPr lang="fr-FR" sz="2200" b="1" dirty="0">
                <a:solidFill>
                  <a:srgbClr val="006F6C"/>
                </a:solidFill>
              </a:rPr>
              <a:t>réceptifs</a:t>
            </a:r>
            <a:r>
              <a:rPr lang="fr-FR" sz="2200" dirty="0"/>
              <a:t>.</a:t>
            </a: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/>
              <a:t>Le </a:t>
            </a:r>
            <a:r>
              <a:rPr lang="fr-FR" sz="2200" dirty="0" smtClean="0"/>
              <a:t>Qi Gong </a:t>
            </a:r>
            <a:r>
              <a:rPr lang="fr-FR" sz="2200" dirty="0"/>
              <a:t>nous apprends à </a:t>
            </a:r>
            <a:r>
              <a:rPr lang="fr-FR" sz="2200" b="1" dirty="0">
                <a:solidFill>
                  <a:srgbClr val="006F6C"/>
                </a:solidFill>
              </a:rPr>
              <a:t>respirer en allant au-delà de nos poumons</a:t>
            </a:r>
            <a:r>
              <a:rPr lang="fr-FR" sz="2200" dirty="0"/>
              <a:t>. Ce volet est intéressant pour les patients avec une pathologie respiratoire, mais </a:t>
            </a:r>
            <a:r>
              <a:rPr lang="fr-FR" sz="2200" b="1" dirty="0">
                <a:solidFill>
                  <a:srgbClr val="006F6C"/>
                </a:solidFill>
              </a:rPr>
              <a:t>nécessite une certaine imagination</a:t>
            </a:r>
            <a:r>
              <a:rPr lang="fr-FR" sz="2200" dirty="0"/>
              <a:t>.</a:t>
            </a: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/>
              <a:t>A travers les lectures du </a:t>
            </a:r>
            <a:r>
              <a:rPr lang="fr-FR" sz="2200" dirty="0" smtClean="0"/>
              <a:t>mouvement, </a:t>
            </a:r>
            <a:r>
              <a:rPr lang="fr-FR" sz="2200" b="1" dirty="0">
                <a:solidFill>
                  <a:srgbClr val="006F6C"/>
                </a:solidFill>
              </a:rPr>
              <a:t>la relation </a:t>
            </a:r>
            <a:r>
              <a:rPr lang="fr-FR" sz="2200" b="1" dirty="0" smtClean="0">
                <a:solidFill>
                  <a:srgbClr val="006F6C"/>
                </a:solidFill>
              </a:rPr>
              <a:t>patient-</a:t>
            </a:r>
            <a:r>
              <a:rPr lang="fr-FR" sz="2200" b="1" dirty="0" err="1" smtClean="0">
                <a:solidFill>
                  <a:srgbClr val="006F6C"/>
                </a:solidFill>
              </a:rPr>
              <a:t>kinésitherapeute</a:t>
            </a:r>
            <a:r>
              <a:rPr lang="fr-FR" sz="2200" b="1" dirty="0" smtClean="0">
                <a:solidFill>
                  <a:srgbClr val="006F6C"/>
                </a:solidFill>
              </a:rPr>
              <a:t> </a:t>
            </a:r>
            <a:r>
              <a:rPr lang="fr-FR" sz="2200" b="1" dirty="0">
                <a:solidFill>
                  <a:srgbClr val="006F6C"/>
                </a:solidFill>
              </a:rPr>
              <a:t>se construit</a:t>
            </a:r>
            <a:r>
              <a:rPr lang="fr-FR" sz="2200" dirty="0"/>
              <a:t>.</a:t>
            </a: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/>
              <a:t>Sur le plan physique, il a fallu </a:t>
            </a:r>
            <a:r>
              <a:rPr lang="fr-FR" sz="2200" b="1" dirty="0">
                <a:solidFill>
                  <a:srgbClr val="006F6C"/>
                </a:solidFill>
              </a:rPr>
              <a:t>s'adapter au public par rapport à la force musculaire, la souplesse, la coordination et la fonction respiratoire</a:t>
            </a:r>
            <a:r>
              <a:rPr lang="fr-FR" sz="2200" dirty="0"/>
              <a:t>.</a:t>
            </a:r>
          </a:p>
          <a:p>
            <a:pPr marL="360363" indent="-360363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200" dirty="0"/>
              <a:t>De notre coté, on appui aussi sur </a:t>
            </a:r>
            <a:r>
              <a:rPr lang="fr-FR" sz="2200" dirty="0" smtClean="0"/>
              <a:t>le </a:t>
            </a:r>
            <a:r>
              <a:rPr lang="fr-FR" sz="2200" b="1" dirty="0">
                <a:solidFill>
                  <a:srgbClr val="006F6C"/>
                </a:solidFill>
              </a:rPr>
              <a:t>travail sur la souplesse et la détente</a:t>
            </a:r>
            <a:r>
              <a:rPr lang="fr-FR" sz="2200" dirty="0"/>
              <a:t>. De plus en plus de patients  prennent conscience que ces points aussi méritent leur attention.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7ACAF"/>
              </a:buClr>
              <a:buFont typeface="Arial" panose="020B0604020202020204" pitchFamily="34" charset="0"/>
              <a:buChar char="►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3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172270" y="593280"/>
            <a:ext cx="3840528" cy="5763070"/>
            <a:chOff x="33254493" y="25941924"/>
            <a:chExt cx="3840528" cy="568386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7" t="4346" r="8556"/>
            <a:stretch/>
          </p:blipFill>
          <p:spPr>
            <a:xfrm>
              <a:off x="33254494" y="25941924"/>
              <a:ext cx="3840527" cy="5683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/>
            <p:cNvSpPr txBox="1"/>
            <p:nvPr/>
          </p:nvSpPr>
          <p:spPr>
            <a:xfrm>
              <a:off x="33254493" y="30962448"/>
              <a:ext cx="3840528" cy="58807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2000" i="1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Renping</a:t>
              </a:r>
              <a:r>
                <a:rPr lang="fr-FR" sz="2000" i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i="1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Goarzin</a:t>
              </a:r>
              <a:r>
                <a:rPr lang="fr-FR" sz="2000" i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fr-FR" sz="2000" i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Professeur de QG</a:t>
              </a:r>
              <a:endParaRPr lang="fr-FR" sz="20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5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145378" y="589723"/>
            <a:ext cx="9925226" cy="5695693"/>
            <a:chOff x="38499878" y="25962429"/>
            <a:chExt cx="9925226" cy="569569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9878" y="25962429"/>
              <a:ext cx="9902610" cy="56956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/>
            <p:cNvSpPr txBox="1"/>
            <p:nvPr/>
          </p:nvSpPr>
          <p:spPr>
            <a:xfrm>
              <a:off x="38499878" y="30890144"/>
              <a:ext cx="9925226" cy="46166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2400" i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Séance avec les patients et une des kinésithérapeutes de l’équipe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5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4209691" cy="938463"/>
          </a:xfrm>
          <a:prstGeom prst="homePlat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31">
            <a:extLst>
              <a:ext uri="{FF2B5EF4-FFF2-40B4-BE49-F238E27FC236}">
                <a16:creationId xmlns:a16="http://schemas.microsoft.com/office/drawing/2014/main" id="{7381FF90-67F4-4926-B99A-D22528A91770}"/>
              </a:ext>
            </a:extLst>
          </p:cNvPr>
          <p:cNvSpPr/>
          <p:nvPr/>
        </p:nvSpPr>
        <p:spPr>
          <a:xfrm>
            <a:off x="0" y="938463"/>
            <a:ext cx="120075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SB, Ronan P,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Lorenc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Mian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A, Madge SL, Robinson N. Children and Adults Tai Chi Study (CF-CATS2): 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controlled feasibility study comparing internet-delivered with face-to-face Tai Chi lessons in cystic fibrosis. ERJ Open Res.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2018;4(4). 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Li P, Liu J, Lu Y, Liu X, Wang Z, Wu W. Effects of long-term home-based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Liuzijue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exercise combined with clinical guidance in elderly patients with chronic obstructive pulmonary disease.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Interv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Aging. 2018;13:1391‑9. 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Reychler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Poncin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W,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Montigny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Luts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A, Caty G,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Pieters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T. Efficacy of yoga, tai chi and qi gong on the main symptoms of chronic obstructive pulmonary disease: A systematic review. 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. mai 2019;75:13‑25. </a:t>
            </a:r>
          </a:p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Xiao C-M, Zhuang Y-C.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Efficacy of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Liuzijue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Qigong in Individuals with Chronic Obstructive Pulmonary Disease in Remission. J Am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Geriatr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Soc.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juill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2015;63(7):1420‑5. 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Wu L-L, Lin Z-K,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Weng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H-D, Qi Q-F, Lu J, Liu K-X. Effectiveness of meditative movement on COPD: a systematic review and meta-analysis.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Chron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Obstruct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Pulmon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Dis. 2018;13:1239‑50. 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Lorenc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AB, Wang Y, Madge SL, Hu X,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Mian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AM, Robinson N. Meditative movement for respiratory function: a systematic review.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Care. mars 2014;59(3):427‑40. 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Gendron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LM, Nyberg A,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Saey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Maltais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Lacasse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Y. Active mind-body movement therapies as an adjunct to or in comparison with pulmonary rehabilitation for people with chronic obstructive pulmonary disease. 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Cochrane 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. 10 </a:t>
            </a:r>
            <a:r>
              <a:rPr lang="fr-FR" sz="1900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 2018;10:CD012290.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8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" y="0"/>
            <a:ext cx="8416866" cy="862517"/>
          </a:xfrm>
          <a:prstGeom prst="homePlat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Revue de la littérature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933565"/>
            <a:ext cx="12191999" cy="6045205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spcBef>
                <a:spcPts val="0"/>
              </a:spcBef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études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revues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systématiques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rapportent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l’intérêt</a:t>
            </a:r>
            <a:r>
              <a:rPr lang="en-US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Qi Gong (QG) </a:t>
            </a:r>
            <a:r>
              <a:rPr lang="en-US" sz="20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atteints</a:t>
            </a:r>
            <a:r>
              <a:rPr lang="en-US" sz="20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pathologies </a:t>
            </a:r>
            <a:r>
              <a:rPr lang="en-US" sz="20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respiratoires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165225" lvl="2" indent="-3635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faisabilité d'un apprentissage à distance (1) ; facilité d’apprentissage (2) ; faible coût (2) ; bonne adhésion des patients (2) (3)</a:t>
            </a:r>
          </a:p>
          <a:p>
            <a:pPr marL="1165225" lvl="2" indent="-3635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amélioration  significative du sommeil et de la respiration ; diminution de la toux et des maux de ventre chez des patients atteints de CF (1) </a:t>
            </a:r>
          </a:p>
          <a:p>
            <a:pPr marL="1165225" lvl="2" indent="-3635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la BPCO, en comparant les effets du suivi habituel à ceux d’un suivi auquel s’ajoute des séances de Qi Gong (2) (4) (5) : amélioration du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VEMS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et de la CVF, de la marche (TM6, 30sSST), de différents scores de qualité de vie ; diminution des scores d’anxiété et de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dépression</a:t>
            </a:r>
          </a:p>
          <a:p>
            <a:pPr marL="534988" lvl="0" indent="-534988" algn="just"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fr-FR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L’intérêt de techniques comme le yoga, le </a:t>
            </a:r>
            <a:r>
              <a:rPr lang="fr-FR" sz="20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taï</a:t>
            </a:r>
            <a:r>
              <a:rPr lang="fr-FR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ou encore le Qi Gong en tant qu’approche thérapeutique complémentaire est confirmée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(3).</a:t>
            </a:r>
          </a:p>
          <a:p>
            <a:pPr marL="534988" lvl="0" indent="-534988" algn="just"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programme est long (au moins 3 mois) et plus la pratique est régulière, plus importants sont les bénéfices (3). </a:t>
            </a:r>
          </a:p>
          <a:p>
            <a:pPr marL="534988" indent="-534988" algn="just"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Cependant, </a:t>
            </a:r>
            <a:r>
              <a:rPr lang="fr-FR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reste difficile de tirer des conclusions </a:t>
            </a:r>
            <a:r>
              <a:rPr lang="fr-FR" sz="20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pertinentes </a:t>
            </a:r>
            <a:r>
              <a:rPr lang="fr-FR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scientifiquement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(3) (6)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populations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étudiées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hétérogènes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études non randomisées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menées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 des pays où ces pratiques sont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anciennes et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courante, pratiques très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diversifiées et peu standardisées,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 différents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 termes de durée et de fréquence des séances.</a:t>
            </a:r>
          </a:p>
          <a:p>
            <a:pPr marL="534988" indent="-534988" algn="just"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0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d'impliquer des professionnels qualifiés ayant une compréhension approfondie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la physiologie respiratoire, de la médecine du sport et de la pathologie afin de s'assurer d'une véritable rigueur quant aux programmes proposés (7).</a:t>
            </a:r>
          </a:p>
          <a:p>
            <a:pPr marL="0" lvl="1" indent="-1088332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endParaRPr lang="fr-FR" sz="3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7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0" y="36846"/>
            <a:ext cx="4579212" cy="1036889"/>
          </a:xfrm>
          <a:prstGeom prst="homePlat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181144"/>
            <a:ext cx="12016596" cy="5607845"/>
          </a:xfrm>
          <a:prstGeom prst="rect">
            <a:avLst/>
          </a:prstGeom>
        </p:spPr>
        <p:txBody>
          <a:bodyPr>
            <a:norm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experiences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viscidose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France,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encore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rares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littérature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témoignage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de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convaincus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l’intérêt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 QG pour </a:t>
            </a:r>
            <a:r>
              <a:rPr lang="en-US" sz="24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enrichir</a:t>
            </a:r>
            <a:r>
              <a:rPr lang="en-US" sz="24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24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réadaptation</a:t>
            </a:r>
            <a:r>
              <a:rPr lang="en-US" sz="2400" b="1" dirty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respiratoire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proposant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1431925" lvl="2" indent="-354013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innovante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 lvl="2" indent="-354013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 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aux patients avec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respiratoire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31925" lvl="2" indent="-354013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attrayante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pour les patients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sportifs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réfractaires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physiques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classiques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431925" lvl="2" indent="-354013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priori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reproductible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et facile 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poursuivre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après 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séjour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4988" indent="-534988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1e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pour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d’évaluer</a:t>
            </a:r>
            <a:r>
              <a:rPr lang="en-US" sz="2400" b="1" dirty="0" smtClean="0">
                <a:solidFill>
                  <a:srgbClr val="95C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1431925" lvl="2" indent="-354013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faisabilité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l’ajout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séances de QG à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925" lvl="2" indent="-354013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24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l’adhesion</a:t>
            </a: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l’équipe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patients</a:t>
            </a:r>
            <a:endParaRPr lang="fr-FR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8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0" y="0"/>
            <a:ext cx="3814386" cy="1036889"/>
          </a:xfrm>
          <a:prstGeom prst="homePlat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METHODE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0165" y="1123153"/>
            <a:ext cx="11652471" cy="492465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CRCM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initiés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lors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d’un stage de 2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Mme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Renping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Goarzin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(prof. à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l’école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Wushu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de Brest)</a:t>
            </a:r>
          </a:p>
          <a:p>
            <a:pPr marL="1431925" lvl="2" indent="-354013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95C11F"/>
              </a:buClr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médecin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kiné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2 EAPA</a:t>
            </a: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séances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hebdomadaires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ensuite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intégrées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de rehabilitation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respiratoire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supervisées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Mme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Goarzin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et par “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plus,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de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d’améliorer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pratique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à </a:t>
            </a:r>
            <a:r>
              <a:rPr lang="en-US" sz="45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US" sz="45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les séances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proposées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systématiquement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les patients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séjour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 Bien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entendu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restaient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libres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de refuser de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participer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A cause du context sanitaire, au final,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seuls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patients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5C11F"/>
              </a:buClr>
              <a:buFont typeface="Arial" panose="020B0604020202020204" pitchFamily="34" charset="0"/>
              <a:buChar char="►"/>
            </a:pP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L’expérience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et la satisfaction des patients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évaluées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à la fin de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séjour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5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en-US" sz="4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après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31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874397"/>
            <a:ext cx="12192000" cy="5983603"/>
          </a:xfrm>
          <a:prstGeom prst="rect">
            <a:avLst/>
          </a:prstGeom>
          <a:solidFill>
            <a:srgbClr val="37AC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entagone 3"/>
          <p:cNvSpPr/>
          <p:nvPr/>
        </p:nvSpPr>
        <p:spPr>
          <a:xfrm>
            <a:off x="1" y="0"/>
            <a:ext cx="10593238" cy="874397"/>
          </a:xfrm>
          <a:prstGeom prst="homePlate">
            <a:avLst/>
          </a:prstGeom>
          <a:solidFill>
            <a:srgbClr val="00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à l’issue du séjour (1) 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-1" y="965808"/>
            <a:ext cx="12192001" cy="8088489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spcBef>
                <a:spcPts val="300"/>
              </a:spcBef>
              <a:spcAft>
                <a:spcPts val="300"/>
              </a:spcAft>
              <a:buClr>
                <a:srgbClr val="006F6C"/>
              </a:buClr>
              <a:buFont typeface="Arial" panose="020B0604020202020204" pitchFamily="34" charset="0"/>
              <a:buChar char="►"/>
            </a:pPr>
            <a:r>
              <a:rPr lang="fr-FR" sz="2000" b="1" i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questionnaires 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hommes – 13 femmes</a:t>
            </a:r>
          </a:p>
          <a:p>
            <a:pPr marL="1073150" indent="-352425"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m = 34,5 ans 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11,7 [18-69]</a:t>
            </a:r>
          </a:p>
          <a:p>
            <a:pPr marL="1073150" indent="-352425"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 m = 46,44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± 19,13 [21-90] </a:t>
            </a:r>
          </a:p>
          <a:p>
            <a:pPr marL="1073150" indent="-352425"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patients sous oxygénothérapie</a:t>
            </a:r>
          </a:p>
          <a:p>
            <a:pPr marL="1073150" indent="-352425" algn="just"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patients pouvaient participer à plusieurs séances pendant leur séjour :  m = 2,7 ± 2,57 [1-15]</a:t>
            </a:r>
          </a:p>
          <a:p>
            <a:pPr marL="1073150" indent="-352425" algn="just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patients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n’ont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plupart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questions -&gt; 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quest. “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exploitables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720725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6F6C"/>
              </a:buClr>
              <a:buFont typeface="Arial" panose="020B0604020202020204" pitchFamily="34" charset="0"/>
              <a:buChar char="►"/>
            </a:pPr>
            <a:r>
              <a:rPr lang="fr-FR" sz="2000" b="1" i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REPRESENTATIONS DU QI GONG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(n=7) avaient une vague connaissance du QG, mais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seul patient avait déjà pratiqué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(n=22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 connaissaient pas du tout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(n=16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n’avaient aucun avis sur les effets de cette pratique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(n=4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étaient plutôt sceptiques. </a:t>
            </a:r>
            <a:endParaRPr lang="fr-F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(n=8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estimaient que le QG pouvait être bénéfique pour le corps et/ou l’esprit.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71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874397"/>
            <a:ext cx="12192000" cy="5983603"/>
          </a:xfrm>
          <a:prstGeom prst="rect">
            <a:avLst/>
          </a:prstGeom>
          <a:solidFill>
            <a:srgbClr val="37AC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entagone 3"/>
          <p:cNvSpPr/>
          <p:nvPr/>
        </p:nvSpPr>
        <p:spPr>
          <a:xfrm>
            <a:off x="0" y="0"/>
            <a:ext cx="10610491" cy="874397"/>
          </a:xfrm>
          <a:prstGeom prst="homePlate">
            <a:avLst/>
          </a:prstGeom>
          <a:solidFill>
            <a:srgbClr val="00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à l’issue du séjour </a:t>
            </a:r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-1" y="966158"/>
            <a:ext cx="11912370" cy="7996728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spcBef>
                <a:spcPts val="300"/>
              </a:spcBef>
              <a:spcAft>
                <a:spcPts val="300"/>
              </a:spcAft>
              <a:buClr>
                <a:srgbClr val="006F6C"/>
              </a:buClr>
              <a:buFont typeface="Arial" panose="020B0604020202020204" pitchFamily="34" charset="0"/>
              <a:buChar char="►"/>
            </a:pPr>
            <a:r>
              <a:rPr lang="fr-FR" sz="2000" b="1" i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RESSENTI</a:t>
            </a:r>
            <a:endParaRPr lang="fr-FR" sz="2000" b="1" i="1" dirty="0">
              <a:solidFill>
                <a:srgbClr val="006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important 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la sensation d’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apaisement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détente (m=6,17) suivi d’un meilleur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équilibre postural 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(m=5,34). </a:t>
            </a:r>
            <a:endParaRPr lang="fr-F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renfort musculaire 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(m=3,76) et la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diminution des douleurs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(m=3,79) sont les effets 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ressentis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principales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rencontrée dans la pratique sont le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à lâcher prise 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barrière « technique »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(compréhension et rétention des mouvements) pour 55,5% des patients. Dans aucun cas, le ressenti psychique n’est venu gêner les séances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725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algn="just">
              <a:spcBef>
                <a:spcPts val="300"/>
              </a:spcBef>
              <a:spcAft>
                <a:spcPts val="300"/>
              </a:spcAft>
              <a:buClr>
                <a:srgbClr val="006F6C"/>
              </a:buClr>
              <a:buFont typeface="Arial" panose="020B0604020202020204" pitchFamily="34" charset="0"/>
              <a:buChar char="►"/>
            </a:pPr>
            <a:r>
              <a:rPr lang="fr-FR" sz="2000" b="1" i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L’ENSEIGNEMENT RECU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majorité (74%) juge le niveau de formation adapté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Les autres sont partagé pour moitié entre ceux qui l’estime trop élevé, et ceux, pas assez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L’équilibre théorie/pratique est jugé adéquat (78%)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Les autres étaient de la même façon partagé entre trop de pratique et trop de théorie.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estiment le langage utilisé adapté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3150" indent="-35242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enseignants sont jugés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 (100%)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les séances </a:t>
            </a:r>
            <a:r>
              <a:rPr lang="fr-FR" sz="20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conviviales (96%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006F6C"/>
              </a:buClr>
              <a:buNone/>
            </a:pPr>
            <a:endParaRPr lang="fr-FR" sz="2000" b="1" i="1" dirty="0">
              <a:solidFill>
                <a:srgbClr val="006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6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874397"/>
            <a:ext cx="12192000" cy="5983603"/>
          </a:xfrm>
          <a:prstGeom prst="rect">
            <a:avLst/>
          </a:prstGeom>
          <a:solidFill>
            <a:srgbClr val="37AC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entagone 3"/>
          <p:cNvSpPr/>
          <p:nvPr/>
        </p:nvSpPr>
        <p:spPr>
          <a:xfrm>
            <a:off x="1" y="0"/>
            <a:ext cx="10679502" cy="874397"/>
          </a:xfrm>
          <a:prstGeom prst="homePlate">
            <a:avLst/>
          </a:prstGeom>
          <a:solidFill>
            <a:srgbClr val="00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à l’issue du séjour </a:t>
            </a:r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79631" y="1172389"/>
            <a:ext cx="10917456" cy="5685612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6C"/>
              </a:buClr>
              <a:buFont typeface="Arial" panose="020B0604020202020204" pitchFamily="34" charset="0"/>
              <a:buChar char="►"/>
            </a:pPr>
            <a:r>
              <a:rPr lang="fr-FR" sz="2400" b="1" i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endParaRPr lang="fr-FR" sz="2000" b="1" i="1" dirty="0">
              <a:solidFill>
                <a:srgbClr val="006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moyenne = 7,11 ± 2,22 [2-10]</a:t>
            </a:r>
          </a:p>
          <a:p>
            <a:pPr marL="1073150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patients (85%) recommanderaient ces séances aux autres patients.</a:t>
            </a:r>
          </a:p>
          <a:p>
            <a:pPr marL="1073150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(41%) sont enclins à poursuivre après leur séjour tandis que 16 (59%) ne le sont plutôt pas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75703"/>
            <a:ext cx="12192001" cy="5882298"/>
          </a:xfrm>
          <a:prstGeom prst="rect">
            <a:avLst/>
          </a:prstGeom>
          <a:solidFill>
            <a:srgbClr val="37AC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Pentagone 3"/>
          <p:cNvSpPr/>
          <p:nvPr/>
        </p:nvSpPr>
        <p:spPr>
          <a:xfrm>
            <a:off x="1" y="0"/>
            <a:ext cx="8238392" cy="975702"/>
          </a:xfrm>
          <a:prstGeom prst="homePlate">
            <a:avLst/>
          </a:prstGeom>
          <a:solidFill>
            <a:srgbClr val="00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</a:t>
            </a:r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3 mois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" y="1138687"/>
            <a:ext cx="12192000" cy="379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 defTabSz="3780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(28%)</a:t>
            </a:r>
          </a:p>
          <a:p>
            <a:pPr marL="715963" indent="-354013" algn="just" defTabSz="3780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seule </a:t>
            </a:r>
            <a:r>
              <a:rPr lang="fr-FR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continué à pratiquer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c’est 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patiente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a bénéficié du plus grand nombre de séances (15) pendant ses séjours. Elle pratique tous les jours, actuellement à la maison, mais dès que possible en 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54013" algn="just" defTabSz="3780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7 autres, </a:t>
            </a:r>
            <a:r>
              <a:rPr lang="fr-FR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principale raison pour ne pas avoir continué est </a:t>
            </a:r>
            <a:r>
              <a:rPr lang="fr-FR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difficulté  à savoir </a:t>
            </a:r>
            <a:r>
              <a:rPr lang="fr-FR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seul </a:t>
            </a:r>
            <a:r>
              <a:rPr lang="fr-FR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</a:t>
            </a:r>
            <a:r>
              <a:rPr lang="fr-FR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Le facteur temps entre peu en compte </a:t>
            </a:r>
            <a:r>
              <a:rPr lang="fr-FR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</a:t>
            </a:r>
            <a:r>
              <a:rPr lang="fr-FR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5963" indent="-354013" algn="just" defTabSz="3780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distance, </a:t>
            </a:r>
            <a:r>
              <a:rPr lang="fr-FR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patients restent satisfait de leur expérience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8), et tous la recommandent aux autres patients.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43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57501"/>
            <a:ext cx="12192001" cy="5800500"/>
          </a:xfrm>
          <a:prstGeom prst="rect">
            <a:avLst/>
          </a:prstGeom>
          <a:solidFill>
            <a:srgbClr val="37AC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entagone 6"/>
          <p:cNvSpPr/>
          <p:nvPr/>
        </p:nvSpPr>
        <p:spPr>
          <a:xfrm>
            <a:off x="0" y="0"/>
            <a:ext cx="10825741" cy="1057501"/>
          </a:xfrm>
          <a:prstGeom prst="homePlate">
            <a:avLst/>
          </a:prstGeom>
          <a:solidFill>
            <a:srgbClr val="00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-112142" y="1144329"/>
            <a:ext cx="12007516" cy="5626843"/>
          </a:xfrm>
          <a:prstGeom prst="rect">
            <a:avLst/>
          </a:prstGeom>
        </p:spPr>
        <p:txBody>
          <a:bodyPr>
            <a:noAutofit/>
          </a:bodyPr>
          <a:lstStyle>
            <a:lvl1pPr marL="945010" indent="-945010" algn="l" defTabSz="3780038" rtl="0" eaLnBrk="1" latinLnBrk="0" hangingPunct="1">
              <a:lnSpc>
                <a:spcPct val="90000"/>
              </a:lnSpc>
              <a:spcBef>
                <a:spcPts val="4134"/>
              </a:spcBef>
              <a:buFont typeface="Arial" panose="020B0604020202020204" pitchFamily="34" charset="0"/>
              <a:buChar char="•"/>
              <a:defRPr sz="1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5029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5048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8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5067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05086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95105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85124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75143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65162" indent="-945010" algn="l" defTabSz="3780038" rtl="0" eaLnBrk="1" latinLnBrk="0" hangingPunct="1">
              <a:lnSpc>
                <a:spcPct val="90000"/>
              </a:lnSpc>
              <a:spcBef>
                <a:spcPts val="206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6C"/>
              </a:buClr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patient “expert”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impliqué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tout au long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actuellement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Renping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24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préparer</a:t>
            </a:r>
            <a:r>
              <a:rPr lang="en-US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“supports à la </a:t>
            </a:r>
            <a:r>
              <a:rPr lang="en-US" sz="2400" b="1" dirty="0" err="1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</a:t>
            </a:r>
            <a:r>
              <a:rPr lang="en-US" sz="2400" b="1" dirty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698625" lvl="5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décrivant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25" lvl="5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partie théorique, expliquant cette respiration consciente et la perception du corps à travers la médecine chinoise ; et une partie pratique avec la description de huit mouvements de Qi Gong </a:t>
            </a:r>
          </a:p>
          <a:p>
            <a:pPr marL="715963" lvl="5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6C"/>
              </a:buClr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seront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</a:t>
            </a:r>
            <a:r>
              <a:rPr lang="en-US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le site web du CRCM (</a:t>
            </a:r>
            <a:r>
              <a:rPr lang="en-US" sz="24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construction)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faciliter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encourager la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domicile, après les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séjours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5963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F6C"/>
              </a:buClr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25" lvl="5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continuer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proposer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initiation pendant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séjours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rehabilitation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respiratoire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25" lvl="5" indent="-35242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proposer des séances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hôpital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jour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pour les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notamment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plus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anxieux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et/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splus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réfractaires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000" b="1" dirty="0" err="1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</a:t>
            </a:r>
            <a:r>
              <a:rPr lang="en-US" sz="2000" b="1" dirty="0" smtClean="0">
                <a:solidFill>
                  <a:srgbClr val="006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physique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1F7-427F-4919-9CC6-9B8C6AA43CE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990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1519</Words>
  <Application>Microsoft Office PowerPoint</Application>
  <PresentationFormat>Grand écran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GUEGANTON Laetitia</dc:creator>
  <cp:lastModifiedBy>RAMEL Sophie</cp:lastModifiedBy>
  <cp:revision>48</cp:revision>
  <dcterms:created xsi:type="dcterms:W3CDTF">2021-09-10T06:16:50Z</dcterms:created>
  <dcterms:modified xsi:type="dcterms:W3CDTF">2021-10-04T14:57:17Z</dcterms:modified>
</cp:coreProperties>
</file>