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embeddedFontLst>
    <p:embeddedFont>
      <p:font typeface="Glacial Indifference Bold" charset="1" panose="00000800000000000000"/>
      <p:regular r:id="rId41"/>
    </p:embeddedFont>
    <p:embeddedFont>
      <p:font typeface="Open Sans Bold" charset="1" panose="020B0806030504020204"/>
      <p:regular r:id="rId42"/>
    </p:embeddedFont>
    <p:embeddedFont>
      <p:font typeface="Glacial Indifference" charset="1" panose="00000000000000000000"/>
      <p:regular r:id="rId43"/>
    </p:embeddedFont>
    <p:embeddedFont>
      <p:font typeface="Glacial Indifference Italics" charset="1" panose="00000000000000000000"/>
      <p:regular r:id="rId44"/>
    </p:embeddedFont>
    <p:embeddedFont>
      <p:font typeface="Glacial Indifference Bold Italics" charset="1" panose="00000800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6.png" Type="http://schemas.openxmlformats.org/officeDocument/2006/relationships/image"/><Relationship Id="rId5" Target="../embeddings/oleObject1.bin" Type="http://schemas.openxmlformats.org/officeDocument/2006/relationships/oleObject"/><Relationship Id="rId6" Target="../media/image3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0.png" Type="http://schemas.openxmlformats.org/officeDocument/2006/relationships/image"/><Relationship Id="rId6" Target="../media/image41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8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52.png" Type="http://schemas.openxmlformats.org/officeDocument/2006/relationships/image"/><Relationship Id="rId8" Target="../media/image53.jpeg" Type="http://schemas.openxmlformats.org/officeDocument/2006/relationships/image"/><Relationship Id="rId9" Target="https://muco-balad.fr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09254" y="6269726"/>
            <a:ext cx="6750046" cy="4464235"/>
            <a:chOff x="0" y="0"/>
            <a:chExt cx="1777790" cy="11757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77790" cy="1175766"/>
            </a:xfrm>
            <a:custGeom>
              <a:avLst/>
              <a:gdLst/>
              <a:ahLst/>
              <a:cxnLst/>
              <a:rect r="r" b="b" t="t" l="l"/>
              <a:pathLst>
                <a:path h="1175766" w="1777790">
                  <a:moveTo>
                    <a:pt x="58494" y="0"/>
                  </a:moveTo>
                  <a:lnTo>
                    <a:pt x="1719296" y="0"/>
                  </a:lnTo>
                  <a:cubicBezTo>
                    <a:pt x="1751601" y="0"/>
                    <a:pt x="1777790" y="26189"/>
                    <a:pt x="1777790" y="58494"/>
                  </a:cubicBezTo>
                  <a:lnTo>
                    <a:pt x="1777790" y="1117272"/>
                  </a:lnTo>
                  <a:cubicBezTo>
                    <a:pt x="1777790" y="1132785"/>
                    <a:pt x="1771627" y="1147663"/>
                    <a:pt x="1760657" y="1158633"/>
                  </a:cubicBezTo>
                  <a:cubicBezTo>
                    <a:pt x="1749687" y="1169603"/>
                    <a:pt x="1734809" y="1175766"/>
                    <a:pt x="1719296" y="1175766"/>
                  </a:cubicBezTo>
                  <a:lnTo>
                    <a:pt x="58494" y="1175766"/>
                  </a:lnTo>
                  <a:cubicBezTo>
                    <a:pt x="42981" y="1175766"/>
                    <a:pt x="28102" y="1169603"/>
                    <a:pt x="17133" y="1158633"/>
                  </a:cubicBezTo>
                  <a:cubicBezTo>
                    <a:pt x="6163" y="1147663"/>
                    <a:pt x="0" y="1132785"/>
                    <a:pt x="0" y="1117272"/>
                  </a:cubicBezTo>
                  <a:lnTo>
                    <a:pt x="0" y="58494"/>
                  </a:lnTo>
                  <a:cubicBezTo>
                    <a:pt x="0" y="42981"/>
                    <a:pt x="6163" y="28102"/>
                    <a:pt x="17133" y="17133"/>
                  </a:cubicBezTo>
                  <a:cubicBezTo>
                    <a:pt x="28102" y="6163"/>
                    <a:pt x="42981" y="0"/>
                    <a:pt x="58494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777790" cy="12138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07994" y="3572742"/>
            <a:ext cx="11481665" cy="1727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41"/>
              </a:lnSpc>
            </a:pPr>
            <a:r>
              <a:rPr lang="en-US" sz="7034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ACTIVITÉ PHYSIQUE ET MUCOVISCIDOSE EN 2025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995144" y="3401292"/>
            <a:ext cx="4819459" cy="8229600"/>
          </a:xfrm>
          <a:custGeom>
            <a:avLst/>
            <a:gdLst/>
            <a:ahLst/>
            <a:cxnLst/>
            <a:rect r="r" b="b" t="t" l="l"/>
            <a:pathLst>
              <a:path h="8229600" w="4819459">
                <a:moveTo>
                  <a:pt x="0" y="0"/>
                </a:moveTo>
                <a:lnTo>
                  <a:pt x="4819460" y="0"/>
                </a:lnTo>
                <a:lnTo>
                  <a:pt x="4819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07994" y="494604"/>
            <a:ext cx="17072012" cy="1698541"/>
            <a:chOff x="0" y="0"/>
            <a:chExt cx="4496332" cy="44735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96333" cy="447352"/>
            </a:xfrm>
            <a:custGeom>
              <a:avLst/>
              <a:gdLst/>
              <a:ahLst/>
              <a:cxnLst/>
              <a:rect r="r" b="b" t="t" l="l"/>
              <a:pathLst>
                <a:path h="447352" w="4496333">
                  <a:moveTo>
                    <a:pt x="23128" y="0"/>
                  </a:moveTo>
                  <a:lnTo>
                    <a:pt x="4473205" y="0"/>
                  </a:lnTo>
                  <a:cubicBezTo>
                    <a:pt x="4485978" y="0"/>
                    <a:pt x="4496333" y="10355"/>
                    <a:pt x="4496333" y="23128"/>
                  </a:cubicBezTo>
                  <a:lnTo>
                    <a:pt x="4496333" y="424225"/>
                  </a:lnTo>
                  <a:cubicBezTo>
                    <a:pt x="4496333" y="436998"/>
                    <a:pt x="4485978" y="447352"/>
                    <a:pt x="4473205" y="447352"/>
                  </a:cubicBezTo>
                  <a:lnTo>
                    <a:pt x="23128" y="447352"/>
                  </a:lnTo>
                  <a:cubicBezTo>
                    <a:pt x="10355" y="447352"/>
                    <a:pt x="0" y="436998"/>
                    <a:pt x="0" y="424225"/>
                  </a:cubicBezTo>
                  <a:lnTo>
                    <a:pt x="0" y="23128"/>
                  </a:lnTo>
                  <a:cubicBezTo>
                    <a:pt x="0" y="10355"/>
                    <a:pt x="10355" y="0"/>
                    <a:pt x="23128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496332" cy="485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630400" y="111776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450516" y="7622461"/>
            <a:ext cx="2544628" cy="2234847"/>
          </a:xfrm>
          <a:custGeom>
            <a:avLst/>
            <a:gdLst/>
            <a:ahLst/>
            <a:cxnLst/>
            <a:rect r="r" b="b" t="t" l="l"/>
            <a:pathLst>
              <a:path h="2234847" w="2544628">
                <a:moveTo>
                  <a:pt x="0" y="0"/>
                </a:moveTo>
                <a:lnTo>
                  <a:pt x="2544628" y="0"/>
                </a:lnTo>
                <a:lnTo>
                  <a:pt x="2544628" y="2234847"/>
                </a:lnTo>
                <a:lnTo>
                  <a:pt x="0" y="2234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959258" y="8739884"/>
            <a:ext cx="2041599" cy="1144886"/>
          </a:xfrm>
          <a:custGeom>
            <a:avLst/>
            <a:gdLst/>
            <a:ahLst/>
            <a:cxnLst/>
            <a:rect r="r" b="b" t="t" l="l"/>
            <a:pathLst>
              <a:path h="1144886" w="2041599">
                <a:moveTo>
                  <a:pt x="0" y="0"/>
                </a:moveTo>
                <a:lnTo>
                  <a:pt x="2041599" y="0"/>
                </a:lnTo>
                <a:lnTo>
                  <a:pt x="2041599" y="1144886"/>
                </a:lnTo>
                <a:lnTo>
                  <a:pt x="0" y="1144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7994" y="8685857"/>
            <a:ext cx="2867706" cy="1190098"/>
          </a:xfrm>
          <a:custGeom>
            <a:avLst/>
            <a:gdLst/>
            <a:ahLst/>
            <a:cxnLst/>
            <a:rect r="r" b="b" t="t" l="l"/>
            <a:pathLst>
              <a:path h="1190098" w="2867706">
                <a:moveTo>
                  <a:pt x="0" y="0"/>
                </a:moveTo>
                <a:lnTo>
                  <a:pt x="2867705" y="0"/>
                </a:lnTo>
                <a:lnTo>
                  <a:pt x="2867705" y="1190098"/>
                </a:lnTo>
                <a:lnTo>
                  <a:pt x="0" y="11900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2765" y="272852"/>
            <a:ext cx="3272935" cy="1920292"/>
          </a:xfrm>
          <a:custGeom>
            <a:avLst/>
            <a:gdLst/>
            <a:ahLst/>
            <a:cxnLst/>
            <a:rect r="r" b="b" t="t" l="l"/>
            <a:pathLst>
              <a:path h="1920292" w="3272935">
                <a:moveTo>
                  <a:pt x="0" y="0"/>
                </a:moveTo>
                <a:lnTo>
                  <a:pt x="3272934" y="0"/>
                </a:lnTo>
                <a:lnTo>
                  <a:pt x="3272934" y="1920292"/>
                </a:lnTo>
                <a:lnTo>
                  <a:pt x="0" y="19202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918919" y="1003923"/>
            <a:ext cx="10450162" cy="613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51"/>
              </a:lnSpc>
            </a:pPr>
            <a:r>
              <a:rPr lang="en-US" b="true" sz="3608">
                <a:solidFill>
                  <a:srgbClr val="423B5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DR SOPHIE RAMEL - 9 OCTOBRE 2025 - ANGERS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06576" y="3365049"/>
            <a:ext cx="10863234" cy="6419880"/>
          </a:xfrm>
          <a:custGeom>
            <a:avLst/>
            <a:gdLst/>
            <a:ahLst/>
            <a:cxnLst/>
            <a:rect r="r" b="b" t="t" l="l"/>
            <a:pathLst>
              <a:path h="6419880" w="10863234">
                <a:moveTo>
                  <a:pt x="0" y="0"/>
                </a:moveTo>
                <a:lnTo>
                  <a:pt x="10863234" y="0"/>
                </a:lnTo>
                <a:lnTo>
                  <a:pt x="10863234" y="6419880"/>
                </a:lnTo>
                <a:lnTo>
                  <a:pt x="0" y="641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3434" y="1225253"/>
            <a:ext cx="10166674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IMPACT DU MUSCLE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3434" y="2773881"/>
            <a:ext cx="7142802" cy="422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G</a:t>
            </a:r>
            <a:r>
              <a:rPr lang="en-US" sz="24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ruet M et al. J Cystic Fibros 2017 Sep;16(5):538-52: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3434" y="1488574"/>
            <a:ext cx="16615866" cy="879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Dysfonctionnements musculaires périphériques : conséquence majeure de la mucoviscidose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responsable poteintielle d’ une intolérance à l’effort et une réduction de la qualité de vie des patients.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Origine multiple, liée à des facteurs: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- </a:t>
            </a: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intrinsèques (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génétiques , métaboliques, dysfonction mito chondriale)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- </a:t>
            </a: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extrinsèques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(inflammation, nutrition, sédentarité, exacerbations pulmonaires)</a:t>
            </a:r>
          </a:p>
          <a:p>
            <a:pPr algn="just">
              <a:lnSpc>
                <a:spcPts val="3360"/>
              </a:lnSpc>
            </a:pP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La protéine CFTR, présente dans les muscles, intervient dans l’homéostasie ionique et la fonction mitochondrial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e.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Son dysfonctionnement entraîne notamment une altération du relargage calcique ainsi qu’une diminution de la productiond’ATP, essentielles à la contraction musculaire. Cela se traduit par une fatigabilité accrue, une baisse de l’endurance et de la force musculaire.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Cette atteinte peut être aggravée par plusieurs facteurs externes : atrophie musculaire, inflammation systémique, déséquilibres hormonaux, malnutrition, exacerbations aiguës et utilisation de corticostéroïdes.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La réduction de la capacité oxydative chez les patients atteints de mucoviscidose a longtemps été attribuée exclusivement aux limitations ventilatoires et à un apport en oxygène musculaire insuffisant.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>
              <a:lnSpc>
                <a:spcPts val="3360"/>
              </a:lnSpc>
            </a:pP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Mais les altérations musculaires, tant intrinsèques qu’extrinsèques, semblent jouer un rôle central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Ainsi, après une transplantation pulmonaire, malgré la restauration de la fonction respiratoire, la capacité d’exercice demeure réduite, suggérant l’existence de facteurs limitants indépendants des seules contraintes ventilatoires .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20480" y="3652707"/>
            <a:ext cx="10807939" cy="5189750"/>
            <a:chOff x="0" y="0"/>
            <a:chExt cx="2846535" cy="1366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2206" y="0"/>
                  </a:moveTo>
                  <a:lnTo>
                    <a:pt x="2824330" y="0"/>
                  </a:lnTo>
                  <a:cubicBezTo>
                    <a:pt x="2830219" y="0"/>
                    <a:pt x="2835867" y="2340"/>
                    <a:pt x="2840031" y="6504"/>
                  </a:cubicBezTo>
                  <a:cubicBezTo>
                    <a:pt x="2844196" y="10668"/>
                    <a:pt x="2846535" y="16316"/>
                    <a:pt x="2846535" y="22206"/>
                  </a:cubicBezTo>
                  <a:lnTo>
                    <a:pt x="2846535" y="1344642"/>
                  </a:lnTo>
                  <a:cubicBezTo>
                    <a:pt x="2846535" y="1350531"/>
                    <a:pt x="2844196" y="1356180"/>
                    <a:pt x="2840031" y="1360344"/>
                  </a:cubicBezTo>
                  <a:cubicBezTo>
                    <a:pt x="2835867" y="1364508"/>
                    <a:pt x="2830219" y="1366848"/>
                    <a:pt x="2824330" y="1366848"/>
                  </a:cubicBezTo>
                  <a:lnTo>
                    <a:pt x="22206" y="1366848"/>
                  </a:lnTo>
                  <a:cubicBezTo>
                    <a:pt x="16316" y="1366848"/>
                    <a:pt x="10668" y="1364508"/>
                    <a:pt x="6504" y="1360344"/>
                  </a:cubicBezTo>
                  <a:cubicBezTo>
                    <a:pt x="2340" y="1356180"/>
                    <a:pt x="0" y="1350531"/>
                    <a:pt x="0" y="1344642"/>
                  </a:cubicBezTo>
                  <a:lnTo>
                    <a:pt x="0" y="22206"/>
                  </a:lnTo>
                  <a:cubicBezTo>
                    <a:pt x="0" y="16316"/>
                    <a:pt x="2340" y="10668"/>
                    <a:pt x="6504" y="6504"/>
                  </a:cubicBezTo>
                  <a:cubicBezTo>
                    <a:pt x="10668" y="2340"/>
                    <a:pt x="16316" y="0"/>
                    <a:pt x="22206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75605"/>
            <a:ext cx="7652049" cy="6499762"/>
            <a:chOff x="0" y="0"/>
            <a:chExt cx="95689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3270" y="0"/>
                  </a:moveTo>
                  <a:lnTo>
                    <a:pt x="933624" y="0"/>
                  </a:lnTo>
                  <a:cubicBezTo>
                    <a:pt x="939796" y="0"/>
                    <a:pt x="945715" y="2452"/>
                    <a:pt x="950079" y="6816"/>
                  </a:cubicBezTo>
                  <a:cubicBezTo>
                    <a:pt x="954443" y="11180"/>
                    <a:pt x="956894" y="17099"/>
                    <a:pt x="956894" y="23270"/>
                  </a:cubicBezTo>
                  <a:lnTo>
                    <a:pt x="956894" y="789530"/>
                  </a:lnTo>
                  <a:cubicBezTo>
                    <a:pt x="956894" y="795701"/>
                    <a:pt x="954443" y="801620"/>
                    <a:pt x="950079" y="805984"/>
                  </a:cubicBezTo>
                  <a:cubicBezTo>
                    <a:pt x="945715" y="810348"/>
                    <a:pt x="939796" y="812800"/>
                    <a:pt x="933624" y="812800"/>
                  </a:cubicBezTo>
                  <a:lnTo>
                    <a:pt x="23270" y="812800"/>
                  </a:lnTo>
                  <a:cubicBezTo>
                    <a:pt x="17099" y="812800"/>
                    <a:pt x="11180" y="810348"/>
                    <a:pt x="6816" y="805984"/>
                  </a:cubicBezTo>
                  <a:cubicBezTo>
                    <a:pt x="2452" y="801620"/>
                    <a:pt x="0" y="795701"/>
                    <a:pt x="0" y="789530"/>
                  </a:cubicBezTo>
                  <a:lnTo>
                    <a:pt x="0" y="23270"/>
                  </a:lnTo>
                  <a:cubicBezTo>
                    <a:pt x="0" y="17099"/>
                    <a:pt x="2452" y="11180"/>
                    <a:pt x="6816" y="6816"/>
                  </a:cubicBezTo>
                  <a:cubicBezTo>
                    <a:pt x="11180" y="2452"/>
                    <a:pt x="17099" y="0"/>
                    <a:pt x="23270" y="0"/>
                  </a:cubicBezTo>
                  <a:close/>
                </a:path>
              </a:pathLst>
            </a:custGeom>
            <a:blipFill>
              <a:blip r:embed="rId2"/>
              <a:stretch>
                <a:fillRect l="-13706" t="0" r="-13706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392159" y="389940"/>
            <a:ext cx="7430773" cy="2997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19"/>
              </a:lnSpc>
              <a:spcBef>
                <a:spcPct val="0"/>
              </a:spcBef>
            </a:pPr>
            <a:r>
              <a:rPr lang="en-US" b="true" sz="57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ACTIV</a:t>
            </a:r>
            <a:r>
              <a:rPr lang="en-US" b="true" sz="5728" strike="noStrike" u="non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ITÉ PHYSIQUE &amp; MUCOVISCIDOSE : BÉNÉFICES ATTENDUS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580455" y="4262850"/>
            <a:ext cx="7403213" cy="5026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•Clairance muco cilaire / drainage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•Force musculaire 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•Profil métabolique / glycémique inflammatoire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•Solidité osseuse 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•Souplesse 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•Fatigue , qualité de vie , humeur </a:t>
            </a:r>
          </a:p>
          <a:p>
            <a:pPr algn="just">
              <a:lnSpc>
                <a:spcPts val="3360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6907593" y="1900764"/>
            <a:ext cx="2110685" cy="6485472"/>
            <a:chOff x="0" y="0"/>
            <a:chExt cx="555901" cy="17081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55901" cy="1708108"/>
            </a:xfrm>
            <a:custGeom>
              <a:avLst/>
              <a:gdLst/>
              <a:ahLst/>
              <a:cxnLst/>
              <a:rect r="r" b="b" t="t" l="l"/>
              <a:pathLst>
                <a:path h="1708108" w="555901">
                  <a:moveTo>
                    <a:pt x="143051" y="0"/>
                  </a:moveTo>
                  <a:lnTo>
                    <a:pt x="412850" y="0"/>
                  </a:lnTo>
                  <a:cubicBezTo>
                    <a:pt x="491855" y="0"/>
                    <a:pt x="555901" y="64046"/>
                    <a:pt x="555901" y="143051"/>
                  </a:cubicBezTo>
                  <a:lnTo>
                    <a:pt x="555901" y="1565057"/>
                  </a:lnTo>
                  <a:cubicBezTo>
                    <a:pt x="555901" y="1602997"/>
                    <a:pt x="540829" y="1639382"/>
                    <a:pt x="514002" y="1666209"/>
                  </a:cubicBezTo>
                  <a:cubicBezTo>
                    <a:pt x="487175" y="1693037"/>
                    <a:pt x="450789" y="1708108"/>
                    <a:pt x="412850" y="1708108"/>
                  </a:cubicBezTo>
                  <a:lnTo>
                    <a:pt x="143051" y="1708108"/>
                  </a:lnTo>
                  <a:cubicBezTo>
                    <a:pt x="105111" y="1708108"/>
                    <a:pt x="68726" y="1693037"/>
                    <a:pt x="41899" y="1666209"/>
                  </a:cubicBezTo>
                  <a:cubicBezTo>
                    <a:pt x="15071" y="1639382"/>
                    <a:pt x="0" y="1602997"/>
                    <a:pt x="0" y="1565057"/>
                  </a:cubicBezTo>
                  <a:lnTo>
                    <a:pt x="0" y="143051"/>
                  </a:lnTo>
                  <a:cubicBezTo>
                    <a:pt x="0" y="105111"/>
                    <a:pt x="15071" y="68726"/>
                    <a:pt x="41899" y="41899"/>
                  </a:cubicBezTo>
                  <a:cubicBezTo>
                    <a:pt x="68726" y="15071"/>
                    <a:pt x="105111" y="0"/>
                    <a:pt x="143051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555901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5400000">
            <a:off x="14011822" y="4958751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3"/>
                </a:lnTo>
                <a:lnTo>
                  <a:pt x="0" y="4522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4516226">
            <a:off x="5376078" y="6867237"/>
            <a:ext cx="1903520" cy="2553503"/>
          </a:xfrm>
          <a:custGeom>
            <a:avLst/>
            <a:gdLst/>
            <a:ahLst/>
            <a:cxnLst/>
            <a:rect r="r" b="b" t="t" l="l"/>
            <a:pathLst>
              <a:path h="2553503" w="1903520">
                <a:moveTo>
                  <a:pt x="0" y="0"/>
                </a:moveTo>
                <a:lnTo>
                  <a:pt x="1903520" y="0"/>
                </a:lnTo>
                <a:lnTo>
                  <a:pt x="1903520" y="2553502"/>
                </a:lnTo>
                <a:lnTo>
                  <a:pt x="0" y="2553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4305" y="1748082"/>
            <a:ext cx="16615866" cy="8400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b="true" sz="23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Mucus et drainage bronchique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 Augmentation clai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rance mucus PEP &gt; tapis &gt; contrôles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(Dwyer ERJ 2019)</a:t>
            </a:r>
          </a:p>
          <a:p>
            <a:pPr algn="just">
              <a:lnSpc>
                <a:spcPts val="3220"/>
              </a:lnSpc>
            </a:pPr>
            <a:r>
              <a:rPr lang="en-US" b="true" sz="23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Epithélium respiratoire </a:t>
            </a:r>
          </a:p>
          <a:p>
            <a:pPr algn="just">
              <a:lnSpc>
                <a:spcPts val="3220"/>
              </a:lnSpc>
            </a:pPr>
            <a:r>
              <a:rPr lang="en-US" b="true" sz="23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Amélio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ration clairance muco cilaire ; hydrata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voies aériennes et diminution ma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rque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ur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inflammation                                                                       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(Cholewa Med Sci Sports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Ex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e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rc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2011)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sz="23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Muscle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Co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nte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xt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es et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e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ff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et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s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s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ur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l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a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sa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nté.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INSERM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2008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b="true" sz="23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Régulation glycémique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Beaud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oin N(1), Med Sci Sports Exerc. 2017 Combined Exercise Training Improves Glycemic Control in Adult with Cystic Fibrosis.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b="true" sz="23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Profil inflammatoire et métabolique :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CRP et adipoleptine basses et leptine élevee chez CF actifs VS sédentaires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Polito , Mediators Inflamm. 2019 Sep        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b="true" sz="23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Fatigue et qualité de vie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Orav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a , Physiother Can. 2018;70(1):42-48.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study is the first to demonstrate that among adults with CF, a higher level of physical activity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is ass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ciat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ed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lo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er le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vel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of g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ral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and physical fatigue when controlling for lung function and level of depression.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sz="23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Solidité osseuse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 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Fragolias JCF 2003 </a:t>
            </a:r>
          </a:p>
          <a:p>
            <a:pPr algn="just">
              <a:lnSpc>
                <a:spcPts val="3220"/>
              </a:lnSpc>
            </a:pP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          Dodd J CLInDensitom 2008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sz="23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Souplesse, équilibre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>
              <a:lnSpc>
                <a:spcPts val="3220"/>
              </a:lnSpc>
            </a:pP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          </a:t>
            </a:r>
            <a:r>
              <a:rPr lang="en-US" sz="23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Schindel J Ped 2015</a:t>
            </a:r>
          </a:p>
          <a:p>
            <a:pPr algn="just">
              <a:lnSpc>
                <a:spcPts val="322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687916" y="7620270"/>
            <a:ext cx="14366218" cy="1240429"/>
            <a:chOff x="0" y="0"/>
            <a:chExt cx="3406281" cy="2941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406281" cy="294110"/>
            </a:xfrm>
            <a:custGeom>
              <a:avLst/>
              <a:gdLst/>
              <a:ahLst/>
              <a:cxnLst/>
              <a:rect r="r" b="b" t="t" l="l"/>
              <a:pathLst>
                <a:path h="294110" w="3406281">
                  <a:moveTo>
                    <a:pt x="16706" y="0"/>
                  </a:moveTo>
                  <a:lnTo>
                    <a:pt x="3389575" y="0"/>
                  </a:lnTo>
                  <a:cubicBezTo>
                    <a:pt x="3394006" y="0"/>
                    <a:pt x="3398255" y="1760"/>
                    <a:pt x="3401388" y="4893"/>
                  </a:cubicBezTo>
                  <a:cubicBezTo>
                    <a:pt x="3404521" y="8026"/>
                    <a:pt x="3406281" y="12275"/>
                    <a:pt x="3406281" y="16706"/>
                  </a:cubicBezTo>
                  <a:lnTo>
                    <a:pt x="3406281" y="277404"/>
                  </a:lnTo>
                  <a:cubicBezTo>
                    <a:pt x="3406281" y="286631"/>
                    <a:pt x="3398801" y="294110"/>
                    <a:pt x="3389575" y="294110"/>
                  </a:cubicBezTo>
                  <a:lnTo>
                    <a:pt x="16706" y="294110"/>
                  </a:lnTo>
                  <a:cubicBezTo>
                    <a:pt x="12275" y="294110"/>
                    <a:pt x="8026" y="292350"/>
                    <a:pt x="4893" y="289217"/>
                  </a:cubicBezTo>
                  <a:cubicBezTo>
                    <a:pt x="1760" y="286084"/>
                    <a:pt x="0" y="281835"/>
                    <a:pt x="0" y="277404"/>
                  </a:cubicBezTo>
                  <a:lnTo>
                    <a:pt x="0" y="16706"/>
                  </a:lnTo>
                  <a:cubicBezTo>
                    <a:pt x="0" y="12275"/>
                    <a:pt x="1760" y="8026"/>
                    <a:pt x="4893" y="4893"/>
                  </a:cubicBezTo>
                  <a:cubicBezTo>
                    <a:pt x="8026" y="1760"/>
                    <a:pt x="12275" y="0"/>
                    <a:pt x="16706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406281" cy="3322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993544">
            <a:off x="12286027" y="1589052"/>
            <a:ext cx="2465524" cy="2252873"/>
          </a:xfrm>
          <a:custGeom>
            <a:avLst/>
            <a:gdLst/>
            <a:ahLst/>
            <a:cxnLst/>
            <a:rect r="r" b="b" t="t" l="l"/>
            <a:pathLst>
              <a:path h="2252873" w="2465524">
                <a:moveTo>
                  <a:pt x="0" y="0"/>
                </a:moveTo>
                <a:lnTo>
                  <a:pt x="2465524" y="0"/>
                </a:lnTo>
                <a:lnTo>
                  <a:pt x="2465524" y="2252873"/>
                </a:lnTo>
                <a:lnTo>
                  <a:pt x="0" y="2252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245328" y="6992347"/>
            <a:ext cx="494656" cy="2092774"/>
          </a:xfrm>
          <a:custGeom>
            <a:avLst/>
            <a:gdLst/>
            <a:ahLst/>
            <a:cxnLst/>
            <a:rect r="r" b="b" t="t" l="l"/>
            <a:pathLst>
              <a:path h="2092774" w="494656">
                <a:moveTo>
                  <a:pt x="0" y="0"/>
                </a:moveTo>
                <a:lnTo>
                  <a:pt x="494656" y="0"/>
                </a:lnTo>
                <a:lnTo>
                  <a:pt x="494656" y="2092774"/>
                </a:lnTo>
                <a:lnTo>
                  <a:pt x="0" y="2092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11260" y="4401047"/>
            <a:ext cx="16848040" cy="227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ammes d’activité physique pendant six mois et plus améliorent la capacité d’exercice par rapport à l’absence d’entraînem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ent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(p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uves de certitude modérée). </a:t>
            </a: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L’impact positif est considéré comme faible. Peu ou pas d’effet sur la fonction pulmonaire et la qualité de vie (preuves à faible certitude).</a:t>
            </a:r>
          </a:p>
          <a:p>
            <a:pPr algn="just">
              <a:lnSpc>
                <a:spcPts val="364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781108" y="1392472"/>
            <a:ext cx="16800443" cy="1028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39"/>
              </a:lnSpc>
              <a:spcBef>
                <a:spcPct val="0"/>
              </a:spcBef>
            </a:pPr>
            <a:r>
              <a:rPr lang="en-US" b="true" sz="60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À PONDÉRER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2886" y="7692406"/>
            <a:ext cx="12598512" cy="1039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9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eff</a:t>
            </a:r>
            <a:r>
              <a:rPr lang="en-US" sz="29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ets indésirables de l’activité physique semblent rares et il n’y a aucune raison de décourager activement l’activité physique régulière et l’exercice.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11260" y="2601457"/>
            <a:ext cx="1167273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Radtke T, Smi</a:t>
            </a:r>
            <a:r>
              <a:rPr lang="en-US" sz="18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th S, Nevitt SJ, Hebestreit H, Kriemler S. 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Physical activity and exercise training in cystic fibrosis. 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Cochrane Database Syst Rev 2022(8)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705776" y="4711861"/>
            <a:ext cx="10807939" cy="5189750"/>
            <a:chOff x="0" y="0"/>
            <a:chExt cx="2846535" cy="13668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2206" y="0"/>
                  </a:moveTo>
                  <a:lnTo>
                    <a:pt x="2824330" y="0"/>
                  </a:lnTo>
                  <a:cubicBezTo>
                    <a:pt x="2830219" y="0"/>
                    <a:pt x="2835867" y="2340"/>
                    <a:pt x="2840031" y="6504"/>
                  </a:cubicBezTo>
                  <a:cubicBezTo>
                    <a:pt x="2844196" y="10668"/>
                    <a:pt x="2846535" y="16316"/>
                    <a:pt x="2846535" y="22206"/>
                  </a:cubicBezTo>
                  <a:lnTo>
                    <a:pt x="2846535" y="1344642"/>
                  </a:lnTo>
                  <a:cubicBezTo>
                    <a:pt x="2846535" y="1350531"/>
                    <a:pt x="2844196" y="1356180"/>
                    <a:pt x="2840031" y="1360344"/>
                  </a:cubicBezTo>
                  <a:cubicBezTo>
                    <a:pt x="2835867" y="1364508"/>
                    <a:pt x="2830219" y="1366848"/>
                    <a:pt x="2824330" y="1366848"/>
                  </a:cubicBezTo>
                  <a:lnTo>
                    <a:pt x="22206" y="1366848"/>
                  </a:lnTo>
                  <a:cubicBezTo>
                    <a:pt x="16316" y="1366848"/>
                    <a:pt x="10668" y="1364508"/>
                    <a:pt x="6504" y="1360344"/>
                  </a:cubicBezTo>
                  <a:cubicBezTo>
                    <a:pt x="2340" y="1356180"/>
                    <a:pt x="0" y="1350531"/>
                    <a:pt x="0" y="1344642"/>
                  </a:cubicBezTo>
                  <a:lnTo>
                    <a:pt x="0" y="22206"/>
                  </a:lnTo>
                  <a:cubicBezTo>
                    <a:pt x="0" y="16316"/>
                    <a:pt x="2340" y="10668"/>
                    <a:pt x="6504" y="6504"/>
                  </a:cubicBezTo>
                  <a:cubicBezTo>
                    <a:pt x="10668" y="2340"/>
                    <a:pt x="16316" y="0"/>
                    <a:pt x="22206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97038" y="5230572"/>
            <a:ext cx="9861599" cy="4027728"/>
            <a:chOff x="0" y="0"/>
            <a:chExt cx="1271350" cy="5192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71350" cy="519252"/>
            </a:xfrm>
            <a:custGeom>
              <a:avLst/>
              <a:gdLst/>
              <a:ahLst/>
              <a:cxnLst/>
              <a:rect r="r" b="b" t="t" l="l"/>
              <a:pathLst>
                <a:path h="519252" w="1271350">
                  <a:moveTo>
                    <a:pt x="18056" y="0"/>
                  </a:moveTo>
                  <a:lnTo>
                    <a:pt x="1253294" y="0"/>
                  </a:lnTo>
                  <a:cubicBezTo>
                    <a:pt x="1258083" y="0"/>
                    <a:pt x="1262675" y="1902"/>
                    <a:pt x="1266062" y="5289"/>
                  </a:cubicBezTo>
                  <a:cubicBezTo>
                    <a:pt x="1269448" y="8675"/>
                    <a:pt x="1271350" y="13267"/>
                    <a:pt x="1271350" y="18056"/>
                  </a:cubicBezTo>
                  <a:lnTo>
                    <a:pt x="1271350" y="501195"/>
                  </a:lnTo>
                  <a:cubicBezTo>
                    <a:pt x="1271350" y="505984"/>
                    <a:pt x="1269448" y="510577"/>
                    <a:pt x="1266062" y="513963"/>
                  </a:cubicBezTo>
                  <a:cubicBezTo>
                    <a:pt x="1262675" y="517349"/>
                    <a:pt x="1258083" y="519252"/>
                    <a:pt x="1253294" y="519252"/>
                  </a:cubicBezTo>
                  <a:lnTo>
                    <a:pt x="18056" y="519252"/>
                  </a:lnTo>
                  <a:cubicBezTo>
                    <a:pt x="13267" y="519252"/>
                    <a:pt x="8675" y="517349"/>
                    <a:pt x="5289" y="513963"/>
                  </a:cubicBezTo>
                  <a:cubicBezTo>
                    <a:pt x="1902" y="510577"/>
                    <a:pt x="0" y="505984"/>
                    <a:pt x="0" y="501195"/>
                  </a:cubicBezTo>
                  <a:lnTo>
                    <a:pt x="0" y="18056"/>
                  </a:lnTo>
                  <a:cubicBezTo>
                    <a:pt x="0" y="13267"/>
                    <a:pt x="1902" y="8675"/>
                    <a:pt x="5289" y="5289"/>
                  </a:cubicBezTo>
                  <a:cubicBezTo>
                    <a:pt x="8675" y="1902"/>
                    <a:pt x="13267" y="0"/>
                    <a:pt x="18056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1563" r="0" b="-31563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03876" y="7818611"/>
            <a:ext cx="2787366" cy="2468389"/>
          </a:xfrm>
          <a:custGeom>
            <a:avLst/>
            <a:gdLst/>
            <a:ahLst/>
            <a:cxnLst/>
            <a:rect r="r" b="b" t="t" l="l"/>
            <a:pathLst>
              <a:path h="2468389" w="2787366">
                <a:moveTo>
                  <a:pt x="0" y="0"/>
                </a:moveTo>
                <a:lnTo>
                  <a:pt x="2787366" y="0"/>
                </a:lnTo>
                <a:lnTo>
                  <a:pt x="2787366" y="2468389"/>
                </a:lnTo>
                <a:lnTo>
                  <a:pt x="0" y="24683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399278" y="7632662"/>
            <a:ext cx="1625638" cy="1625638"/>
          </a:xfrm>
          <a:custGeom>
            <a:avLst/>
            <a:gdLst/>
            <a:ahLst/>
            <a:cxnLst/>
            <a:rect r="r" b="b" t="t" l="l"/>
            <a:pathLst>
              <a:path h="1625638" w="1625638">
                <a:moveTo>
                  <a:pt x="0" y="0"/>
                </a:moveTo>
                <a:lnTo>
                  <a:pt x="1625638" y="0"/>
                </a:lnTo>
                <a:lnTo>
                  <a:pt x="1625638" y="1625638"/>
                </a:lnTo>
                <a:lnTo>
                  <a:pt x="0" y="1625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81108" y="1131984"/>
            <a:ext cx="16800443" cy="2094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39"/>
              </a:lnSpc>
              <a:spcBef>
                <a:spcPct val="0"/>
              </a:spcBef>
            </a:pPr>
            <a:r>
              <a:rPr lang="en-US" b="true" sz="60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LES NIVEAUX D’ACTIVITÉ PHYSIQUE SONT-ILS ATTEINTS 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539918" y="3999585"/>
            <a:ext cx="6404096" cy="2601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9897" indent="-319948" lvl="1">
              <a:lnSpc>
                <a:spcPts val="4149"/>
              </a:lnSpc>
              <a:buFont typeface="Arial"/>
              <a:buChar char="•"/>
            </a:pPr>
            <a:r>
              <a:rPr lang="en-US" b="true" sz="2963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Niveau d’AP &lt; aux recommandations en vigueur</a:t>
            </a:r>
          </a:p>
          <a:p>
            <a:pPr algn="just">
              <a:lnSpc>
                <a:spcPts val="4149"/>
              </a:lnSpc>
            </a:pPr>
          </a:p>
          <a:p>
            <a:pPr algn="l" marL="639897" indent="-319948" lvl="1">
              <a:lnSpc>
                <a:spcPts val="4149"/>
              </a:lnSpc>
              <a:buFont typeface="Arial"/>
              <a:buChar char="•"/>
            </a:pPr>
            <a:r>
              <a:rPr lang="en-US" b="true" sz="2963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Niveau d’AP des patients MV &lt; aux individus du même âge       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167791" y="8091975"/>
            <a:ext cx="5011054" cy="630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9"/>
              </a:lnSpc>
            </a:pPr>
            <a:r>
              <a:rPr lang="en-US" b="true" sz="3663">
                <a:solidFill>
                  <a:srgbClr val="DB3B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Qu’en est-il vraiment 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67197" y="152572"/>
            <a:ext cx="8941778" cy="4293658"/>
            <a:chOff x="0" y="0"/>
            <a:chExt cx="2846535" cy="1366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6840" y="0"/>
                  </a:moveTo>
                  <a:lnTo>
                    <a:pt x="2819695" y="0"/>
                  </a:lnTo>
                  <a:cubicBezTo>
                    <a:pt x="2826814" y="0"/>
                    <a:pt x="2833641" y="2828"/>
                    <a:pt x="2838674" y="7861"/>
                  </a:cubicBezTo>
                  <a:cubicBezTo>
                    <a:pt x="2843708" y="12895"/>
                    <a:pt x="2846535" y="19722"/>
                    <a:pt x="2846535" y="26840"/>
                  </a:cubicBezTo>
                  <a:lnTo>
                    <a:pt x="2846535" y="1340008"/>
                  </a:lnTo>
                  <a:cubicBezTo>
                    <a:pt x="2846535" y="1347126"/>
                    <a:pt x="2843708" y="1353953"/>
                    <a:pt x="2838674" y="1358987"/>
                  </a:cubicBezTo>
                  <a:cubicBezTo>
                    <a:pt x="2833641" y="1364020"/>
                    <a:pt x="2826814" y="1366848"/>
                    <a:pt x="2819695" y="1366848"/>
                  </a:cubicBezTo>
                  <a:lnTo>
                    <a:pt x="26840" y="1366848"/>
                  </a:lnTo>
                  <a:cubicBezTo>
                    <a:pt x="19722" y="1366848"/>
                    <a:pt x="12895" y="1364020"/>
                    <a:pt x="7861" y="1358987"/>
                  </a:cubicBezTo>
                  <a:cubicBezTo>
                    <a:pt x="2828" y="1353953"/>
                    <a:pt x="0" y="1347126"/>
                    <a:pt x="0" y="1340008"/>
                  </a:cubicBezTo>
                  <a:lnTo>
                    <a:pt x="0" y="26840"/>
                  </a:lnTo>
                  <a:cubicBezTo>
                    <a:pt x="0" y="19722"/>
                    <a:pt x="2828" y="12895"/>
                    <a:pt x="7861" y="7861"/>
                  </a:cubicBezTo>
                  <a:cubicBezTo>
                    <a:pt x="12895" y="2828"/>
                    <a:pt x="19722" y="0"/>
                    <a:pt x="26840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71385" y="330586"/>
            <a:ext cx="8115300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ENFANTS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229267" y="976559"/>
            <a:ext cx="6330803" cy="5377476"/>
            <a:chOff x="0" y="0"/>
            <a:chExt cx="95689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8127" y="0"/>
                  </a:moveTo>
                  <a:lnTo>
                    <a:pt x="928768" y="0"/>
                  </a:lnTo>
                  <a:cubicBezTo>
                    <a:pt x="944302" y="0"/>
                    <a:pt x="956894" y="12593"/>
                    <a:pt x="956894" y="28127"/>
                  </a:cubicBezTo>
                  <a:lnTo>
                    <a:pt x="956894" y="784673"/>
                  </a:lnTo>
                  <a:cubicBezTo>
                    <a:pt x="956894" y="800207"/>
                    <a:pt x="944302" y="812800"/>
                    <a:pt x="928768" y="812800"/>
                  </a:cubicBezTo>
                  <a:lnTo>
                    <a:pt x="28127" y="812800"/>
                  </a:lnTo>
                  <a:cubicBezTo>
                    <a:pt x="12593" y="812800"/>
                    <a:pt x="0" y="800207"/>
                    <a:pt x="0" y="784673"/>
                  </a:cubicBezTo>
                  <a:lnTo>
                    <a:pt x="0" y="28127"/>
                  </a:lnTo>
                  <a:cubicBezTo>
                    <a:pt x="0" y="12593"/>
                    <a:pt x="12593" y="0"/>
                    <a:pt x="28127" y="0"/>
                  </a:cubicBezTo>
                  <a:close/>
                </a:path>
              </a:pathLst>
            </a:custGeom>
            <a:blipFill>
              <a:blip r:embed="rId2"/>
              <a:stretch>
                <a:fillRect l="-23757" t="0" r="-3734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5400000">
            <a:off x="8020898" y="1229143"/>
            <a:ext cx="2110685" cy="16609711"/>
            <a:chOff x="0" y="0"/>
            <a:chExt cx="555901" cy="437457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55901" cy="4374574"/>
            </a:xfrm>
            <a:custGeom>
              <a:avLst/>
              <a:gdLst/>
              <a:ahLst/>
              <a:cxnLst/>
              <a:rect r="r" b="b" t="t" l="l"/>
              <a:pathLst>
                <a:path h="4374574" w="555901">
                  <a:moveTo>
                    <a:pt x="143051" y="0"/>
                  </a:moveTo>
                  <a:lnTo>
                    <a:pt x="412850" y="0"/>
                  </a:lnTo>
                  <a:cubicBezTo>
                    <a:pt x="491855" y="0"/>
                    <a:pt x="555901" y="64046"/>
                    <a:pt x="555901" y="143051"/>
                  </a:cubicBezTo>
                  <a:lnTo>
                    <a:pt x="555901" y="4231523"/>
                  </a:lnTo>
                  <a:cubicBezTo>
                    <a:pt x="555901" y="4269463"/>
                    <a:pt x="540829" y="4305848"/>
                    <a:pt x="514002" y="4332675"/>
                  </a:cubicBezTo>
                  <a:cubicBezTo>
                    <a:pt x="487175" y="4359503"/>
                    <a:pt x="450789" y="4374574"/>
                    <a:pt x="412850" y="4374574"/>
                  </a:cubicBezTo>
                  <a:lnTo>
                    <a:pt x="143051" y="4374574"/>
                  </a:lnTo>
                  <a:cubicBezTo>
                    <a:pt x="105111" y="4374574"/>
                    <a:pt x="68726" y="4359503"/>
                    <a:pt x="41899" y="4332675"/>
                  </a:cubicBezTo>
                  <a:cubicBezTo>
                    <a:pt x="15071" y="4305848"/>
                    <a:pt x="0" y="4269463"/>
                    <a:pt x="0" y="4231523"/>
                  </a:cubicBezTo>
                  <a:lnTo>
                    <a:pt x="0" y="143051"/>
                  </a:lnTo>
                  <a:cubicBezTo>
                    <a:pt x="0" y="105111"/>
                    <a:pt x="15071" y="68726"/>
                    <a:pt x="41899" y="41899"/>
                  </a:cubicBezTo>
                  <a:cubicBezTo>
                    <a:pt x="68726" y="15071"/>
                    <a:pt x="105111" y="0"/>
                    <a:pt x="143051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55901" cy="4412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950132" y="461530"/>
            <a:ext cx="6052116" cy="374131"/>
          </a:xfrm>
          <a:custGeom>
            <a:avLst/>
            <a:gdLst/>
            <a:ahLst/>
            <a:cxnLst/>
            <a:rect r="r" b="b" t="t" l="l"/>
            <a:pathLst>
              <a:path h="374131" w="6052116">
                <a:moveTo>
                  <a:pt x="0" y="0"/>
                </a:moveTo>
                <a:lnTo>
                  <a:pt x="6052116" y="0"/>
                </a:lnTo>
                <a:lnTo>
                  <a:pt x="6052116" y="374131"/>
                </a:lnTo>
                <a:lnTo>
                  <a:pt x="0" y="374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71385" y="2074195"/>
            <a:ext cx="9870771" cy="5199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sz="2300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 multicentre comparative study. Respir Med.2024 Oct;232:107749.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</a:p>
          <a:p>
            <a:pPr algn="just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 centres belges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49 pwCF (44 %garçons ; 11,3 ans) / 49 controles (48 % garçons ; 11,9 ans) </a:t>
            </a:r>
          </a:p>
          <a:p>
            <a:pPr algn="just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Evaluation pendant 7 jours AP (actimètre)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force musculaire (hand grip)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test fonctionnels (assis debout / saut en longueur sans élan)</a:t>
            </a:r>
          </a:p>
          <a:p>
            <a:pPr algn="just">
              <a:lnSpc>
                <a:spcPts val="3220"/>
              </a:lnSpc>
            </a:pP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 moyenne / jour pwCF a effectué par rapport au contrôle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</a:t>
            </a:r>
            <a:r>
              <a:rPr lang="en-US" sz="23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4 min de AP légère en moins </a:t>
            </a:r>
          </a:p>
          <a:p>
            <a:pPr algn="just">
              <a:lnSpc>
                <a:spcPts val="3220"/>
              </a:lnSpc>
            </a:pPr>
            <a:r>
              <a:rPr lang="en-US" sz="23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       7,5 min de AP modérée à vigoureuse en moins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(p = 0,04 ; p = 0,01)</a:t>
            </a:r>
          </a:p>
          <a:p>
            <a:pPr algn="just">
              <a:lnSpc>
                <a:spcPts val="322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83857" y="8723846"/>
            <a:ext cx="14781831" cy="1599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Les différences AP m</a:t>
            </a:r>
            <a:r>
              <a:rPr lang="en-US" b="true" sz="22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odérée à vigoureuse semblent plus prononcées chez les enfants (6–11 ans) (p = 0,04) 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Une force quadriceps similaire 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Scores plus faibles sur tests fonctionnels (p = 0,50, p = 0,08 ; p = 0,02)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67197" y="152572"/>
            <a:ext cx="8941778" cy="4293658"/>
            <a:chOff x="0" y="0"/>
            <a:chExt cx="2846535" cy="1366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6840" y="0"/>
                  </a:moveTo>
                  <a:lnTo>
                    <a:pt x="2819695" y="0"/>
                  </a:lnTo>
                  <a:cubicBezTo>
                    <a:pt x="2826814" y="0"/>
                    <a:pt x="2833641" y="2828"/>
                    <a:pt x="2838674" y="7861"/>
                  </a:cubicBezTo>
                  <a:cubicBezTo>
                    <a:pt x="2843708" y="12895"/>
                    <a:pt x="2846535" y="19722"/>
                    <a:pt x="2846535" y="26840"/>
                  </a:cubicBezTo>
                  <a:lnTo>
                    <a:pt x="2846535" y="1340008"/>
                  </a:lnTo>
                  <a:cubicBezTo>
                    <a:pt x="2846535" y="1347126"/>
                    <a:pt x="2843708" y="1353953"/>
                    <a:pt x="2838674" y="1358987"/>
                  </a:cubicBezTo>
                  <a:cubicBezTo>
                    <a:pt x="2833641" y="1364020"/>
                    <a:pt x="2826814" y="1366848"/>
                    <a:pt x="2819695" y="1366848"/>
                  </a:cubicBezTo>
                  <a:lnTo>
                    <a:pt x="26840" y="1366848"/>
                  </a:lnTo>
                  <a:cubicBezTo>
                    <a:pt x="19722" y="1366848"/>
                    <a:pt x="12895" y="1364020"/>
                    <a:pt x="7861" y="1358987"/>
                  </a:cubicBezTo>
                  <a:cubicBezTo>
                    <a:pt x="2828" y="1353953"/>
                    <a:pt x="0" y="1347126"/>
                    <a:pt x="0" y="1340008"/>
                  </a:cubicBezTo>
                  <a:lnTo>
                    <a:pt x="0" y="26840"/>
                  </a:lnTo>
                  <a:cubicBezTo>
                    <a:pt x="0" y="19722"/>
                    <a:pt x="2828" y="12895"/>
                    <a:pt x="7861" y="7861"/>
                  </a:cubicBezTo>
                  <a:cubicBezTo>
                    <a:pt x="12895" y="2828"/>
                    <a:pt x="19722" y="0"/>
                    <a:pt x="26840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71385" y="406786"/>
            <a:ext cx="10457882" cy="1641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79"/>
              </a:lnSpc>
            </a:pPr>
            <a:r>
              <a:rPr lang="en-US" sz="362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PHYSICAL ACTIVITY IN CHILDREN AND ADOLESCENTS WITH CYSTIC FIBROSIS: </a:t>
            </a:r>
          </a:p>
          <a:p>
            <a:pPr algn="l" marL="0" indent="0" lvl="0">
              <a:lnSpc>
                <a:spcPts val="2979"/>
              </a:lnSpc>
              <a:spcBef>
                <a:spcPct val="0"/>
              </a:spcBef>
            </a:pPr>
            <a:r>
              <a:rPr lang="en-US" b="true" sz="21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A SYSTEMATIC REVIEW AND META-ANALYSIS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229267" y="976559"/>
            <a:ext cx="6330803" cy="5377476"/>
            <a:chOff x="0" y="0"/>
            <a:chExt cx="95689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8127" y="0"/>
                  </a:moveTo>
                  <a:lnTo>
                    <a:pt x="928768" y="0"/>
                  </a:lnTo>
                  <a:cubicBezTo>
                    <a:pt x="944302" y="0"/>
                    <a:pt x="956894" y="12593"/>
                    <a:pt x="956894" y="28127"/>
                  </a:cubicBezTo>
                  <a:lnTo>
                    <a:pt x="956894" y="784673"/>
                  </a:lnTo>
                  <a:cubicBezTo>
                    <a:pt x="956894" y="800207"/>
                    <a:pt x="944302" y="812800"/>
                    <a:pt x="928768" y="812800"/>
                  </a:cubicBezTo>
                  <a:lnTo>
                    <a:pt x="28127" y="812800"/>
                  </a:lnTo>
                  <a:cubicBezTo>
                    <a:pt x="12593" y="812800"/>
                    <a:pt x="0" y="800207"/>
                    <a:pt x="0" y="784673"/>
                  </a:cubicBezTo>
                  <a:lnTo>
                    <a:pt x="0" y="28127"/>
                  </a:lnTo>
                  <a:cubicBezTo>
                    <a:pt x="0" y="12593"/>
                    <a:pt x="12593" y="0"/>
                    <a:pt x="28127" y="0"/>
                  </a:cubicBezTo>
                  <a:close/>
                </a:path>
              </a:pathLst>
            </a:custGeom>
            <a:blipFill>
              <a:blip r:embed="rId2"/>
              <a:stretch>
                <a:fillRect l="-23757" t="0" r="-3734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5400000">
            <a:off x="8020898" y="1229143"/>
            <a:ext cx="2110685" cy="16609711"/>
            <a:chOff x="0" y="0"/>
            <a:chExt cx="555901" cy="437457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55901" cy="4374574"/>
            </a:xfrm>
            <a:custGeom>
              <a:avLst/>
              <a:gdLst/>
              <a:ahLst/>
              <a:cxnLst/>
              <a:rect r="r" b="b" t="t" l="l"/>
              <a:pathLst>
                <a:path h="4374574" w="555901">
                  <a:moveTo>
                    <a:pt x="143051" y="0"/>
                  </a:moveTo>
                  <a:lnTo>
                    <a:pt x="412850" y="0"/>
                  </a:lnTo>
                  <a:cubicBezTo>
                    <a:pt x="491855" y="0"/>
                    <a:pt x="555901" y="64046"/>
                    <a:pt x="555901" y="143051"/>
                  </a:cubicBezTo>
                  <a:lnTo>
                    <a:pt x="555901" y="4231523"/>
                  </a:lnTo>
                  <a:cubicBezTo>
                    <a:pt x="555901" y="4269463"/>
                    <a:pt x="540829" y="4305848"/>
                    <a:pt x="514002" y="4332675"/>
                  </a:cubicBezTo>
                  <a:cubicBezTo>
                    <a:pt x="487175" y="4359503"/>
                    <a:pt x="450789" y="4374574"/>
                    <a:pt x="412850" y="4374574"/>
                  </a:cubicBezTo>
                  <a:lnTo>
                    <a:pt x="143051" y="4374574"/>
                  </a:lnTo>
                  <a:cubicBezTo>
                    <a:pt x="105111" y="4374574"/>
                    <a:pt x="68726" y="4359503"/>
                    <a:pt x="41899" y="4332675"/>
                  </a:cubicBezTo>
                  <a:cubicBezTo>
                    <a:pt x="15071" y="4305848"/>
                    <a:pt x="0" y="4269463"/>
                    <a:pt x="0" y="4231523"/>
                  </a:cubicBezTo>
                  <a:lnTo>
                    <a:pt x="0" y="143051"/>
                  </a:lnTo>
                  <a:cubicBezTo>
                    <a:pt x="0" y="105111"/>
                    <a:pt x="15071" y="68726"/>
                    <a:pt x="41899" y="41899"/>
                  </a:cubicBezTo>
                  <a:cubicBezTo>
                    <a:pt x="68726" y="15071"/>
                    <a:pt x="105111" y="0"/>
                    <a:pt x="143051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55901" cy="4412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950132" y="461530"/>
            <a:ext cx="6052116" cy="374131"/>
          </a:xfrm>
          <a:custGeom>
            <a:avLst/>
            <a:gdLst/>
            <a:ahLst/>
            <a:cxnLst/>
            <a:rect r="r" b="b" t="t" l="l"/>
            <a:pathLst>
              <a:path h="374131" w="6052116">
                <a:moveTo>
                  <a:pt x="0" y="0"/>
                </a:moveTo>
                <a:lnTo>
                  <a:pt x="6052116" y="0"/>
                </a:lnTo>
                <a:lnTo>
                  <a:pt x="6052116" y="374131"/>
                </a:lnTo>
                <a:lnTo>
                  <a:pt x="0" y="374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28509" y="3002890"/>
            <a:ext cx="9870771" cy="4799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Objectif : déterminer le niveau AP chez enfants et adolescents CF </a:t>
            </a:r>
          </a:p>
          <a:p>
            <a:pPr algn="just">
              <a:lnSpc>
                <a:spcPts val="3220"/>
              </a:lnSpc>
            </a:pPr>
            <a:r>
              <a:rPr lang="en-US" sz="2300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  <a:p>
            <a:pPr algn="just">
              <a:lnSpc>
                <a:spcPts val="3220"/>
              </a:lnSpc>
            </a:pPr>
            <a:r>
              <a:rPr lang="en-US" sz="23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Méthode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: 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revue systématique avec méta analyse à partir de 5 bases de données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Etudes retenues : celles qui analysaient l’AP via des mesures objectives et/ou subjectives de l’AP chez enfants et adolescents CF versus contrôle sains </a:t>
            </a:r>
          </a:p>
          <a:p>
            <a:pPr algn="just">
              <a:lnSpc>
                <a:spcPts val="3220"/>
              </a:lnSpc>
            </a:pPr>
          </a:p>
          <a:p>
            <a:pPr algn="just">
              <a:lnSpc>
                <a:spcPts val="3220"/>
              </a:lnSpc>
            </a:pPr>
            <a:r>
              <a:rPr lang="en-US" sz="23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Résultats</a:t>
            </a: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: 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1535 publications initiales</a:t>
            </a:r>
          </a:p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20 articles concernant 785 patients retenus </a:t>
            </a:r>
          </a:p>
          <a:p>
            <a:pPr algn="just">
              <a:lnSpc>
                <a:spcPts val="3220"/>
              </a:lnSpc>
            </a:pPr>
          </a:p>
          <a:p>
            <a:pPr algn="just">
              <a:lnSpc>
                <a:spcPts val="322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83857" y="8733371"/>
            <a:ext cx="14781831" cy="1298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Synthèse : CF groupe obtient des résultats similaires au groupe contrôle sur :</a:t>
            </a:r>
          </a:p>
          <a:p>
            <a:pPr algn="l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AP vigoureuse et modérée </a:t>
            </a:r>
          </a:p>
          <a:p>
            <a:pPr algn="l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 temps sédentaire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67197" y="152572"/>
            <a:ext cx="8941778" cy="4293658"/>
            <a:chOff x="0" y="0"/>
            <a:chExt cx="2846535" cy="1366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6840" y="0"/>
                  </a:moveTo>
                  <a:lnTo>
                    <a:pt x="2819695" y="0"/>
                  </a:lnTo>
                  <a:cubicBezTo>
                    <a:pt x="2826814" y="0"/>
                    <a:pt x="2833641" y="2828"/>
                    <a:pt x="2838674" y="7861"/>
                  </a:cubicBezTo>
                  <a:cubicBezTo>
                    <a:pt x="2843708" y="12895"/>
                    <a:pt x="2846535" y="19722"/>
                    <a:pt x="2846535" y="26840"/>
                  </a:cubicBezTo>
                  <a:lnTo>
                    <a:pt x="2846535" y="1340008"/>
                  </a:lnTo>
                  <a:cubicBezTo>
                    <a:pt x="2846535" y="1347126"/>
                    <a:pt x="2843708" y="1353953"/>
                    <a:pt x="2838674" y="1358987"/>
                  </a:cubicBezTo>
                  <a:cubicBezTo>
                    <a:pt x="2833641" y="1364020"/>
                    <a:pt x="2826814" y="1366848"/>
                    <a:pt x="2819695" y="1366848"/>
                  </a:cubicBezTo>
                  <a:lnTo>
                    <a:pt x="26840" y="1366848"/>
                  </a:lnTo>
                  <a:cubicBezTo>
                    <a:pt x="19722" y="1366848"/>
                    <a:pt x="12895" y="1364020"/>
                    <a:pt x="7861" y="1358987"/>
                  </a:cubicBezTo>
                  <a:cubicBezTo>
                    <a:pt x="2828" y="1353953"/>
                    <a:pt x="0" y="1347126"/>
                    <a:pt x="0" y="1340008"/>
                  </a:cubicBezTo>
                  <a:lnTo>
                    <a:pt x="0" y="26840"/>
                  </a:lnTo>
                  <a:cubicBezTo>
                    <a:pt x="0" y="19722"/>
                    <a:pt x="2828" y="12895"/>
                    <a:pt x="7861" y="7861"/>
                  </a:cubicBezTo>
                  <a:cubicBezTo>
                    <a:pt x="12895" y="2828"/>
                    <a:pt x="19722" y="0"/>
                    <a:pt x="26840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71385" y="378211"/>
            <a:ext cx="10457882" cy="1615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79"/>
              </a:lnSpc>
              <a:spcBef>
                <a:spcPct val="0"/>
              </a:spcBef>
            </a:pPr>
            <a:r>
              <a:rPr lang="en-US" b="true" sz="46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IMPACT DE L’ACTIVITÉ PHYSIQUE DES PARENTS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229267" y="976559"/>
            <a:ext cx="6330803" cy="5377476"/>
            <a:chOff x="0" y="0"/>
            <a:chExt cx="95689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8127" y="0"/>
                  </a:moveTo>
                  <a:lnTo>
                    <a:pt x="928768" y="0"/>
                  </a:lnTo>
                  <a:cubicBezTo>
                    <a:pt x="944302" y="0"/>
                    <a:pt x="956894" y="12593"/>
                    <a:pt x="956894" y="28127"/>
                  </a:cubicBezTo>
                  <a:lnTo>
                    <a:pt x="956894" y="784673"/>
                  </a:lnTo>
                  <a:cubicBezTo>
                    <a:pt x="956894" y="800207"/>
                    <a:pt x="944302" y="812800"/>
                    <a:pt x="928768" y="812800"/>
                  </a:cubicBezTo>
                  <a:lnTo>
                    <a:pt x="28127" y="812800"/>
                  </a:lnTo>
                  <a:cubicBezTo>
                    <a:pt x="12593" y="812800"/>
                    <a:pt x="0" y="800207"/>
                    <a:pt x="0" y="784673"/>
                  </a:cubicBezTo>
                  <a:lnTo>
                    <a:pt x="0" y="28127"/>
                  </a:lnTo>
                  <a:cubicBezTo>
                    <a:pt x="0" y="12593"/>
                    <a:pt x="12593" y="0"/>
                    <a:pt x="28127" y="0"/>
                  </a:cubicBezTo>
                  <a:close/>
                </a:path>
              </a:pathLst>
            </a:custGeom>
            <a:blipFill>
              <a:blip r:embed="rId2"/>
              <a:stretch>
                <a:fillRect l="-23757" t="0" r="-3734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5400000">
            <a:off x="8020898" y="1229143"/>
            <a:ext cx="2110685" cy="16609711"/>
            <a:chOff x="0" y="0"/>
            <a:chExt cx="555901" cy="437457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55901" cy="4374574"/>
            </a:xfrm>
            <a:custGeom>
              <a:avLst/>
              <a:gdLst/>
              <a:ahLst/>
              <a:cxnLst/>
              <a:rect r="r" b="b" t="t" l="l"/>
              <a:pathLst>
                <a:path h="4374574" w="555901">
                  <a:moveTo>
                    <a:pt x="143051" y="0"/>
                  </a:moveTo>
                  <a:lnTo>
                    <a:pt x="412850" y="0"/>
                  </a:lnTo>
                  <a:cubicBezTo>
                    <a:pt x="491855" y="0"/>
                    <a:pt x="555901" y="64046"/>
                    <a:pt x="555901" y="143051"/>
                  </a:cubicBezTo>
                  <a:lnTo>
                    <a:pt x="555901" y="4231523"/>
                  </a:lnTo>
                  <a:cubicBezTo>
                    <a:pt x="555901" y="4269463"/>
                    <a:pt x="540829" y="4305848"/>
                    <a:pt x="514002" y="4332675"/>
                  </a:cubicBezTo>
                  <a:cubicBezTo>
                    <a:pt x="487175" y="4359503"/>
                    <a:pt x="450789" y="4374574"/>
                    <a:pt x="412850" y="4374574"/>
                  </a:cubicBezTo>
                  <a:lnTo>
                    <a:pt x="143051" y="4374574"/>
                  </a:lnTo>
                  <a:cubicBezTo>
                    <a:pt x="105111" y="4374574"/>
                    <a:pt x="68726" y="4359503"/>
                    <a:pt x="41899" y="4332675"/>
                  </a:cubicBezTo>
                  <a:cubicBezTo>
                    <a:pt x="15071" y="4305848"/>
                    <a:pt x="0" y="4269463"/>
                    <a:pt x="0" y="4231523"/>
                  </a:cubicBezTo>
                  <a:lnTo>
                    <a:pt x="0" y="143051"/>
                  </a:lnTo>
                  <a:cubicBezTo>
                    <a:pt x="0" y="105111"/>
                    <a:pt x="15071" y="68726"/>
                    <a:pt x="41899" y="41899"/>
                  </a:cubicBezTo>
                  <a:cubicBezTo>
                    <a:pt x="68726" y="15071"/>
                    <a:pt x="105111" y="0"/>
                    <a:pt x="143051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55901" cy="4412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950132" y="461530"/>
            <a:ext cx="6052116" cy="374131"/>
          </a:xfrm>
          <a:custGeom>
            <a:avLst/>
            <a:gdLst/>
            <a:ahLst/>
            <a:cxnLst/>
            <a:rect r="r" b="b" t="t" l="l"/>
            <a:pathLst>
              <a:path h="374131" w="6052116">
                <a:moveTo>
                  <a:pt x="0" y="0"/>
                </a:moveTo>
                <a:lnTo>
                  <a:pt x="6052116" y="0"/>
                </a:lnTo>
                <a:lnTo>
                  <a:pt x="6052116" y="374131"/>
                </a:lnTo>
                <a:lnTo>
                  <a:pt x="0" y="374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28509" y="3002890"/>
            <a:ext cx="9870771" cy="417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697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26 couples parents / enfants CF </a:t>
            </a:r>
          </a:p>
          <a:p>
            <a:pPr algn="just" marL="647697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Etude activité physique pendant 7 jours </a:t>
            </a:r>
          </a:p>
          <a:p>
            <a:pPr algn="just" marL="647697" indent="-323848" lvl="1">
              <a:lnSpc>
                <a:spcPts val="4199"/>
              </a:lnSpc>
              <a:buFont typeface="Arial"/>
              <a:buChar char="•"/>
            </a:pPr>
            <a:r>
              <a:rPr lang="en-US" b="true" sz="29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Association positive significative entre le niveau AP des parents et celui des enfants</a:t>
            </a:r>
          </a:p>
          <a:p>
            <a:pPr algn="just" marL="1295394" indent="-431798" lvl="2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Activité modérée et soutenue et AP totale 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(R2 = 0.60; p = 0.001; R2 = 0.64; p &lt; 0.001) </a:t>
            </a:r>
          </a:p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</a:p>
          <a:p>
            <a:pPr algn="just">
              <a:lnSpc>
                <a:spcPts val="419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18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65931" y="8798719"/>
            <a:ext cx="14781831" cy="986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7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Les enfants avec des parents moins actifs effectuent 16 min/jour en moins d’AP modérée à soutenue que les enfants avec parents plus actifs (p = 0.004)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4305" y="4010916"/>
            <a:ext cx="16854995" cy="445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pré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étu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dém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tré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 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seulement 46,5 % des enfants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atteignaient les seuils d’AP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recommandés lorsqu’ils utilisaient les 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géné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iqu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ar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pp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à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90 %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rsqu’ils utilisaient les points de coupe spécifiques à la CF.</a:t>
            </a:r>
          </a:p>
          <a:p>
            <a:pPr algn="just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 étud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a également mi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en évidence l’importance du sexe et du type de jour ( WE /non WE ) </a:t>
            </a:r>
          </a:p>
          <a:p>
            <a:pPr algn="just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Selvadurai et al. ont également constaté que les 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niveaux de AP dans la mucoviscidose sont affectés par le sexe et la maturation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les filles diminuant leurs niveaux de AP après le début de la puberté.</a:t>
            </a:r>
          </a:p>
          <a:p>
            <a:pPr algn="just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L’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étude a montré que 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’âg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 e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 un pré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icteur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c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lé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po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oute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intensités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d’AP,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et q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’i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doit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être pris en compte lors de l’évaluation des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iv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x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d’AP dan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FK, 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je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accumu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plus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MVPA.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’âge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chronologique et biologique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ne sont pas éq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vale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  <a:r>
              <a:rPr lang="en-US" b="true" sz="21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 con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séqu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nt,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in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vidus aya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êm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âg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onol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og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ven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fférer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ignifica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vement en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ncerne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la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b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og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ique </a:t>
            </a:r>
          </a:p>
          <a:p>
            <a:pPr algn="just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définition du comportement sédentaire es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ée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uil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coût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énergé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c’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-à-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1,5 MET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; </a:t>
            </a:r>
          </a:p>
          <a:p>
            <a:pPr algn="just" marL="453393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pour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émettre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l’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hy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oth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ès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 ce seuil devrait être plus élevé chez les personnes atteintes de mucov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isci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dose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pour tenir c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ompt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1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des limites physiologiques de cette condition.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7071" y="1114023"/>
            <a:ext cx="17516615" cy="2496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182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VALENCIA-PERIS A, LIZANDRA J, MOYA-MATA I, GÓMEZ-GONZALVO F, CASTILLO-CORULLÓN S, ESCRIBANO A.</a:t>
            </a:r>
          </a:p>
          <a:p>
            <a:pPr algn="l">
              <a:lnSpc>
                <a:spcPts val="4939"/>
              </a:lnSpc>
            </a:pPr>
            <a:r>
              <a:rPr lang="en-US" sz="3528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COMPARISON OF PHYSICAL ACTIVITY AND SEDENTARY BEHAVIOUR BETWEEN SCHOOLCHILDREN WITH CYSTIC FIBROSIS AND HEALTHY CONTROLS: A GENDER ANALYSIS. </a:t>
            </a:r>
          </a:p>
          <a:p>
            <a:pPr algn="l" marL="0" indent="0" lvl="0">
              <a:lnSpc>
                <a:spcPts val="2559"/>
              </a:lnSpc>
              <a:spcBef>
                <a:spcPct val="0"/>
              </a:spcBef>
            </a:pPr>
            <a:r>
              <a:rPr lang="en-US" b="true" sz="18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 J ENVIRON RES PUBLIC HEALTH. 2021 MAY 18;18(10):5375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-580759" y="8908331"/>
            <a:ext cx="15687823" cy="1383305"/>
            <a:chOff x="0" y="0"/>
            <a:chExt cx="3719638" cy="32798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719638" cy="327986"/>
            </a:xfrm>
            <a:custGeom>
              <a:avLst/>
              <a:gdLst/>
              <a:ahLst/>
              <a:cxnLst/>
              <a:rect r="r" b="b" t="t" l="l"/>
              <a:pathLst>
                <a:path h="327986" w="3719638">
                  <a:moveTo>
                    <a:pt x="15298" y="0"/>
                  </a:moveTo>
                  <a:lnTo>
                    <a:pt x="3704340" y="0"/>
                  </a:lnTo>
                  <a:cubicBezTo>
                    <a:pt x="3708397" y="0"/>
                    <a:pt x="3712288" y="1612"/>
                    <a:pt x="3715157" y="4481"/>
                  </a:cubicBezTo>
                  <a:cubicBezTo>
                    <a:pt x="3718026" y="7350"/>
                    <a:pt x="3719638" y="11241"/>
                    <a:pt x="3719638" y="15298"/>
                  </a:cubicBezTo>
                  <a:lnTo>
                    <a:pt x="3719638" y="312688"/>
                  </a:lnTo>
                  <a:cubicBezTo>
                    <a:pt x="3719638" y="321137"/>
                    <a:pt x="3712789" y="327986"/>
                    <a:pt x="3704340" y="327986"/>
                  </a:cubicBezTo>
                  <a:lnTo>
                    <a:pt x="15298" y="327986"/>
                  </a:lnTo>
                  <a:cubicBezTo>
                    <a:pt x="11241" y="327986"/>
                    <a:pt x="7350" y="326375"/>
                    <a:pt x="4481" y="323506"/>
                  </a:cubicBezTo>
                  <a:cubicBezTo>
                    <a:pt x="1612" y="320637"/>
                    <a:pt x="0" y="316745"/>
                    <a:pt x="0" y="312688"/>
                  </a:cubicBezTo>
                  <a:lnTo>
                    <a:pt x="0" y="15298"/>
                  </a:lnTo>
                  <a:cubicBezTo>
                    <a:pt x="0" y="6849"/>
                    <a:pt x="6849" y="0"/>
                    <a:pt x="15298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3719638" cy="3660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404305" y="9021734"/>
            <a:ext cx="14586835" cy="110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 c</a:t>
            </a:r>
            <a:r>
              <a:rPr lang="en-US" b="true" sz="20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onclusion, la présente étude a révélé que des recherches antérieures ont probablement </a:t>
            </a:r>
            <a:r>
              <a:rPr lang="en-US" b="true" sz="20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mal classé les niveaux d’AP chez les enfants et les adolescents atteints de FK</a:t>
            </a:r>
            <a:r>
              <a:rPr lang="en-US" b="true" sz="20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, ce qui entraîne une sous-estimation du pourcentage de ceux atteints de FK qui respectent les directives actuelles sur l’AP.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1742805"/>
            <a:ext cx="10721522" cy="9872143"/>
            <a:chOff x="0" y="0"/>
            <a:chExt cx="2823775" cy="26000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23775" cy="2600071"/>
            </a:xfrm>
            <a:custGeom>
              <a:avLst/>
              <a:gdLst/>
              <a:ahLst/>
              <a:cxnLst/>
              <a:rect r="r" b="b" t="t" l="l"/>
              <a:pathLst>
                <a:path h="2600071" w="2823775">
                  <a:moveTo>
                    <a:pt x="36827" y="0"/>
                  </a:moveTo>
                  <a:lnTo>
                    <a:pt x="2786949" y="0"/>
                  </a:lnTo>
                  <a:cubicBezTo>
                    <a:pt x="2807287" y="0"/>
                    <a:pt x="2823775" y="16488"/>
                    <a:pt x="2823775" y="36827"/>
                  </a:cubicBezTo>
                  <a:lnTo>
                    <a:pt x="2823775" y="2563244"/>
                  </a:lnTo>
                  <a:cubicBezTo>
                    <a:pt x="2823775" y="2583583"/>
                    <a:pt x="2807287" y="2600071"/>
                    <a:pt x="2786949" y="2600071"/>
                  </a:cubicBezTo>
                  <a:lnTo>
                    <a:pt x="36827" y="2600071"/>
                  </a:lnTo>
                  <a:cubicBezTo>
                    <a:pt x="16488" y="2600071"/>
                    <a:pt x="0" y="2583583"/>
                    <a:pt x="0" y="2563244"/>
                  </a:cubicBezTo>
                  <a:lnTo>
                    <a:pt x="0" y="36827"/>
                  </a:lnTo>
                  <a:cubicBezTo>
                    <a:pt x="0" y="16488"/>
                    <a:pt x="16488" y="0"/>
                    <a:pt x="36827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23775" cy="26381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29501" y="2844986"/>
            <a:ext cx="7652049" cy="6499762"/>
            <a:chOff x="0" y="0"/>
            <a:chExt cx="95689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3270" y="0"/>
                  </a:moveTo>
                  <a:lnTo>
                    <a:pt x="933624" y="0"/>
                  </a:lnTo>
                  <a:cubicBezTo>
                    <a:pt x="939796" y="0"/>
                    <a:pt x="945715" y="2452"/>
                    <a:pt x="950079" y="6816"/>
                  </a:cubicBezTo>
                  <a:cubicBezTo>
                    <a:pt x="954443" y="11180"/>
                    <a:pt x="956894" y="17099"/>
                    <a:pt x="956894" y="23270"/>
                  </a:cubicBezTo>
                  <a:lnTo>
                    <a:pt x="956894" y="789530"/>
                  </a:lnTo>
                  <a:cubicBezTo>
                    <a:pt x="956894" y="795701"/>
                    <a:pt x="954443" y="801620"/>
                    <a:pt x="950079" y="805984"/>
                  </a:cubicBezTo>
                  <a:cubicBezTo>
                    <a:pt x="945715" y="810348"/>
                    <a:pt x="939796" y="812800"/>
                    <a:pt x="933624" y="812800"/>
                  </a:cubicBezTo>
                  <a:lnTo>
                    <a:pt x="23270" y="812800"/>
                  </a:lnTo>
                  <a:cubicBezTo>
                    <a:pt x="17099" y="812800"/>
                    <a:pt x="11180" y="810348"/>
                    <a:pt x="6816" y="805984"/>
                  </a:cubicBezTo>
                  <a:cubicBezTo>
                    <a:pt x="2452" y="801620"/>
                    <a:pt x="0" y="795701"/>
                    <a:pt x="0" y="789530"/>
                  </a:cubicBezTo>
                  <a:lnTo>
                    <a:pt x="0" y="23270"/>
                  </a:lnTo>
                  <a:cubicBezTo>
                    <a:pt x="0" y="17099"/>
                    <a:pt x="2452" y="11180"/>
                    <a:pt x="6816" y="6816"/>
                  </a:cubicBezTo>
                  <a:cubicBezTo>
                    <a:pt x="11180" y="2452"/>
                    <a:pt x="17099" y="0"/>
                    <a:pt x="23270" y="0"/>
                  </a:cubicBezTo>
                  <a:close/>
                </a:path>
              </a:pathLst>
            </a:custGeom>
            <a:blipFill>
              <a:blip r:embed="rId2"/>
              <a:stretch>
                <a:fillRect l="-13626" t="0" r="-1362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407962" y="391018"/>
            <a:ext cx="4873324" cy="1105892"/>
            <a:chOff x="0" y="0"/>
            <a:chExt cx="1283509" cy="2912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83509" cy="291264"/>
            </a:xfrm>
            <a:custGeom>
              <a:avLst/>
              <a:gdLst/>
              <a:ahLst/>
              <a:cxnLst/>
              <a:rect r="r" b="b" t="t" l="l"/>
              <a:pathLst>
                <a:path h="291264" w="1283509">
                  <a:moveTo>
                    <a:pt x="81020" y="0"/>
                  </a:moveTo>
                  <a:lnTo>
                    <a:pt x="1202489" y="0"/>
                  </a:lnTo>
                  <a:cubicBezTo>
                    <a:pt x="1247235" y="0"/>
                    <a:pt x="1283509" y="36274"/>
                    <a:pt x="1283509" y="81020"/>
                  </a:cubicBezTo>
                  <a:lnTo>
                    <a:pt x="1283509" y="210244"/>
                  </a:lnTo>
                  <a:cubicBezTo>
                    <a:pt x="1283509" y="231731"/>
                    <a:pt x="1274973" y="252339"/>
                    <a:pt x="1259779" y="267533"/>
                  </a:cubicBezTo>
                  <a:cubicBezTo>
                    <a:pt x="1244585" y="282728"/>
                    <a:pt x="1223977" y="291264"/>
                    <a:pt x="1202489" y="291264"/>
                  </a:cubicBezTo>
                  <a:lnTo>
                    <a:pt x="81020" y="291264"/>
                  </a:lnTo>
                  <a:cubicBezTo>
                    <a:pt x="36274" y="291264"/>
                    <a:pt x="0" y="254990"/>
                    <a:pt x="0" y="210244"/>
                  </a:cubicBezTo>
                  <a:lnTo>
                    <a:pt x="0" y="81020"/>
                  </a:lnTo>
                  <a:cubicBezTo>
                    <a:pt x="0" y="36274"/>
                    <a:pt x="36274" y="0"/>
                    <a:pt x="81020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83509" cy="3293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4240532" y="717857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3"/>
                </a:lnTo>
                <a:lnTo>
                  <a:pt x="0" y="4522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48453" y="2385829"/>
            <a:ext cx="7475794" cy="1257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59"/>
              </a:lnSpc>
            </a:pPr>
            <a:r>
              <a:rPr lang="en-US" sz="732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INTRODUCTION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4748641"/>
            <a:ext cx="7795547" cy="285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89414" indent="-294707" lvl="1">
              <a:lnSpc>
                <a:spcPts val="3822"/>
              </a:lnSpc>
              <a:buFont typeface="Arial"/>
              <a:buChar char="•"/>
            </a:pPr>
            <a:r>
              <a:rPr lang="en-US" sz="27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Définition de l’activité physique </a:t>
            </a:r>
          </a:p>
          <a:p>
            <a:pPr algn="just" marL="589414" indent="-294707" lvl="1">
              <a:lnSpc>
                <a:spcPts val="3822"/>
              </a:lnSpc>
              <a:buFont typeface="Arial"/>
              <a:buChar char="•"/>
            </a:pPr>
            <a:r>
              <a:rPr lang="en-US" sz="27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Recommandations </a:t>
            </a:r>
          </a:p>
          <a:p>
            <a:pPr algn="just" marL="589414" indent="-294707" lvl="1">
              <a:lnSpc>
                <a:spcPts val="3822"/>
              </a:lnSpc>
              <a:buFont typeface="Arial"/>
              <a:buChar char="•"/>
            </a:pPr>
            <a:r>
              <a:rPr lang="en-US" sz="27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Niveaux d’activité physique chez les patients atteints de mucoviscidose (pwCF) </a:t>
            </a:r>
          </a:p>
          <a:p>
            <a:pPr algn="just" marL="589414" indent="-294707" lvl="1">
              <a:lnSpc>
                <a:spcPts val="3822"/>
              </a:lnSpc>
              <a:buFont typeface="Arial"/>
              <a:buChar char="•"/>
            </a:pPr>
            <a:r>
              <a:rPr lang="en-US" sz="27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Impact des modulateurs sur la capacité à l’exercice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7054985">
            <a:off x="16307540" y="1900817"/>
            <a:ext cx="1903520" cy="2553503"/>
          </a:xfrm>
          <a:custGeom>
            <a:avLst/>
            <a:gdLst/>
            <a:ahLst/>
            <a:cxnLst/>
            <a:rect r="r" b="b" t="t" l="l"/>
            <a:pathLst>
              <a:path h="2553503" w="1903520">
                <a:moveTo>
                  <a:pt x="0" y="0"/>
                </a:moveTo>
                <a:lnTo>
                  <a:pt x="1903520" y="0"/>
                </a:lnTo>
                <a:lnTo>
                  <a:pt x="1903520" y="2553503"/>
                </a:lnTo>
                <a:lnTo>
                  <a:pt x="0" y="2553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758666" y="8227804"/>
            <a:ext cx="2787366" cy="2468389"/>
          </a:xfrm>
          <a:custGeom>
            <a:avLst/>
            <a:gdLst/>
            <a:ahLst/>
            <a:cxnLst/>
            <a:rect r="r" b="b" t="t" l="l"/>
            <a:pathLst>
              <a:path h="2468389" w="2787366">
                <a:moveTo>
                  <a:pt x="0" y="0"/>
                </a:moveTo>
                <a:lnTo>
                  <a:pt x="2787366" y="0"/>
                </a:lnTo>
                <a:lnTo>
                  <a:pt x="2787366" y="2468390"/>
                </a:lnTo>
                <a:lnTo>
                  <a:pt x="0" y="246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161768" y="2613451"/>
            <a:ext cx="10807939" cy="5189750"/>
            <a:chOff x="0" y="0"/>
            <a:chExt cx="2846535" cy="1366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2206" y="0"/>
                  </a:moveTo>
                  <a:lnTo>
                    <a:pt x="2824330" y="0"/>
                  </a:lnTo>
                  <a:cubicBezTo>
                    <a:pt x="2830219" y="0"/>
                    <a:pt x="2835867" y="2340"/>
                    <a:pt x="2840031" y="6504"/>
                  </a:cubicBezTo>
                  <a:cubicBezTo>
                    <a:pt x="2844196" y="10668"/>
                    <a:pt x="2846535" y="16316"/>
                    <a:pt x="2846535" y="22206"/>
                  </a:cubicBezTo>
                  <a:lnTo>
                    <a:pt x="2846535" y="1344642"/>
                  </a:lnTo>
                  <a:cubicBezTo>
                    <a:pt x="2846535" y="1350531"/>
                    <a:pt x="2844196" y="1356180"/>
                    <a:pt x="2840031" y="1360344"/>
                  </a:cubicBezTo>
                  <a:cubicBezTo>
                    <a:pt x="2835867" y="1364508"/>
                    <a:pt x="2830219" y="1366848"/>
                    <a:pt x="2824330" y="1366848"/>
                  </a:cubicBezTo>
                  <a:lnTo>
                    <a:pt x="22206" y="1366848"/>
                  </a:lnTo>
                  <a:cubicBezTo>
                    <a:pt x="16316" y="1366848"/>
                    <a:pt x="10668" y="1364508"/>
                    <a:pt x="6504" y="1360344"/>
                  </a:cubicBezTo>
                  <a:cubicBezTo>
                    <a:pt x="2340" y="1356180"/>
                    <a:pt x="0" y="1350531"/>
                    <a:pt x="0" y="1344642"/>
                  </a:cubicBezTo>
                  <a:lnTo>
                    <a:pt x="0" y="22206"/>
                  </a:lnTo>
                  <a:cubicBezTo>
                    <a:pt x="0" y="16316"/>
                    <a:pt x="2340" y="10668"/>
                    <a:pt x="6504" y="6504"/>
                  </a:cubicBezTo>
                  <a:cubicBezTo>
                    <a:pt x="10668" y="2340"/>
                    <a:pt x="16316" y="0"/>
                    <a:pt x="22206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5479079"/>
            <a:ext cx="5472293" cy="4648245"/>
            <a:chOff x="0" y="0"/>
            <a:chExt cx="95689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32539" y="0"/>
                  </a:moveTo>
                  <a:lnTo>
                    <a:pt x="924355" y="0"/>
                  </a:lnTo>
                  <a:cubicBezTo>
                    <a:pt x="932985" y="0"/>
                    <a:pt x="941262" y="3428"/>
                    <a:pt x="947364" y="9531"/>
                  </a:cubicBezTo>
                  <a:cubicBezTo>
                    <a:pt x="953466" y="15633"/>
                    <a:pt x="956894" y="23909"/>
                    <a:pt x="956894" y="32539"/>
                  </a:cubicBezTo>
                  <a:lnTo>
                    <a:pt x="956894" y="780261"/>
                  </a:lnTo>
                  <a:cubicBezTo>
                    <a:pt x="956894" y="788891"/>
                    <a:pt x="953466" y="797167"/>
                    <a:pt x="947364" y="803269"/>
                  </a:cubicBezTo>
                  <a:cubicBezTo>
                    <a:pt x="941262" y="809372"/>
                    <a:pt x="932985" y="812800"/>
                    <a:pt x="924355" y="812800"/>
                  </a:cubicBezTo>
                  <a:lnTo>
                    <a:pt x="32539" y="812800"/>
                  </a:lnTo>
                  <a:cubicBezTo>
                    <a:pt x="23909" y="812800"/>
                    <a:pt x="15633" y="809372"/>
                    <a:pt x="9531" y="803269"/>
                  </a:cubicBezTo>
                  <a:cubicBezTo>
                    <a:pt x="3428" y="797167"/>
                    <a:pt x="0" y="788891"/>
                    <a:pt x="0" y="780261"/>
                  </a:cubicBezTo>
                  <a:lnTo>
                    <a:pt x="0" y="32539"/>
                  </a:lnTo>
                  <a:cubicBezTo>
                    <a:pt x="0" y="23909"/>
                    <a:pt x="3428" y="15633"/>
                    <a:pt x="9531" y="9531"/>
                  </a:cubicBezTo>
                  <a:cubicBezTo>
                    <a:pt x="15633" y="3428"/>
                    <a:pt x="23909" y="0"/>
                    <a:pt x="32539" y="0"/>
                  </a:cubicBezTo>
                  <a:close/>
                </a:path>
              </a:pathLst>
            </a:custGeom>
            <a:blipFill>
              <a:blip r:embed="rId2"/>
              <a:stretch>
                <a:fillRect l="-13648" t="0" r="-1364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61618" y="722844"/>
            <a:ext cx="5158191" cy="4381442"/>
            <a:chOff x="0" y="0"/>
            <a:chExt cx="95689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34521" y="0"/>
                  </a:moveTo>
                  <a:lnTo>
                    <a:pt x="922374" y="0"/>
                  </a:lnTo>
                  <a:cubicBezTo>
                    <a:pt x="941439" y="0"/>
                    <a:pt x="956894" y="15455"/>
                    <a:pt x="956894" y="34521"/>
                  </a:cubicBezTo>
                  <a:lnTo>
                    <a:pt x="956894" y="778279"/>
                  </a:lnTo>
                  <a:cubicBezTo>
                    <a:pt x="956894" y="797345"/>
                    <a:pt x="941439" y="812800"/>
                    <a:pt x="922374" y="812800"/>
                  </a:cubicBezTo>
                  <a:lnTo>
                    <a:pt x="34521" y="812800"/>
                  </a:lnTo>
                  <a:cubicBezTo>
                    <a:pt x="15455" y="812800"/>
                    <a:pt x="0" y="797345"/>
                    <a:pt x="0" y="778279"/>
                  </a:cubicBezTo>
                  <a:lnTo>
                    <a:pt x="0" y="34521"/>
                  </a:lnTo>
                  <a:cubicBezTo>
                    <a:pt x="0" y="15455"/>
                    <a:pt x="15455" y="0"/>
                    <a:pt x="34521" y="0"/>
                  </a:cubicBezTo>
                  <a:close/>
                </a:path>
              </a:pathLst>
            </a:custGeom>
            <a:blipFill>
              <a:blip r:embed="rId3"/>
              <a:stretch>
                <a:fillRect l="-13626" t="0" r="-13626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5400000">
            <a:off x="14928325" y="6252294"/>
            <a:ext cx="2110685" cy="6485472"/>
            <a:chOff x="0" y="0"/>
            <a:chExt cx="555901" cy="17081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55901" cy="1708108"/>
            </a:xfrm>
            <a:custGeom>
              <a:avLst/>
              <a:gdLst/>
              <a:ahLst/>
              <a:cxnLst/>
              <a:rect r="r" b="b" t="t" l="l"/>
              <a:pathLst>
                <a:path h="1708108" w="555901">
                  <a:moveTo>
                    <a:pt x="143051" y="0"/>
                  </a:moveTo>
                  <a:lnTo>
                    <a:pt x="412850" y="0"/>
                  </a:lnTo>
                  <a:cubicBezTo>
                    <a:pt x="491855" y="0"/>
                    <a:pt x="555901" y="64046"/>
                    <a:pt x="555901" y="143051"/>
                  </a:cubicBezTo>
                  <a:lnTo>
                    <a:pt x="555901" y="1565057"/>
                  </a:lnTo>
                  <a:cubicBezTo>
                    <a:pt x="555901" y="1602997"/>
                    <a:pt x="540829" y="1639382"/>
                    <a:pt x="514002" y="1666209"/>
                  </a:cubicBezTo>
                  <a:cubicBezTo>
                    <a:pt x="487175" y="1693037"/>
                    <a:pt x="450789" y="1708108"/>
                    <a:pt x="412850" y="1708108"/>
                  </a:cubicBezTo>
                  <a:lnTo>
                    <a:pt x="143051" y="1708108"/>
                  </a:lnTo>
                  <a:cubicBezTo>
                    <a:pt x="105111" y="1708108"/>
                    <a:pt x="68726" y="1693037"/>
                    <a:pt x="41899" y="1666209"/>
                  </a:cubicBezTo>
                  <a:cubicBezTo>
                    <a:pt x="15071" y="1639382"/>
                    <a:pt x="0" y="1602997"/>
                    <a:pt x="0" y="1565057"/>
                  </a:cubicBezTo>
                  <a:lnTo>
                    <a:pt x="0" y="143051"/>
                  </a:lnTo>
                  <a:cubicBezTo>
                    <a:pt x="0" y="105111"/>
                    <a:pt x="15071" y="68726"/>
                    <a:pt x="41899" y="41899"/>
                  </a:cubicBezTo>
                  <a:cubicBezTo>
                    <a:pt x="68726" y="15071"/>
                    <a:pt x="105111" y="0"/>
                    <a:pt x="143051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555901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029531" y="880608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201832" y="169714"/>
            <a:ext cx="9655398" cy="3543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19"/>
              </a:lnSpc>
              <a:spcBef>
                <a:spcPct val="0"/>
              </a:spcBef>
            </a:pPr>
            <a:r>
              <a:rPr lang="en-US" b="true" sz="67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 RÉSUMÉ POUR LES ENFANTS ET ADOLESCENTS CF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948689" y="4249857"/>
            <a:ext cx="9972789" cy="427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Résultats variables mais les études plus récentes montrent un niveau d’activité similaire entre CF et contrôle </a:t>
            </a:r>
          </a:p>
          <a:p>
            <a:pPr algn="just"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Les résultats antérieurs ont probablement sous estimé l’AP des patients car le seuil de définition des activités sédentaires n’était pas approprié </a:t>
            </a:r>
          </a:p>
          <a:p>
            <a:pPr algn="just"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6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etenir une différence selon la maturité biologique, le sexe, vigilance ++ filles à adolescence </a:t>
            </a:r>
          </a:p>
          <a:p>
            <a:pPr algn="just" marL="582928" indent="-291464" lvl="1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Importance du niveau d’activité des parents </a:t>
            </a:r>
          </a:p>
          <a:p>
            <a:pPr algn="just">
              <a:lnSpc>
                <a:spcPts val="377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4305" y="4787210"/>
            <a:ext cx="16854995" cy="4105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R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echerch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sys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témati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 à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ir de 3 bases de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donné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</a:t>
            </a:r>
          </a:p>
          <a:p>
            <a:pPr algn="just">
              <a:lnSpc>
                <a:spcPts val="3640"/>
              </a:lnSpc>
            </a:pP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An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ly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 de 16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étud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 qui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montre que la population CF :</a:t>
            </a:r>
          </a:p>
          <a:p>
            <a:pPr algn="just" marL="1122681" indent="-374227" lvl="2">
              <a:lnSpc>
                <a:spcPts val="3640"/>
              </a:lnSpc>
              <a:buFont typeface="Arial"/>
              <a:buChar char="⚬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 globalement aussi act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ive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ue ses pa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rs 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 santé </a:t>
            </a:r>
          </a:p>
          <a:p>
            <a:pPr algn="just" marL="1122681" indent="-374227" lvl="2">
              <a:lnSpc>
                <a:spcPts val="3640"/>
              </a:lnSpc>
              <a:buFont typeface="Arial"/>
              <a:buChar char="⚬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tendance chez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 pl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jeu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à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 moindre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iv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au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tivité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mo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dérée et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</a:p>
          <a:p>
            <a:pPr algn="just">
              <a:lnSpc>
                <a:spcPts val="3640"/>
              </a:lnSpc>
            </a:pP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tion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po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iv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niveau AP :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qua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vie,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fonction respira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toir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e,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VO2 max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nsité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min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érale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os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use et force du quad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ric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eps </a:t>
            </a:r>
          </a:p>
          <a:p>
            <a:pPr algn="just">
              <a:lnSpc>
                <a:spcPts val="364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7071" y="1354531"/>
            <a:ext cx="17516615" cy="2236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KINAUPENNE M, DE CRAEMER M, SCHABALLIE H, VANDEKERCKHOVE K, VAN BIERVLIET S, DEMEYER H. </a:t>
            </a:r>
          </a:p>
          <a:p>
            <a:pPr algn="l">
              <a:lnSpc>
                <a:spcPts val="5639"/>
              </a:lnSpc>
            </a:pPr>
            <a:r>
              <a:rPr lang="en-US" sz="4028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PHYSICAL ACTIVITY AND ITS CORRELATES IN PEOPLE WITH CYSTIC FIBROSIS: A SYSTEMATIC REVIEW. </a:t>
            </a:r>
          </a:p>
          <a:p>
            <a:pPr algn="l" marL="0" indent="0" lvl="0">
              <a:lnSpc>
                <a:spcPts val="3259"/>
              </a:lnSpc>
              <a:spcBef>
                <a:spcPct val="0"/>
              </a:spcBef>
            </a:pPr>
            <a:r>
              <a:rPr lang="en-US" b="true" sz="2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EUR RESPIR REV. 2022 SEP 7;31(165):220010. DOI: 10.1183/16000617.0010-2022. PMID: 38743505; PMCID: PMC9724827.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Object 7" id="7"/>
          <p:cNvGraphicFramePr/>
          <p:nvPr/>
        </p:nvGraphicFramePr>
        <p:xfrm>
          <a:off x="735666" y="3019630"/>
          <a:ext cx="8201025" cy="7847695"/>
        </p:xfrm>
        <a:graphic>
          <a:graphicData uri="http://schemas.openxmlformats.org/presentationml/2006/ole">
            <p:oleObj imgW="9829800" imgH="9486900" r:id="rId5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Freeform 8" id="8"/>
          <p:cNvSpPr/>
          <p:nvPr/>
        </p:nvSpPr>
        <p:spPr>
          <a:xfrm flipH="false" flipV="false" rot="0">
            <a:off x="7952568" y="2613227"/>
            <a:ext cx="9810214" cy="7171702"/>
          </a:xfrm>
          <a:custGeom>
            <a:avLst/>
            <a:gdLst/>
            <a:ahLst/>
            <a:cxnLst/>
            <a:rect r="r" b="b" t="t" l="l"/>
            <a:pathLst>
              <a:path h="7171702" w="9810214">
                <a:moveTo>
                  <a:pt x="0" y="0"/>
                </a:moveTo>
                <a:lnTo>
                  <a:pt x="9810215" y="0"/>
                </a:lnTo>
                <a:lnTo>
                  <a:pt x="9810215" y="7171702"/>
                </a:lnTo>
                <a:lnTo>
                  <a:pt x="0" y="7171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5666" y="1235468"/>
            <a:ext cx="15708582" cy="83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99"/>
              </a:lnSpc>
              <a:spcBef>
                <a:spcPct val="0"/>
              </a:spcBef>
            </a:pPr>
            <a:r>
              <a:rPr lang="en-US" b="true" sz="49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LA MUCOVISCIDOSE AUJOURD’HUI EN FRANCE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2238" y="3705502"/>
            <a:ext cx="9371203" cy="5027469"/>
          </a:xfrm>
          <a:custGeom>
            <a:avLst/>
            <a:gdLst/>
            <a:ahLst/>
            <a:cxnLst/>
            <a:rect r="r" b="b" t="t" l="l"/>
            <a:pathLst>
              <a:path h="5027469" w="9371203">
                <a:moveTo>
                  <a:pt x="0" y="0"/>
                </a:moveTo>
                <a:lnTo>
                  <a:pt x="9371203" y="0"/>
                </a:lnTo>
                <a:lnTo>
                  <a:pt x="9371203" y="5027470"/>
                </a:lnTo>
                <a:lnTo>
                  <a:pt x="0" y="502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5666" y="1610518"/>
            <a:ext cx="15708582" cy="83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99"/>
              </a:lnSpc>
              <a:spcBef>
                <a:spcPct val="0"/>
              </a:spcBef>
            </a:pPr>
            <a:r>
              <a:rPr lang="en-US" b="true" sz="49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POPULATION DE PATIENTS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4272" y="3874574"/>
            <a:ext cx="8739695" cy="487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éranc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de v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ie +++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&gt;70 % sous modulat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eurs 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Meilleur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statut 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spirat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oire et nutritionnel 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Inv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estit la v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ie adulte / pare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ntalité 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Co-morbidité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 liées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à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l’âg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toxicité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mé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dicamen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</a:p>
          <a:p>
            <a:pPr algn="l" marL="1338576" indent="-446192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abète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 &gt;33 %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adultes)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Part des pa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nts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g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reffés (17% pop adulte=842) </a:t>
            </a:r>
          </a:p>
          <a:p>
            <a:pPr algn="l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61839" y="2480694"/>
            <a:ext cx="10807939" cy="5189750"/>
            <a:chOff x="0" y="0"/>
            <a:chExt cx="2846535" cy="1366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2206" y="0"/>
                  </a:moveTo>
                  <a:lnTo>
                    <a:pt x="2824330" y="0"/>
                  </a:lnTo>
                  <a:cubicBezTo>
                    <a:pt x="2830219" y="0"/>
                    <a:pt x="2835867" y="2340"/>
                    <a:pt x="2840031" y="6504"/>
                  </a:cubicBezTo>
                  <a:cubicBezTo>
                    <a:pt x="2844196" y="10668"/>
                    <a:pt x="2846535" y="16316"/>
                    <a:pt x="2846535" y="22206"/>
                  </a:cubicBezTo>
                  <a:lnTo>
                    <a:pt x="2846535" y="1344642"/>
                  </a:lnTo>
                  <a:cubicBezTo>
                    <a:pt x="2846535" y="1350531"/>
                    <a:pt x="2844196" y="1356180"/>
                    <a:pt x="2840031" y="1360344"/>
                  </a:cubicBezTo>
                  <a:cubicBezTo>
                    <a:pt x="2835867" y="1364508"/>
                    <a:pt x="2830219" y="1366848"/>
                    <a:pt x="2824330" y="1366848"/>
                  </a:cubicBezTo>
                  <a:lnTo>
                    <a:pt x="22206" y="1366848"/>
                  </a:lnTo>
                  <a:cubicBezTo>
                    <a:pt x="16316" y="1366848"/>
                    <a:pt x="10668" y="1364508"/>
                    <a:pt x="6504" y="1360344"/>
                  </a:cubicBezTo>
                  <a:cubicBezTo>
                    <a:pt x="2340" y="1356180"/>
                    <a:pt x="0" y="1350531"/>
                    <a:pt x="0" y="1344642"/>
                  </a:cubicBezTo>
                  <a:lnTo>
                    <a:pt x="0" y="22206"/>
                  </a:lnTo>
                  <a:cubicBezTo>
                    <a:pt x="0" y="16316"/>
                    <a:pt x="2340" y="10668"/>
                    <a:pt x="6504" y="6504"/>
                  </a:cubicBezTo>
                  <a:cubicBezTo>
                    <a:pt x="10668" y="2340"/>
                    <a:pt x="16316" y="0"/>
                    <a:pt x="22206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14070" y="174718"/>
            <a:ext cx="16223524" cy="245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9"/>
              </a:lnSpc>
              <a:spcBef>
                <a:spcPct val="0"/>
              </a:spcBef>
            </a:pPr>
            <a:r>
              <a:rPr lang="en-US" b="true" sz="70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IMPACT DES MODULATEURS SUR LA CAPACITÉ À EXERCICE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589391" y="3472465"/>
            <a:ext cx="7652049" cy="6499762"/>
            <a:chOff x="0" y="0"/>
            <a:chExt cx="95689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3270" y="0"/>
                  </a:moveTo>
                  <a:lnTo>
                    <a:pt x="933624" y="0"/>
                  </a:lnTo>
                  <a:cubicBezTo>
                    <a:pt x="939796" y="0"/>
                    <a:pt x="945715" y="2452"/>
                    <a:pt x="950079" y="6816"/>
                  </a:cubicBezTo>
                  <a:cubicBezTo>
                    <a:pt x="954443" y="11180"/>
                    <a:pt x="956894" y="17099"/>
                    <a:pt x="956894" y="23270"/>
                  </a:cubicBezTo>
                  <a:lnTo>
                    <a:pt x="956894" y="789530"/>
                  </a:lnTo>
                  <a:cubicBezTo>
                    <a:pt x="956894" y="795701"/>
                    <a:pt x="954443" y="801620"/>
                    <a:pt x="950079" y="805984"/>
                  </a:cubicBezTo>
                  <a:cubicBezTo>
                    <a:pt x="945715" y="810348"/>
                    <a:pt x="939796" y="812800"/>
                    <a:pt x="933624" y="812800"/>
                  </a:cubicBezTo>
                  <a:lnTo>
                    <a:pt x="23270" y="812800"/>
                  </a:lnTo>
                  <a:cubicBezTo>
                    <a:pt x="17099" y="812800"/>
                    <a:pt x="11180" y="810348"/>
                    <a:pt x="6816" y="805984"/>
                  </a:cubicBezTo>
                  <a:cubicBezTo>
                    <a:pt x="2452" y="801620"/>
                    <a:pt x="0" y="795701"/>
                    <a:pt x="0" y="789530"/>
                  </a:cubicBezTo>
                  <a:lnTo>
                    <a:pt x="0" y="23270"/>
                  </a:lnTo>
                  <a:cubicBezTo>
                    <a:pt x="0" y="17099"/>
                    <a:pt x="2452" y="11180"/>
                    <a:pt x="6816" y="6816"/>
                  </a:cubicBezTo>
                  <a:cubicBezTo>
                    <a:pt x="11180" y="2452"/>
                    <a:pt x="17099" y="0"/>
                    <a:pt x="23270" y="0"/>
                  </a:cubicBezTo>
                  <a:close/>
                </a:path>
              </a:pathLst>
            </a:custGeom>
            <a:blipFill>
              <a:blip r:embed="rId2"/>
              <a:stretch>
                <a:fillRect l="-863" t="0" r="-863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5400000">
            <a:off x="1007823" y="7070906"/>
            <a:ext cx="2110685" cy="6485472"/>
            <a:chOff x="0" y="0"/>
            <a:chExt cx="555901" cy="17081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55901" cy="1708108"/>
            </a:xfrm>
            <a:custGeom>
              <a:avLst/>
              <a:gdLst/>
              <a:ahLst/>
              <a:cxnLst/>
              <a:rect r="r" b="b" t="t" l="l"/>
              <a:pathLst>
                <a:path h="1708108" w="555901">
                  <a:moveTo>
                    <a:pt x="143051" y="0"/>
                  </a:moveTo>
                  <a:lnTo>
                    <a:pt x="412850" y="0"/>
                  </a:lnTo>
                  <a:cubicBezTo>
                    <a:pt x="491855" y="0"/>
                    <a:pt x="555901" y="64046"/>
                    <a:pt x="555901" y="143051"/>
                  </a:cubicBezTo>
                  <a:lnTo>
                    <a:pt x="555901" y="1565057"/>
                  </a:lnTo>
                  <a:cubicBezTo>
                    <a:pt x="555901" y="1602997"/>
                    <a:pt x="540829" y="1639382"/>
                    <a:pt x="514002" y="1666209"/>
                  </a:cubicBezTo>
                  <a:cubicBezTo>
                    <a:pt x="487175" y="1693037"/>
                    <a:pt x="450789" y="1708108"/>
                    <a:pt x="412850" y="1708108"/>
                  </a:cubicBezTo>
                  <a:lnTo>
                    <a:pt x="143051" y="1708108"/>
                  </a:lnTo>
                  <a:cubicBezTo>
                    <a:pt x="105111" y="1708108"/>
                    <a:pt x="68726" y="1693037"/>
                    <a:pt x="41899" y="1666209"/>
                  </a:cubicBezTo>
                  <a:cubicBezTo>
                    <a:pt x="15071" y="1639382"/>
                    <a:pt x="0" y="1602997"/>
                    <a:pt x="0" y="1565057"/>
                  </a:cubicBezTo>
                  <a:lnTo>
                    <a:pt x="0" y="143051"/>
                  </a:lnTo>
                  <a:cubicBezTo>
                    <a:pt x="0" y="105111"/>
                    <a:pt x="15071" y="68726"/>
                    <a:pt x="41899" y="41899"/>
                  </a:cubicBezTo>
                  <a:cubicBezTo>
                    <a:pt x="68726" y="15071"/>
                    <a:pt x="105111" y="0"/>
                    <a:pt x="143051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55901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782953" y="2854132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501675" y="737692"/>
            <a:ext cx="2159751" cy="1896825"/>
          </a:xfrm>
          <a:custGeom>
            <a:avLst/>
            <a:gdLst/>
            <a:ahLst/>
            <a:cxnLst/>
            <a:rect r="r" b="b" t="t" l="l"/>
            <a:pathLst>
              <a:path h="1896825" w="2159751">
                <a:moveTo>
                  <a:pt x="0" y="0"/>
                </a:moveTo>
                <a:lnTo>
                  <a:pt x="2159751" y="0"/>
                </a:lnTo>
                <a:lnTo>
                  <a:pt x="2159751" y="1896825"/>
                </a:lnTo>
                <a:lnTo>
                  <a:pt x="0" y="18968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53650" y="4482203"/>
            <a:ext cx="7600670" cy="2744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Enfants</a:t>
            </a:r>
          </a:p>
          <a:p>
            <a:pPr algn="just">
              <a:lnSpc>
                <a:spcPts val="7279"/>
              </a:lnSpc>
            </a:pP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Adultes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99108" y="3820933"/>
            <a:ext cx="10288892" cy="4857192"/>
          </a:xfrm>
          <a:custGeom>
            <a:avLst/>
            <a:gdLst/>
            <a:ahLst/>
            <a:cxnLst/>
            <a:rect r="r" b="b" t="t" l="l"/>
            <a:pathLst>
              <a:path h="4857192" w="10288892">
                <a:moveTo>
                  <a:pt x="0" y="0"/>
                </a:moveTo>
                <a:lnTo>
                  <a:pt x="10288892" y="0"/>
                </a:lnTo>
                <a:lnTo>
                  <a:pt x="10288892" y="4857193"/>
                </a:lnTo>
                <a:lnTo>
                  <a:pt x="0" y="4857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3528" y="4372207"/>
            <a:ext cx="6175798" cy="3086100"/>
            <a:chOff x="0" y="0"/>
            <a:chExt cx="1626548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26548" cy="812800"/>
            </a:xfrm>
            <a:custGeom>
              <a:avLst/>
              <a:gdLst/>
              <a:ahLst/>
              <a:cxnLst/>
              <a:rect r="r" b="b" t="t" l="l"/>
              <a:pathLst>
                <a:path h="812800" w="1626548">
                  <a:moveTo>
                    <a:pt x="63933" y="0"/>
                  </a:moveTo>
                  <a:lnTo>
                    <a:pt x="1562615" y="0"/>
                  </a:lnTo>
                  <a:cubicBezTo>
                    <a:pt x="1579571" y="0"/>
                    <a:pt x="1595832" y="6736"/>
                    <a:pt x="1607822" y="18726"/>
                  </a:cubicBezTo>
                  <a:cubicBezTo>
                    <a:pt x="1619812" y="30715"/>
                    <a:pt x="1626548" y="46977"/>
                    <a:pt x="1626548" y="63933"/>
                  </a:cubicBezTo>
                  <a:lnTo>
                    <a:pt x="1626548" y="748867"/>
                  </a:lnTo>
                  <a:cubicBezTo>
                    <a:pt x="1626548" y="765823"/>
                    <a:pt x="1619812" y="782085"/>
                    <a:pt x="1607822" y="794074"/>
                  </a:cubicBezTo>
                  <a:cubicBezTo>
                    <a:pt x="1595832" y="806064"/>
                    <a:pt x="1579571" y="812800"/>
                    <a:pt x="1562615" y="812800"/>
                  </a:cubicBezTo>
                  <a:lnTo>
                    <a:pt x="63933" y="812800"/>
                  </a:lnTo>
                  <a:cubicBezTo>
                    <a:pt x="46977" y="812800"/>
                    <a:pt x="30715" y="806064"/>
                    <a:pt x="18726" y="794074"/>
                  </a:cubicBezTo>
                  <a:cubicBezTo>
                    <a:pt x="6736" y="782085"/>
                    <a:pt x="0" y="765823"/>
                    <a:pt x="0" y="748867"/>
                  </a:cubicBezTo>
                  <a:lnTo>
                    <a:pt x="0" y="63933"/>
                  </a:lnTo>
                  <a:cubicBezTo>
                    <a:pt x="0" y="46977"/>
                    <a:pt x="6736" y="30715"/>
                    <a:pt x="18726" y="18726"/>
                  </a:cubicBezTo>
                  <a:cubicBezTo>
                    <a:pt x="30715" y="6736"/>
                    <a:pt x="46977" y="0"/>
                    <a:pt x="63933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62654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35666" y="1235468"/>
            <a:ext cx="15708582" cy="83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99"/>
              </a:lnSpc>
              <a:spcBef>
                <a:spcPct val="0"/>
              </a:spcBef>
            </a:pPr>
            <a:r>
              <a:rPr lang="en-US" b="true" sz="49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PEDIATRIC PULMONOLOGY. 2022;57:2652–2658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079" y="4748195"/>
            <a:ext cx="7841029" cy="227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 adolescents, F508 del/ F508del </a:t>
            </a: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Naïfs de modulateurs </a:t>
            </a: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Etude à T0 puis 6 semaines </a:t>
            </a: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BMI / spirometrie / VO2 max</a:t>
            </a: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AP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93836" y="3805703"/>
            <a:ext cx="9184291" cy="6281638"/>
          </a:xfrm>
          <a:custGeom>
            <a:avLst/>
            <a:gdLst/>
            <a:ahLst/>
            <a:cxnLst/>
            <a:rect r="r" b="b" t="t" l="l"/>
            <a:pathLst>
              <a:path h="6281638" w="9184291">
                <a:moveTo>
                  <a:pt x="0" y="0"/>
                </a:moveTo>
                <a:lnTo>
                  <a:pt x="9184291" y="0"/>
                </a:lnTo>
                <a:lnTo>
                  <a:pt x="9184291" y="6281638"/>
                </a:lnTo>
                <a:lnTo>
                  <a:pt x="0" y="6281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5666" y="1235468"/>
            <a:ext cx="15708582" cy="2098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92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PEDIATRIC PULMONOLOGY. 2022;57:2652–2658</a:t>
            </a:r>
          </a:p>
          <a:p>
            <a:pPr algn="l">
              <a:lnSpc>
                <a:spcPts val="4519"/>
              </a:lnSpc>
            </a:pPr>
          </a:p>
          <a:p>
            <a:pPr algn="l" marL="0" indent="0" lvl="0">
              <a:lnSpc>
                <a:spcPts val="5359"/>
              </a:lnSpc>
              <a:spcBef>
                <a:spcPct val="0"/>
              </a:spcBef>
            </a:pPr>
            <a:r>
              <a:rPr lang="en-US" b="true" sz="3828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 CAS ADOLESCENTS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04277" y="6651518"/>
            <a:ext cx="3757521" cy="3320709"/>
          </a:xfrm>
          <a:custGeom>
            <a:avLst/>
            <a:gdLst/>
            <a:ahLst/>
            <a:cxnLst/>
            <a:rect r="r" b="b" t="t" l="l"/>
            <a:pathLst>
              <a:path h="3320709" w="3757521">
                <a:moveTo>
                  <a:pt x="0" y="0"/>
                </a:moveTo>
                <a:lnTo>
                  <a:pt x="3757521" y="0"/>
                </a:lnTo>
                <a:lnTo>
                  <a:pt x="3757521" y="3320709"/>
                </a:lnTo>
                <a:lnTo>
                  <a:pt x="0" y="3320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27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5666" y="1235468"/>
            <a:ext cx="15708582" cy="2098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92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PEDIATRIC PULMONOLOGY. 2022;57:2652–2658</a:t>
            </a:r>
          </a:p>
          <a:p>
            <a:pPr algn="l">
              <a:lnSpc>
                <a:spcPts val="4519"/>
              </a:lnSpc>
            </a:pPr>
          </a:p>
          <a:p>
            <a:pPr algn="l" marL="0" indent="0" lvl="0">
              <a:lnSpc>
                <a:spcPts val="5359"/>
              </a:lnSpc>
              <a:spcBef>
                <a:spcPct val="0"/>
              </a:spcBef>
            </a:pPr>
            <a:r>
              <a:rPr lang="en-US" b="true" sz="3828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RÉSULTATS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4272" y="4142466"/>
            <a:ext cx="17105028" cy="3245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Amélioration cliniquement significativ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de VO2 max dans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les 3 cas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Plus important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 maladie pulmonaire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sévère et patient déconditi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onné au départ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Ces changements semblent principalement dûs à une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efficacité accru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du muscle pér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iphérique </a:t>
            </a:r>
          </a:p>
          <a:p>
            <a:pPr algn="l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Bes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oin de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clarifier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mé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canismes par lesq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els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les mo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dulateurs de CFTR amél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ior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l’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extraction et utilisation de l’O2</a:t>
            </a:r>
          </a:p>
          <a:p>
            <a:pPr algn="l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4305" y="4777685"/>
            <a:ext cx="16854995" cy="487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Etude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anglais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prospec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ive m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onocentriqu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Déc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embre 2019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à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Mars 2022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Population : </a:t>
            </a:r>
          </a:p>
          <a:p>
            <a:pPr algn="just" marL="1338576" indent="-446192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PwCF d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12 à 18 ans, éligibles aux modulat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eurs (ETI / Symkevi) </a:t>
            </a:r>
          </a:p>
          <a:p>
            <a:pPr algn="just" marL="1338576" indent="-446192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19 pat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nts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( 6 garçons / 13 fill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) </a:t>
            </a:r>
          </a:p>
          <a:p>
            <a:pPr algn="just" marL="2007864" indent="-501966" lvl="3">
              <a:lnSpc>
                <a:spcPts val="4339"/>
              </a:lnSpc>
              <a:buFont typeface="Arial"/>
              <a:buChar char="￭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11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patients mi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 so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Symk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evi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9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ont eu u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 rel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ai Kaf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trio après 6/8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mois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2007864" indent="-501966" lvl="3">
              <a:lnSpc>
                <a:spcPts val="4339"/>
              </a:lnSpc>
              <a:buFont typeface="Arial"/>
              <a:buChar char="￭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8 patients naïf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 de m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odula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urs mis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sous K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trio        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ecueil à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l’in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tia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tion puis en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4 et 8 mois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po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initi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: spirométrie / EE /BMI </a:t>
            </a:r>
          </a:p>
          <a:p>
            <a:pPr algn="just">
              <a:lnSpc>
                <a:spcPts val="433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7071" y="1354531"/>
            <a:ext cx="17516615" cy="2236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AHMED MI, DAYMAN N, BLYTH N, ET AL. </a:t>
            </a:r>
          </a:p>
          <a:p>
            <a:pPr algn="l">
              <a:lnSpc>
                <a:spcPts val="5639"/>
              </a:lnSpc>
            </a:pPr>
            <a:r>
              <a:rPr lang="en-US" sz="4028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IMP</a:t>
            </a:r>
            <a:r>
              <a:rPr lang="en-US" sz="4028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ACT OF CFTR MODULATORS ON EXERCISE CAPACITY IN ADOLESCENTS WITH CYSTIC FIBROSIS. </a:t>
            </a:r>
          </a:p>
          <a:p>
            <a:pPr algn="l" marL="0" indent="0" lvl="0">
              <a:lnSpc>
                <a:spcPts val="3259"/>
              </a:lnSpc>
              <a:spcBef>
                <a:spcPct val="0"/>
              </a:spcBef>
            </a:pPr>
            <a:r>
              <a:rPr lang="en-US" b="true" sz="2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ERJ OPEN RES 2024; 10: 00687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9691" y="2764513"/>
            <a:ext cx="8563771" cy="6493787"/>
            <a:chOff x="0" y="0"/>
            <a:chExt cx="2255479" cy="17102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55479" cy="1710298"/>
            </a:xfrm>
            <a:custGeom>
              <a:avLst/>
              <a:gdLst/>
              <a:ahLst/>
              <a:cxnLst/>
              <a:rect r="r" b="b" t="t" l="l"/>
              <a:pathLst>
                <a:path h="1710298" w="2255479">
                  <a:moveTo>
                    <a:pt x="28025" y="0"/>
                  </a:moveTo>
                  <a:lnTo>
                    <a:pt x="2227454" y="0"/>
                  </a:lnTo>
                  <a:cubicBezTo>
                    <a:pt x="2234886" y="0"/>
                    <a:pt x="2242015" y="2953"/>
                    <a:pt x="2247271" y="8208"/>
                  </a:cubicBezTo>
                  <a:cubicBezTo>
                    <a:pt x="2252526" y="13464"/>
                    <a:pt x="2255479" y="20592"/>
                    <a:pt x="2255479" y="28025"/>
                  </a:cubicBezTo>
                  <a:lnTo>
                    <a:pt x="2255479" y="1682273"/>
                  </a:lnTo>
                  <a:cubicBezTo>
                    <a:pt x="2255479" y="1689705"/>
                    <a:pt x="2252526" y="1696834"/>
                    <a:pt x="2247271" y="1702089"/>
                  </a:cubicBezTo>
                  <a:cubicBezTo>
                    <a:pt x="2242015" y="1707345"/>
                    <a:pt x="2234886" y="1710298"/>
                    <a:pt x="2227454" y="1710298"/>
                  </a:cubicBezTo>
                  <a:lnTo>
                    <a:pt x="28025" y="1710298"/>
                  </a:lnTo>
                  <a:cubicBezTo>
                    <a:pt x="20592" y="1710298"/>
                    <a:pt x="13464" y="1707345"/>
                    <a:pt x="8208" y="1702089"/>
                  </a:cubicBezTo>
                  <a:cubicBezTo>
                    <a:pt x="2953" y="1696834"/>
                    <a:pt x="0" y="1689705"/>
                    <a:pt x="0" y="1682273"/>
                  </a:cubicBezTo>
                  <a:lnTo>
                    <a:pt x="0" y="28025"/>
                  </a:lnTo>
                  <a:cubicBezTo>
                    <a:pt x="0" y="20592"/>
                    <a:pt x="2953" y="13464"/>
                    <a:pt x="8208" y="8208"/>
                  </a:cubicBezTo>
                  <a:cubicBezTo>
                    <a:pt x="13464" y="2953"/>
                    <a:pt x="20592" y="0"/>
                    <a:pt x="28025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255479" cy="1748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1501408" y="-3174374"/>
            <a:ext cx="1381704" cy="6485472"/>
            <a:chOff x="0" y="0"/>
            <a:chExt cx="363906" cy="17081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3906" cy="1708108"/>
            </a:xfrm>
            <a:custGeom>
              <a:avLst/>
              <a:gdLst/>
              <a:ahLst/>
              <a:cxnLst/>
              <a:rect r="r" b="b" t="t" l="l"/>
              <a:pathLst>
                <a:path h="1708108" w="363906">
                  <a:moveTo>
                    <a:pt x="181953" y="0"/>
                  </a:moveTo>
                  <a:lnTo>
                    <a:pt x="181953" y="0"/>
                  </a:lnTo>
                  <a:cubicBezTo>
                    <a:pt x="282443" y="0"/>
                    <a:pt x="363906" y="81463"/>
                    <a:pt x="363906" y="181953"/>
                  </a:cubicBezTo>
                  <a:lnTo>
                    <a:pt x="363906" y="1526155"/>
                  </a:lnTo>
                  <a:cubicBezTo>
                    <a:pt x="363906" y="1574412"/>
                    <a:pt x="344736" y="1620692"/>
                    <a:pt x="310613" y="1654815"/>
                  </a:cubicBezTo>
                  <a:cubicBezTo>
                    <a:pt x="276490" y="1688938"/>
                    <a:pt x="230210" y="1708108"/>
                    <a:pt x="181953" y="1708108"/>
                  </a:cubicBezTo>
                  <a:lnTo>
                    <a:pt x="181953" y="1708108"/>
                  </a:lnTo>
                  <a:cubicBezTo>
                    <a:pt x="133696" y="1708108"/>
                    <a:pt x="87416" y="1688938"/>
                    <a:pt x="53293" y="1654815"/>
                  </a:cubicBezTo>
                  <a:cubicBezTo>
                    <a:pt x="19170" y="1620692"/>
                    <a:pt x="0" y="1574412"/>
                    <a:pt x="0" y="1526155"/>
                  </a:cubicBezTo>
                  <a:lnTo>
                    <a:pt x="0" y="181953"/>
                  </a:lnTo>
                  <a:cubicBezTo>
                    <a:pt x="0" y="133696"/>
                    <a:pt x="19170" y="87416"/>
                    <a:pt x="53293" y="53293"/>
                  </a:cubicBezTo>
                  <a:cubicBezTo>
                    <a:pt x="87416" y="19170"/>
                    <a:pt x="133696" y="0"/>
                    <a:pt x="181953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63906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242246" y="-56636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3"/>
                </a:lnTo>
                <a:lnTo>
                  <a:pt x="0" y="452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93711" y="1847435"/>
            <a:ext cx="2159751" cy="1896825"/>
          </a:xfrm>
          <a:custGeom>
            <a:avLst/>
            <a:gdLst/>
            <a:ahLst/>
            <a:cxnLst/>
            <a:rect r="r" b="b" t="t" l="l"/>
            <a:pathLst>
              <a:path h="1896825" w="2159751">
                <a:moveTo>
                  <a:pt x="0" y="0"/>
                </a:moveTo>
                <a:lnTo>
                  <a:pt x="2159751" y="0"/>
                </a:lnTo>
                <a:lnTo>
                  <a:pt x="2159751" y="1896825"/>
                </a:lnTo>
                <a:lnTo>
                  <a:pt x="0" y="189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724229" y="2764513"/>
            <a:ext cx="8236866" cy="6493787"/>
            <a:chOff x="0" y="0"/>
            <a:chExt cx="2169380" cy="17102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9380" cy="1710298"/>
            </a:xfrm>
            <a:custGeom>
              <a:avLst/>
              <a:gdLst/>
              <a:ahLst/>
              <a:cxnLst/>
              <a:rect r="r" b="b" t="t" l="l"/>
              <a:pathLst>
                <a:path h="1710298" w="2169380">
                  <a:moveTo>
                    <a:pt x="29137" y="0"/>
                  </a:moveTo>
                  <a:lnTo>
                    <a:pt x="2140243" y="0"/>
                  </a:lnTo>
                  <a:cubicBezTo>
                    <a:pt x="2156335" y="0"/>
                    <a:pt x="2169380" y="13045"/>
                    <a:pt x="2169380" y="29137"/>
                  </a:cubicBezTo>
                  <a:lnTo>
                    <a:pt x="2169380" y="1681161"/>
                  </a:lnTo>
                  <a:cubicBezTo>
                    <a:pt x="2169380" y="1688888"/>
                    <a:pt x="2166311" y="1696299"/>
                    <a:pt x="2160846" y="1701764"/>
                  </a:cubicBezTo>
                  <a:cubicBezTo>
                    <a:pt x="2155382" y="1707228"/>
                    <a:pt x="2147971" y="1710298"/>
                    <a:pt x="2140243" y="1710298"/>
                  </a:cubicBezTo>
                  <a:lnTo>
                    <a:pt x="29137" y="1710298"/>
                  </a:lnTo>
                  <a:cubicBezTo>
                    <a:pt x="13045" y="1710298"/>
                    <a:pt x="0" y="1697253"/>
                    <a:pt x="0" y="1681161"/>
                  </a:cubicBezTo>
                  <a:lnTo>
                    <a:pt x="0" y="29137"/>
                  </a:lnTo>
                  <a:cubicBezTo>
                    <a:pt x="0" y="21410"/>
                    <a:pt x="3070" y="13998"/>
                    <a:pt x="8534" y="8534"/>
                  </a:cubicBezTo>
                  <a:cubicBezTo>
                    <a:pt x="13998" y="3070"/>
                    <a:pt x="21410" y="0"/>
                    <a:pt x="29137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169380" cy="1748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6179424" y="2402674"/>
            <a:ext cx="2159751" cy="1896825"/>
          </a:xfrm>
          <a:custGeom>
            <a:avLst/>
            <a:gdLst/>
            <a:ahLst/>
            <a:cxnLst/>
            <a:rect r="r" b="b" t="t" l="l"/>
            <a:pathLst>
              <a:path h="1896825" w="2159751">
                <a:moveTo>
                  <a:pt x="0" y="0"/>
                </a:moveTo>
                <a:lnTo>
                  <a:pt x="2159752" y="0"/>
                </a:lnTo>
                <a:lnTo>
                  <a:pt x="2159752" y="1896825"/>
                </a:lnTo>
                <a:lnTo>
                  <a:pt x="0" y="1896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89691" y="1149321"/>
            <a:ext cx="5433900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RÉSULTATS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18833" y="2974798"/>
            <a:ext cx="8107038" cy="6283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Amélioration VEMS 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Amélioration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BMI mais non significatif 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Réserve respiratoire s’est améliorée dans l’ensemble de la cohorte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Plus grande amélioration chez les patients naïfs de modulateurs après avoir commencé le traitement avec Kaftrio. 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</a:t>
            </a:r>
            <a:r>
              <a:rPr lang="en-US" b="true" sz="24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 d’amélioration significative du pic de consommation d’oxygène et du seuil anaérobie après 4 à 8 mois de traitement avec des modulateurs CFTR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  <a:p>
            <a:pPr algn="just">
              <a:lnSpc>
                <a:spcPts val="335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7598631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29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909622" y="1149321"/>
            <a:ext cx="5433900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LIMITES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80962" y="3687110"/>
            <a:ext cx="8107038" cy="251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Peu de participants 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Pas d’évaluation de l’activité physique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Impact du confinement ?</a:t>
            </a:r>
          </a:p>
          <a:p>
            <a:pPr algn="just">
              <a:lnSpc>
                <a:spcPts val="3359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652717" y="9649012"/>
            <a:ext cx="9838756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Réserve respirat</a:t>
            </a:r>
            <a:r>
              <a:rPr lang="en-US" sz="1899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oire : ventilation minute maximale / ventilation volontaire maximale ( FEV1*40)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758538"/>
            <a:ext cx="7652049" cy="6499762"/>
            <a:chOff x="0" y="0"/>
            <a:chExt cx="95689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3270" y="0"/>
                  </a:moveTo>
                  <a:lnTo>
                    <a:pt x="933624" y="0"/>
                  </a:lnTo>
                  <a:cubicBezTo>
                    <a:pt x="939796" y="0"/>
                    <a:pt x="945715" y="2452"/>
                    <a:pt x="950079" y="6816"/>
                  </a:cubicBezTo>
                  <a:cubicBezTo>
                    <a:pt x="954443" y="11180"/>
                    <a:pt x="956894" y="17099"/>
                    <a:pt x="956894" y="23270"/>
                  </a:cubicBezTo>
                  <a:lnTo>
                    <a:pt x="956894" y="789530"/>
                  </a:lnTo>
                  <a:cubicBezTo>
                    <a:pt x="956894" y="795701"/>
                    <a:pt x="954443" y="801620"/>
                    <a:pt x="950079" y="805984"/>
                  </a:cubicBezTo>
                  <a:cubicBezTo>
                    <a:pt x="945715" y="810348"/>
                    <a:pt x="939796" y="812800"/>
                    <a:pt x="933624" y="812800"/>
                  </a:cubicBezTo>
                  <a:lnTo>
                    <a:pt x="23270" y="812800"/>
                  </a:lnTo>
                  <a:cubicBezTo>
                    <a:pt x="17099" y="812800"/>
                    <a:pt x="11180" y="810348"/>
                    <a:pt x="6816" y="805984"/>
                  </a:cubicBezTo>
                  <a:cubicBezTo>
                    <a:pt x="2452" y="801620"/>
                    <a:pt x="0" y="795701"/>
                    <a:pt x="0" y="789530"/>
                  </a:cubicBezTo>
                  <a:lnTo>
                    <a:pt x="0" y="23270"/>
                  </a:lnTo>
                  <a:cubicBezTo>
                    <a:pt x="0" y="17099"/>
                    <a:pt x="2452" y="11180"/>
                    <a:pt x="6816" y="6816"/>
                  </a:cubicBezTo>
                  <a:cubicBezTo>
                    <a:pt x="11180" y="2452"/>
                    <a:pt x="17099" y="0"/>
                    <a:pt x="23270" y="0"/>
                  </a:cubicBezTo>
                  <a:close/>
                </a:path>
              </a:pathLst>
            </a:custGeom>
            <a:blipFill>
              <a:blip r:embed="rId2"/>
              <a:stretch>
                <a:fillRect l="-15676" t="0" r="-1567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55548" y="-218617"/>
            <a:ext cx="10721522" cy="1247317"/>
            <a:chOff x="0" y="0"/>
            <a:chExt cx="2823775" cy="32851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23775" cy="328511"/>
            </a:xfrm>
            <a:custGeom>
              <a:avLst/>
              <a:gdLst/>
              <a:ahLst/>
              <a:cxnLst/>
              <a:rect r="r" b="b" t="t" l="l"/>
              <a:pathLst>
                <a:path h="328511" w="2823775">
                  <a:moveTo>
                    <a:pt x="22385" y="0"/>
                  </a:moveTo>
                  <a:lnTo>
                    <a:pt x="2801390" y="0"/>
                  </a:lnTo>
                  <a:cubicBezTo>
                    <a:pt x="2807327" y="0"/>
                    <a:pt x="2813021" y="2358"/>
                    <a:pt x="2817219" y="6556"/>
                  </a:cubicBezTo>
                  <a:cubicBezTo>
                    <a:pt x="2821417" y="10754"/>
                    <a:pt x="2823775" y="16448"/>
                    <a:pt x="2823775" y="22385"/>
                  </a:cubicBezTo>
                  <a:lnTo>
                    <a:pt x="2823775" y="306127"/>
                  </a:lnTo>
                  <a:cubicBezTo>
                    <a:pt x="2823775" y="318489"/>
                    <a:pt x="2813753" y="328511"/>
                    <a:pt x="2801390" y="328511"/>
                  </a:cubicBezTo>
                  <a:lnTo>
                    <a:pt x="22385" y="328511"/>
                  </a:lnTo>
                  <a:cubicBezTo>
                    <a:pt x="16448" y="328511"/>
                    <a:pt x="10754" y="326153"/>
                    <a:pt x="6556" y="321955"/>
                  </a:cubicBezTo>
                  <a:cubicBezTo>
                    <a:pt x="2358" y="317757"/>
                    <a:pt x="0" y="312063"/>
                    <a:pt x="0" y="306127"/>
                  </a:cubicBezTo>
                  <a:lnTo>
                    <a:pt x="0" y="22385"/>
                  </a:lnTo>
                  <a:cubicBezTo>
                    <a:pt x="0" y="16448"/>
                    <a:pt x="2358" y="10754"/>
                    <a:pt x="6556" y="6556"/>
                  </a:cubicBezTo>
                  <a:cubicBezTo>
                    <a:pt x="10754" y="2358"/>
                    <a:pt x="16448" y="0"/>
                    <a:pt x="22385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823775" cy="3666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755526" y="9566650"/>
            <a:ext cx="4873324" cy="1105892"/>
            <a:chOff x="0" y="0"/>
            <a:chExt cx="1283509" cy="2912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83509" cy="291264"/>
            </a:xfrm>
            <a:custGeom>
              <a:avLst/>
              <a:gdLst/>
              <a:ahLst/>
              <a:cxnLst/>
              <a:rect r="r" b="b" t="t" l="l"/>
              <a:pathLst>
                <a:path h="291264" w="1283509">
                  <a:moveTo>
                    <a:pt x="81020" y="0"/>
                  </a:moveTo>
                  <a:lnTo>
                    <a:pt x="1202489" y="0"/>
                  </a:lnTo>
                  <a:cubicBezTo>
                    <a:pt x="1247235" y="0"/>
                    <a:pt x="1283509" y="36274"/>
                    <a:pt x="1283509" y="81020"/>
                  </a:cubicBezTo>
                  <a:lnTo>
                    <a:pt x="1283509" y="210244"/>
                  </a:lnTo>
                  <a:cubicBezTo>
                    <a:pt x="1283509" y="231731"/>
                    <a:pt x="1274973" y="252339"/>
                    <a:pt x="1259779" y="267533"/>
                  </a:cubicBezTo>
                  <a:cubicBezTo>
                    <a:pt x="1244585" y="282728"/>
                    <a:pt x="1223977" y="291264"/>
                    <a:pt x="1202489" y="291264"/>
                  </a:cubicBezTo>
                  <a:lnTo>
                    <a:pt x="81020" y="291264"/>
                  </a:lnTo>
                  <a:cubicBezTo>
                    <a:pt x="36274" y="291264"/>
                    <a:pt x="0" y="254990"/>
                    <a:pt x="0" y="210244"/>
                  </a:cubicBezTo>
                  <a:lnTo>
                    <a:pt x="0" y="81020"/>
                  </a:lnTo>
                  <a:cubicBezTo>
                    <a:pt x="0" y="36274"/>
                    <a:pt x="36274" y="0"/>
                    <a:pt x="81020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83509" cy="3293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879191" y="262606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3913148" y="262606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454344" y="-421458"/>
            <a:ext cx="2618509" cy="4114800"/>
          </a:xfrm>
          <a:custGeom>
            <a:avLst/>
            <a:gdLst/>
            <a:ahLst/>
            <a:cxnLst/>
            <a:rect r="r" b="b" t="t" l="l"/>
            <a:pathLst>
              <a:path h="4114800" w="2618509">
                <a:moveTo>
                  <a:pt x="0" y="0"/>
                </a:moveTo>
                <a:lnTo>
                  <a:pt x="2618510" y="0"/>
                </a:lnTo>
                <a:lnTo>
                  <a:pt x="26185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634463" y="1777209"/>
            <a:ext cx="7072402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DÉFINITION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34463" y="4598826"/>
            <a:ext cx="8281536" cy="3768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L’activité physique est définie comme « tout mouvement corporel produit par les muscles squelettiques qui entraîne une dépense énergétique » (Caspersen, 1985). 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L’entraînement par exercices est une sous-composante de l’activité physique qui est planifiée, structurée et réalisée de manière répétitive, avec pour objectif d’améliorer ou maintenir une bonne condition physique (Caspersen 1985).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606744" y="-269058"/>
            <a:ext cx="2618509" cy="4114800"/>
          </a:xfrm>
          <a:custGeom>
            <a:avLst/>
            <a:gdLst/>
            <a:ahLst/>
            <a:cxnLst/>
            <a:rect r="r" b="b" t="t" l="l"/>
            <a:pathLst>
              <a:path h="4114800" w="2618509">
                <a:moveTo>
                  <a:pt x="0" y="0"/>
                </a:moveTo>
                <a:lnTo>
                  <a:pt x="2618510" y="0"/>
                </a:lnTo>
                <a:lnTo>
                  <a:pt x="26185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4741" y="3824521"/>
            <a:ext cx="16854995" cy="5960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2 centres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anois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Aut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om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 2020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à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Janvier 2023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PwCF &gt;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12 ans, éligibles à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ETI 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Durée de tra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item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moyen 1 an 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Epreuve effort avec mesure VO2max avant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 à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an 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Pas d’int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erventi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 spécifique sur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l’AP</a:t>
            </a:r>
          </a:p>
          <a:p>
            <a:pPr algn="just" marL="669288" indent="-334644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Exclus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:</a:t>
            </a:r>
          </a:p>
          <a:p>
            <a:pPr algn="just" marL="1338576" indent="-446192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rêt ETI &gt; 2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mois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1338576" indent="-446192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intolérance o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 effets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second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aires</a:t>
            </a:r>
          </a:p>
          <a:p>
            <a:pPr algn="just" marL="1338576" indent="-446192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traite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ava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nt da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ns le cad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ais cliniques VERTEX </a:t>
            </a:r>
          </a:p>
          <a:p>
            <a:pPr algn="just">
              <a:lnSpc>
                <a:spcPts val="433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7071" y="1325956"/>
            <a:ext cx="17516615" cy="183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9"/>
              </a:lnSpc>
            </a:pPr>
            <a:r>
              <a:rPr lang="en-US" sz="4028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ETUDE PROSPE</a:t>
            </a:r>
            <a:r>
              <a:rPr lang="en-US" sz="4028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CTIVE DANOISE : EVOLUTION DE LA CAPACITÉ À EXERCICE</a:t>
            </a:r>
          </a:p>
          <a:p>
            <a:pPr algn="l">
              <a:lnSpc>
                <a:spcPts val="5639"/>
              </a:lnSpc>
            </a:pPr>
            <a:r>
              <a:rPr lang="en-US" sz="4028" b="true">
                <a:solidFill>
                  <a:srgbClr val="08A9A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CHEZ PATIENTS CF APRÈS 1 AN DE TRAITEMENT PAR ETI </a:t>
            </a:r>
          </a:p>
          <a:p>
            <a:pPr algn="l" marL="0" indent="0" lvl="0">
              <a:lnSpc>
                <a:spcPts val="3259"/>
              </a:lnSpc>
              <a:spcBef>
                <a:spcPct val="0"/>
              </a:spcBef>
            </a:pPr>
            <a:r>
              <a:rPr lang="en-US" b="true" sz="2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JOURNAL OF CYSTIC FIBROSIS 23 (2024) 1080–1086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9691" y="2764513"/>
            <a:ext cx="8563771" cy="6493787"/>
            <a:chOff x="0" y="0"/>
            <a:chExt cx="2255479" cy="17102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55479" cy="1710298"/>
            </a:xfrm>
            <a:custGeom>
              <a:avLst/>
              <a:gdLst/>
              <a:ahLst/>
              <a:cxnLst/>
              <a:rect r="r" b="b" t="t" l="l"/>
              <a:pathLst>
                <a:path h="1710298" w="2255479">
                  <a:moveTo>
                    <a:pt x="28025" y="0"/>
                  </a:moveTo>
                  <a:lnTo>
                    <a:pt x="2227454" y="0"/>
                  </a:lnTo>
                  <a:cubicBezTo>
                    <a:pt x="2234886" y="0"/>
                    <a:pt x="2242015" y="2953"/>
                    <a:pt x="2247271" y="8208"/>
                  </a:cubicBezTo>
                  <a:cubicBezTo>
                    <a:pt x="2252526" y="13464"/>
                    <a:pt x="2255479" y="20592"/>
                    <a:pt x="2255479" y="28025"/>
                  </a:cubicBezTo>
                  <a:lnTo>
                    <a:pt x="2255479" y="1682273"/>
                  </a:lnTo>
                  <a:cubicBezTo>
                    <a:pt x="2255479" y="1689705"/>
                    <a:pt x="2252526" y="1696834"/>
                    <a:pt x="2247271" y="1702089"/>
                  </a:cubicBezTo>
                  <a:cubicBezTo>
                    <a:pt x="2242015" y="1707345"/>
                    <a:pt x="2234886" y="1710298"/>
                    <a:pt x="2227454" y="1710298"/>
                  </a:cubicBezTo>
                  <a:lnTo>
                    <a:pt x="28025" y="1710298"/>
                  </a:lnTo>
                  <a:cubicBezTo>
                    <a:pt x="20592" y="1710298"/>
                    <a:pt x="13464" y="1707345"/>
                    <a:pt x="8208" y="1702089"/>
                  </a:cubicBezTo>
                  <a:cubicBezTo>
                    <a:pt x="2953" y="1696834"/>
                    <a:pt x="0" y="1689705"/>
                    <a:pt x="0" y="1682273"/>
                  </a:cubicBezTo>
                  <a:lnTo>
                    <a:pt x="0" y="28025"/>
                  </a:lnTo>
                  <a:cubicBezTo>
                    <a:pt x="0" y="20592"/>
                    <a:pt x="2953" y="13464"/>
                    <a:pt x="8208" y="8208"/>
                  </a:cubicBezTo>
                  <a:cubicBezTo>
                    <a:pt x="13464" y="2953"/>
                    <a:pt x="20592" y="0"/>
                    <a:pt x="28025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255479" cy="1748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1501408" y="-3174374"/>
            <a:ext cx="1381704" cy="6485472"/>
            <a:chOff x="0" y="0"/>
            <a:chExt cx="363906" cy="17081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3906" cy="1708108"/>
            </a:xfrm>
            <a:custGeom>
              <a:avLst/>
              <a:gdLst/>
              <a:ahLst/>
              <a:cxnLst/>
              <a:rect r="r" b="b" t="t" l="l"/>
              <a:pathLst>
                <a:path h="1708108" w="363906">
                  <a:moveTo>
                    <a:pt x="181953" y="0"/>
                  </a:moveTo>
                  <a:lnTo>
                    <a:pt x="181953" y="0"/>
                  </a:lnTo>
                  <a:cubicBezTo>
                    <a:pt x="282443" y="0"/>
                    <a:pt x="363906" y="81463"/>
                    <a:pt x="363906" y="181953"/>
                  </a:cubicBezTo>
                  <a:lnTo>
                    <a:pt x="363906" y="1526155"/>
                  </a:lnTo>
                  <a:cubicBezTo>
                    <a:pt x="363906" y="1574412"/>
                    <a:pt x="344736" y="1620692"/>
                    <a:pt x="310613" y="1654815"/>
                  </a:cubicBezTo>
                  <a:cubicBezTo>
                    <a:pt x="276490" y="1688938"/>
                    <a:pt x="230210" y="1708108"/>
                    <a:pt x="181953" y="1708108"/>
                  </a:cubicBezTo>
                  <a:lnTo>
                    <a:pt x="181953" y="1708108"/>
                  </a:lnTo>
                  <a:cubicBezTo>
                    <a:pt x="133696" y="1708108"/>
                    <a:pt x="87416" y="1688938"/>
                    <a:pt x="53293" y="1654815"/>
                  </a:cubicBezTo>
                  <a:cubicBezTo>
                    <a:pt x="19170" y="1620692"/>
                    <a:pt x="0" y="1574412"/>
                    <a:pt x="0" y="1526155"/>
                  </a:cubicBezTo>
                  <a:lnTo>
                    <a:pt x="0" y="181953"/>
                  </a:lnTo>
                  <a:cubicBezTo>
                    <a:pt x="0" y="133696"/>
                    <a:pt x="19170" y="87416"/>
                    <a:pt x="53293" y="53293"/>
                  </a:cubicBezTo>
                  <a:cubicBezTo>
                    <a:pt x="87416" y="19170"/>
                    <a:pt x="133696" y="0"/>
                    <a:pt x="181953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63906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242246" y="-56636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3"/>
                </a:lnTo>
                <a:lnTo>
                  <a:pt x="0" y="452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93711" y="1847435"/>
            <a:ext cx="2159751" cy="1896825"/>
          </a:xfrm>
          <a:custGeom>
            <a:avLst/>
            <a:gdLst/>
            <a:ahLst/>
            <a:cxnLst/>
            <a:rect r="r" b="b" t="t" l="l"/>
            <a:pathLst>
              <a:path h="1896825" w="2159751">
                <a:moveTo>
                  <a:pt x="0" y="0"/>
                </a:moveTo>
                <a:lnTo>
                  <a:pt x="2159751" y="0"/>
                </a:lnTo>
                <a:lnTo>
                  <a:pt x="2159751" y="1896825"/>
                </a:lnTo>
                <a:lnTo>
                  <a:pt x="0" y="189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724229" y="2764513"/>
            <a:ext cx="8236866" cy="6493787"/>
            <a:chOff x="0" y="0"/>
            <a:chExt cx="2169380" cy="17102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9380" cy="1710298"/>
            </a:xfrm>
            <a:custGeom>
              <a:avLst/>
              <a:gdLst/>
              <a:ahLst/>
              <a:cxnLst/>
              <a:rect r="r" b="b" t="t" l="l"/>
              <a:pathLst>
                <a:path h="1710298" w="2169380">
                  <a:moveTo>
                    <a:pt x="29137" y="0"/>
                  </a:moveTo>
                  <a:lnTo>
                    <a:pt x="2140243" y="0"/>
                  </a:lnTo>
                  <a:cubicBezTo>
                    <a:pt x="2156335" y="0"/>
                    <a:pt x="2169380" y="13045"/>
                    <a:pt x="2169380" y="29137"/>
                  </a:cubicBezTo>
                  <a:lnTo>
                    <a:pt x="2169380" y="1681161"/>
                  </a:lnTo>
                  <a:cubicBezTo>
                    <a:pt x="2169380" y="1688888"/>
                    <a:pt x="2166311" y="1696299"/>
                    <a:pt x="2160846" y="1701764"/>
                  </a:cubicBezTo>
                  <a:cubicBezTo>
                    <a:pt x="2155382" y="1707228"/>
                    <a:pt x="2147971" y="1710298"/>
                    <a:pt x="2140243" y="1710298"/>
                  </a:cubicBezTo>
                  <a:lnTo>
                    <a:pt x="29137" y="1710298"/>
                  </a:lnTo>
                  <a:cubicBezTo>
                    <a:pt x="13045" y="1710298"/>
                    <a:pt x="0" y="1697253"/>
                    <a:pt x="0" y="1681161"/>
                  </a:cubicBezTo>
                  <a:lnTo>
                    <a:pt x="0" y="29137"/>
                  </a:lnTo>
                  <a:cubicBezTo>
                    <a:pt x="0" y="21410"/>
                    <a:pt x="3070" y="13998"/>
                    <a:pt x="8534" y="8534"/>
                  </a:cubicBezTo>
                  <a:cubicBezTo>
                    <a:pt x="13998" y="3070"/>
                    <a:pt x="21410" y="0"/>
                    <a:pt x="29137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169380" cy="1748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5976056" y="1816101"/>
            <a:ext cx="2159751" cy="1896825"/>
          </a:xfrm>
          <a:custGeom>
            <a:avLst/>
            <a:gdLst/>
            <a:ahLst/>
            <a:cxnLst/>
            <a:rect r="r" b="b" t="t" l="l"/>
            <a:pathLst>
              <a:path h="1896825" w="2159751">
                <a:moveTo>
                  <a:pt x="0" y="0"/>
                </a:moveTo>
                <a:lnTo>
                  <a:pt x="2159751" y="0"/>
                </a:lnTo>
                <a:lnTo>
                  <a:pt x="2159751" y="1896825"/>
                </a:lnTo>
                <a:lnTo>
                  <a:pt x="0" y="1896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89691" y="1206471"/>
            <a:ext cx="5433900" cy="157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39"/>
              </a:lnSpc>
              <a:spcBef>
                <a:spcPct val="0"/>
              </a:spcBef>
            </a:pPr>
            <a:r>
              <a:rPr lang="en-US" b="true" sz="45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CARACTÉRISTIQUES DE LA COHORTE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9691" y="4232824"/>
            <a:ext cx="8107038" cy="433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312 p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atients /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229 analy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sés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Age moyen : 27 ans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Enfants ( &lt;18) : 56 (24,3%)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BMI : 21,7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ia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bè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72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(31,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%)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VEMS : 75,2%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: 91,7% </a:t>
            </a:r>
          </a:p>
          <a:p>
            <a:pPr algn="just">
              <a:lnSpc>
                <a:spcPts val="433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7598631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025012" y="1608406"/>
            <a:ext cx="5433900" cy="76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39"/>
              </a:lnSpc>
              <a:spcBef>
                <a:spcPct val="0"/>
              </a:spcBef>
            </a:pPr>
            <a:r>
              <a:rPr lang="en-US" b="true" sz="4528" strike="noStrike" u="non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MESURES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13990" y="4232824"/>
            <a:ext cx="7245310" cy="378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EE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sur cyc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loergomètre VO2max (ramp protocole )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Spirométrie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BMI </a:t>
            </a:r>
          </a:p>
          <a:p>
            <a:pPr algn="just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Pour Vo2 max changement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inimal significatif = de 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11%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dans BP</a:t>
            </a:r>
            <a:r>
              <a:rPr lang="en-US" sz="30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</a:t>
            </a:r>
          </a:p>
          <a:p>
            <a:pPr algn="just">
              <a:lnSpc>
                <a:spcPts val="4339"/>
              </a:lnSpc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061609" y="3113240"/>
            <a:ext cx="11301259" cy="6145060"/>
          </a:xfrm>
          <a:custGeom>
            <a:avLst/>
            <a:gdLst/>
            <a:ahLst/>
            <a:cxnLst/>
            <a:rect r="r" b="b" t="t" l="l"/>
            <a:pathLst>
              <a:path h="6145060" w="11301259">
                <a:moveTo>
                  <a:pt x="0" y="0"/>
                </a:moveTo>
                <a:lnTo>
                  <a:pt x="11301259" y="0"/>
                </a:lnTo>
                <a:lnTo>
                  <a:pt x="11301259" y="6145060"/>
                </a:lnTo>
                <a:lnTo>
                  <a:pt x="0" y="6145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5666" y="1235468"/>
            <a:ext cx="15708582" cy="83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99"/>
              </a:lnSpc>
              <a:spcBef>
                <a:spcPct val="0"/>
              </a:spcBef>
            </a:pPr>
            <a:r>
              <a:rPr lang="en-US" b="true" sz="49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RÉSULTATS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9691" y="2764513"/>
            <a:ext cx="8563771" cy="6493787"/>
            <a:chOff x="0" y="0"/>
            <a:chExt cx="2255479" cy="17102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55479" cy="1710298"/>
            </a:xfrm>
            <a:custGeom>
              <a:avLst/>
              <a:gdLst/>
              <a:ahLst/>
              <a:cxnLst/>
              <a:rect r="r" b="b" t="t" l="l"/>
              <a:pathLst>
                <a:path h="1710298" w="2255479">
                  <a:moveTo>
                    <a:pt x="28025" y="0"/>
                  </a:moveTo>
                  <a:lnTo>
                    <a:pt x="2227454" y="0"/>
                  </a:lnTo>
                  <a:cubicBezTo>
                    <a:pt x="2234886" y="0"/>
                    <a:pt x="2242015" y="2953"/>
                    <a:pt x="2247271" y="8208"/>
                  </a:cubicBezTo>
                  <a:cubicBezTo>
                    <a:pt x="2252526" y="13464"/>
                    <a:pt x="2255479" y="20592"/>
                    <a:pt x="2255479" y="28025"/>
                  </a:cubicBezTo>
                  <a:lnTo>
                    <a:pt x="2255479" y="1682273"/>
                  </a:lnTo>
                  <a:cubicBezTo>
                    <a:pt x="2255479" y="1689705"/>
                    <a:pt x="2252526" y="1696834"/>
                    <a:pt x="2247271" y="1702089"/>
                  </a:cubicBezTo>
                  <a:cubicBezTo>
                    <a:pt x="2242015" y="1707345"/>
                    <a:pt x="2234886" y="1710298"/>
                    <a:pt x="2227454" y="1710298"/>
                  </a:cubicBezTo>
                  <a:lnTo>
                    <a:pt x="28025" y="1710298"/>
                  </a:lnTo>
                  <a:cubicBezTo>
                    <a:pt x="20592" y="1710298"/>
                    <a:pt x="13464" y="1707345"/>
                    <a:pt x="8208" y="1702089"/>
                  </a:cubicBezTo>
                  <a:cubicBezTo>
                    <a:pt x="2953" y="1696834"/>
                    <a:pt x="0" y="1689705"/>
                    <a:pt x="0" y="1682273"/>
                  </a:cubicBezTo>
                  <a:lnTo>
                    <a:pt x="0" y="28025"/>
                  </a:lnTo>
                  <a:cubicBezTo>
                    <a:pt x="0" y="20592"/>
                    <a:pt x="2953" y="13464"/>
                    <a:pt x="8208" y="8208"/>
                  </a:cubicBezTo>
                  <a:cubicBezTo>
                    <a:pt x="13464" y="2953"/>
                    <a:pt x="20592" y="0"/>
                    <a:pt x="28025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255479" cy="1748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1501408" y="-3174374"/>
            <a:ext cx="1381704" cy="6485472"/>
            <a:chOff x="0" y="0"/>
            <a:chExt cx="363906" cy="17081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3906" cy="1708108"/>
            </a:xfrm>
            <a:custGeom>
              <a:avLst/>
              <a:gdLst/>
              <a:ahLst/>
              <a:cxnLst/>
              <a:rect r="r" b="b" t="t" l="l"/>
              <a:pathLst>
                <a:path h="1708108" w="363906">
                  <a:moveTo>
                    <a:pt x="181953" y="0"/>
                  </a:moveTo>
                  <a:lnTo>
                    <a:pt x="181953" y="0"/>
                  </a:lnTo>
                  <a:cubicBezTo>
                    <a:pt x="282443" y="0"/>
                    <a:pt x="363906" y="81463"/>
                    <a:pt x="363906" y="181953"/>
                  </a:cubicBezTo>
                  <a:lnTo>
                    <a:pt x="363906" y="1526155"/>
                  </a:lnTo>
                  <a:cubicBezTo>
                    <a:pt x="363906" y="1574412"/>
                    <a:pt x="344736" y="1620692"/>
                    <a:pt x="310613" y="1654815"/>
                  </a:cubicBezTo>
                  <a:cubicBezTo>
                    <a:pt x="276490" y="1688938"/>
                    <a:pt x="230210" y="1708108"/>
                    <a:pt x="181953" y="1708108"/>
                  </a:cubicBezTo>
                  <a:lnTo>
                    <a:pt x="181953" y="1708108"/>
                  </a:lnTo>
                  <a:cubicBezTo>
                    <a:pt x="133696" y="1708108"/>
                    <a:pt x="87416" y="1688938"/>
                    <a:pt x="53293" y="1654815"/>
                  </a:cubicBezTo>
                  <a:cubicBezTo>
                    <a:pt x="19170" y="1620692"/>
                    <a:pt x="0" y="1574412"/>
                    <a:pt x="0" y="1526155"/>
                  </a:cubicBezTo>
                  <a:lnTo>
                    <a:pt x="0" y="181953"/>
                  </a:lnTo>
                  <a:cubicBezTo>
                    <a:pt x="0" y="133696"/>
                    <a:pt x="19170" y="87416"/>
                    <a:pt x="53293" y="53293"/>
                  </a:cubicBezTo>
                  <a:cubicBezTo>
                    <a:pt x="87416" y="19170"/>
                    <a:pt x="133696" y="0"/>
                    <a:pt x="181953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63906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242246" y="-56636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3"/>
                </a:lnTo>
                <a:lnTo>
                  <a:pt x="0" y="452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93711" y="1847435"/>
            <a:ext cx="2159751" cy="1896825"/>
          </a:xfrm>
          <a:custGeom>
            <a:avLst/>
            <a:gdLst/>
            <a:ahLst/>
            <a:cxnLst/>
            <a:rect r="r" b="b" t="t" l="l"/>
            <a:pathLst>
              <a:path h="1896825" w="2159751">
                <a:moveTo>
                  <a:pt x="0" y="0"/>
                </a:moveTo>
                <a:lnTo>
                  <a:pt x="2159751" y="0"/>
                </a:lnTo>
                <a:lnTo>
                  <a:pt x="2159751" y="1896825"/>
                </a:lnTo>
                <a:lnTo>
                  <a:pt x="0" y="189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724229" y="2764513"/>
            <a:ext cx="8236866" cy="6493787"/>
            <a:chOff x="0" y="0"/>
            <a:chExt cx="2169380" cy="17102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9380" cy="1710298"/>
            </a:xfrm>
            <a:custGeom>
              <a:avLst/>
              <a:gdLst/>
              <a:ahLst/>
              <a:cxnLst/>
              <a:rect r="r" b="b" t="t" l="l"/>
              <a:pathLst>
                <a:path h="1710298" w="2169380">
                  <a:moveTo>
                    <a:pt x="29137" y="0"/>
                  </a:moveTo>
                  <a:lnTo>
                    <a:pt x="2140243" y="0"/>
                  </a:lnTo>
                  <a:cubicBezTo>
                    <a:pt x="2156335" y="0"/>
                    <a:pt x="2169380" y="13045"/>
                    <a:pt x="2169380" y="29137"/>
                  </a:cubicBezTo>
                  <a:lnTo>
                    <a:pt x="2169380" y="1681161"/>
                  </a:lnTo>
                  <a:cubicBezTo>
                    <a:pt x="2169380" y="1688888"/>
                    <a:pt x="2166311" y="1696299"/>
                    <a:pt x="2160846" y="1701764"/>
                  </a:cubicBezTo>
                  <a:cubicBezTo>
                    <a:pt x="2155382" y="1707228"/>
                    <a:pt x="2147971" y="1710298"/>
                    <a:pt x="2140243" y="1710298"/>
                  </a:cubicBezTo>
                  <a:lnTo>
                    <a:pt x="29137" y="1710298"/>
                  </a:lnTo>
                  <a:cubicBezTo>
                    <a:pt x="13045" y="1710298"/>
                    <a:pt x="0" y="1697253"/>
                    <a:pt x="0" y="1681161"/>
                  </a:cubicBezTo>
                  <a:lnTo>
                    <a:pt x="0" y="29137"/>
                  </a:lnTo>
                  <a:cubicBezTo>
                    <a:pt x="0" y="21410"/>
                    <a:pt x="3070" y="13998"/>
                    <a:pt x="8534" y="8534"/>
                  </a:cubicBezTo>
                  <a:cubicBezTo>
                    <a:pt x="13998" y="3070"/>
                    <a:pt x="21410" y="0"/>
                    <a:pt x="29137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169380" cy="1748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6179424" y="1847435"/>
            <a:ext cx="2159751" cy="1896825"/>
          </a:xfrm>
          <a:custGeom>
            <a:avLst/>
            <a:gdLst/>
            <a:ahLst/>
            <a:cxnLst/>
            <a:rect r="r" b="b" t="t" l="l"/>
            <a:pathLst>
              <a:path h="1896825" w="2159751">
                <a:moveTo>
                  <a:pt x="0" y="0"/>
                </a:moveTo>
                <a:lnTo>
                  <a:pt x="2159752" y="0"/>
                </a:lnTo>
                <a:lnTo>
                  <a:pt x="2159752" y="1896825"/>
                </a:lnTo>
                <a:lnTo>
                  <a:pt x="0" y="1896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89691" y="1149321"/>
            <a:ext cx="5433900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RÉSULTATS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9691" y="4132029"/>
            <a:ext cx="8107038" cy="3768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VO2 peak ( ml kg /min ) aug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mentation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mais &lt;MCID : 31,9 à 32,4 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Mais </a:t>
            </a: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44% ont une bai</a:t>
            </a: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sse </a:t>
            </a: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 </a:t>
            </a: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VO2m</a:t>
            </a: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x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I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tanc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VEMS et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BMI                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de l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’év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lution du VEMS ( + 0,1ml /kg /min de VO2peak pour 1% de VEMS gagné) 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Hypothèse gain de Masse grasse effet n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ég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VO2max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ation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+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pér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ph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éri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ette c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oh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>
              <a:lnSpc>
                <a:spcPts val="335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7598631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909622" y="1149321"/>
            <a:ext cx="5433900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LIMITES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80962" y="4132029"/>
            <a:ext cx="7598901" cy="2930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Pas d’étude selon la sévérité initiale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Pas de groupe contrôle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Pas d’étude précise de la composition corporelle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Pas d’évaluation de niveau AP / période de confinement covid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2/3 avaient autres modulateurs avant ETI </a:t>
            </a: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230459" y="7776038"/>
            <a:ext cx="8689517" cy="2510962"/>
            <a:chOff x="0" y="0"/>
            <a:chExt cx="2288597" cy="6613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88597" cy="661323"/>
            </a:xfrm>
            <a:custGeom>
              <a:avLst/>
              <a:gdLst/>
              <a:ahLst/>
              <a:cxnLst/>
              <a:rect r="r" b="b" t="t" l="l"/>
              <a:pathLst>
                <a:path h="661323" w="2288597">
                  <a:moveTo>
                    <a:pt x="27619" y="0"/>
                  </a:moveTo>
                  <a:lnTo>
                    <a:pt x="2260978" y="0"/>
                  </a:lnTo>
                  <a:cubicBezTo>
                    <a:pt x="2276231" y="0"/>
                    <a:pt x="2288597" y="12366"/>
                    <a:pt x="2288597" y="27619"/>
                  </a:cubicBezTo>
                  <a:lnTo>
                    <a:pt x="2288597" y="633704"/>
                  </a:lnTo>
                  <a:cubicBezTo>
                    <a:pt x="2288597" y="648958"/>
                    <a:pt x="2276231" y="661323"/>
                    <a:pt x="2260978" y="661323"/>
                  </a:cubicBezTo>
                  <a:lnTo>
                    <a:pt x="27619" y="661323"/>
                  </a:lnTo>
                  <a:cubicBezTo>
                    <a:pt x="12366" y="661323"/>
                    <a:pt x="0" y="648958"/>
                    <a:pt x="0" y="633704"/>
                  </a:cubicBezTo>
                  <a:lnTo>
                    <a:pt x="0" y="27619"/>
                  </a:lnTo>
                  <a:cubicBezTo>
                    <a:pt x="0" y="12366"/>
                    <a:pt x="12366" y="0"/>
                    <a:pt x="27619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288597" cy="699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104700" y="6578592"/>
            <a:ext cx="3554259" cy="3019039"/>
            <a:chOff x="0" y="0"/>
            <a:chExt cx="95689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50099" y="0"/>
                  </a:moveTo>
                  <a:lnTo>
                    <a:pt x="906796" y="0"/>
                  </a:lnTo>
                  <a:cubicBezTo>
                    <a:pt x="934464" y="0"/>
                    <a:pt x="956894" y="22430"/>
                    <a:pt x="956894" y="50099"/>
                  </a:cubicBezTo>
                  <a:lnTo>
                    <a:pt x="956894" y="762701"/>
                  </a:lnTo>
                  <a:cubicBezTo>
                    <a:pt x="956894" y="790370"/>
                    <a:pt x="934464" y="812800"/>
                    <a:pt x="906796" y="812800"/>
                  </a:cubicBezTo>
                  <a:lnTo>
                    <a:pt x="50099" y="812800"/>
                  </a:lnTo>
                  <a:cubicBezTo>
                    <a:pt x="22430" y="812800"/>
                    <a:pt x="0" y="790370"/>
                    <a:pt x="0" y="762701"/>
                  </a:cubicBezTo>
                  <a:lnTo>
                    <a:pt x="0" y="50099"/>
                  </a:lnTo>
                  <a:cubicBezTo>
                    <a:pt x="0" y="22430"/>
                    <a:pt x="22430" y="0"/>
                    <a:pt x="5009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2749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411443" y="5416591"/>
            <a:ext cx="4696827" cy="3989553"/>
            <a:chOff x="0" y="0"/>
            <a:chExt cx="95689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37912" y="0"/>
                  </a:moveTo>
                  <a:lnTo>
                    <a:pt x="918983" y="0"/>
                  </a:lnTo>
                  <a:cubicBezTo>
                    <a:pt x="939921" y="0"/>
                    <a:pt x="956894" y="16974"/>
                    <a:pt x="956894" y="37912"/>
                  </a:cubicBezTo>
                  <a:lnTo>
                    <a:pt x="956894" y="774888"/>
                  </a:lnTo>
                  <a:cubicBezTo>
                    <a:pt x="956894" y="795826"/>
                    <a:pt x="939921" y="812800"/>
                    <a:pt x="918983" y="812800"/>
                  </a:cubicBezTo>
                  <a:lnTo>
                    <a:pt x="37912" y="812800"/>
                  </a:lnTo>
                  <a:cubicBezTo>
                    <a:pt x="16974" y="812800"/>
                    <a:pt x="0" y="795826"/>
                    <a:pt x="0" y="774888"/>
                  </a:cubicBezTo>
                  <a:lnTo>
                    <a:pt x="0" y="37912"/>
                  </a:lnTo>
                  <a:cubicBezTo>
                    <a:pt x="0" y="16974"/>
                    <a:pt x="16974" y="0"/>
                    <a:pt x="37912" y="0"/>
                  </a:cubicBezTo>
                  <a:close/>
                </a:path>
              </a:pathLst>
            </a:custGeom>
            <a:blipFill>
              <a:blip r:embed="rId3"/>
              <a:stretch>
                <a:fillRect l="-13745" t="0" r="-13745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5400000">
            <a:off x="14827397" y="-2904888"/>
            <a:ext cx="1381704" cy="6485472"/>
            <a:chOff x="0" y="0"/>
            <a:chExt cx="363906" cy="17081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3906" cy="1708108"/>
            </a:xfrm>
            <a:custGeom>
              <a:avLst/>
              <a:gdLst/>
              <a:ahLst/>
              <a:cxnLst/>
              <a:rect r="r" b="b" t="t" l="l"/>
              <a:pathLst>
                <a:path h="1708108" w="363906">
                  <a:moveTo>
                    <a:pt x="181953" y="0"/>
                  </a:moveTo>
                  <a:lnTo>
                    <a:pt x="181953" y="0"/>
                  </a:lnTo>
                  <a:cubicBezTo>
                    <a:pt x="282443" y="0"/>
                    <a:pt x="363906" y="81463"/>
                    <a:pt x="363906" y="181953"/>
                  </a:cubicBezTo>
                  <a:lnTo>
                    <a:pt x="363906" y="1526155"/>
                  </a:lnTo>
                  <a:cubicBezTo>
                    <a:pt x="363906" y="1574412"/>
                    <a:pt x="344736" y="1620692"/>
                    <a:pt x="310613" y="1654815"/>
                  </a:cubicBezTo>
                  <a:cubicBezTo>
                    <a:pt x="276490" y="1688938"/>
                    <a:pt x="230210" y="1708108"/>
                    <a:pt x="181953" y="1708108"/>
                  </a:cubicBezTo>
                  <a:lnTo>
                    <a:pt x="181953" y="1708108"/>
                  </a:lnTo>
                  <a:cubicBezTo>
                    <a:pt x="133696" y="1708108"/>
                    <a:pt x="87416" y="1688938"/>
                    <a:pt x="53293" y="1654815"/>
                  </a:cubicBezTo>
                  <a:cubicBezTo>
                    <a:pt x="19170" y="1620692"/>
                    <a:pt x="0" y="1574412"/>
                    <a:pt x="0" y="1526155"/>
                  </a:cubicBezTo>
                  <a:lnTo>
                    <a:pt x="0" y="181953"/>
                  </a:lnTo>
                  <a:cubicBezTo>
                    <a:pt x="0" y="133696"/>
                    <a:pt x="19170" y="87416"/>
                    <a:pt x="53293" y="53293"/>
                  </a:cubicBezTo>
                  <a:cubicBezTo>
                    <a:pt x="87416" y="19170"/>
                    <a:pt x="133696" y="0"/>
                    <a:pt x="181953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63906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443945" y="271987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85825"/>
            <a:ext cx="10166674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MESSAGES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02883" y="2756025"/>
            <a:ext cx="16556417" cy="5020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Bénéfice des modulateurs sur capacité à exercice : pas pour tous </a:t>
            </a:r>
          </a:p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Bénéfice plus franc chez patient naïf de modulateurs </a:t>
            </a:r>
          </a:p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Amélioration fonctionnelle respiratoire peut être « contre balancée » par la prise de poids (masse grasse plus que maigre) </a:t>
            </a:r>
          </a:p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Ne pas évaluer la “forme physique” uniquement sur la fonction respiratoire </a:t>
            </a:r>
          </a:p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Besoin d’outils / méthodes d’évaluation fiables de AP</a:t>
            </a:r>
          </a:p>
          <a:p>
            <a:pPr algn="just">
              <a:lnSpc>
                <a:spcPts val="3639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881830" y="-1234195"/>
            <a:ext cx="2787366" cy="2468389"/>
          </a:xfrm>
          <a:custGeom>
            <a:avLst/>
            <a:gdLst/>
            <a:ahLst/>
            <a:cxnLst/>
            <a:rect r="r" b="b" t="t" l="l"/>
            <a:pathLst>
              <a:path h="2468389" w="2787366">
                <a:moveTo>
                  <a:pt x="0" y="0"/>
                </a:moveTo>
                <a:lnTo>
                  <a:pt x="2787366" y="0"/>
                </a:lnTo>
                <a:lnTo>
                  <a:pt x="2787366" y="2468390"/>
                </a:lnTo>
                <a:lnTo>
                  <a:pt x="0" y="2468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34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10374" y="2955872"/>
            <a:ext cx="8568728" cy="4114527"/>
            <a:chOff x="0" y="0"/>
            <a:chExt cx="2846535" cy="13668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28009" y="0"/>
                  </a:moveTo>
                  <a:lnTo>
                    <a:pt x="2818527" y="0"/>
                  </a:lnTo>
                  <a:cubicBezTo>
                    <a:pt x="2825955" y="0"/>
                    <a:pt x="2833079" y="2951"/>
                    <a:pt x="2838332" y="8204"/>
                  </a:cubicBezTo>
                  <a:cubicBezTo>
                    <a:pt x="2843584" y="13456"/>
                    <a:pt x="2846535" y="20580"/>
                    <a:pt x="2846535" y="28009"/>
                  </a:cubicBezTo>
                  <a:lnTo>
                    <a:pt x="2846535" y="1338839"/>
                  </a:lnTo>
                  <a:cubicBezTo>
                    <a:pt x="2846535" y="1346268"/>
                    <a:pt x="2843584" y="1353392"/>
                    <a:pt x="2838332" y="1358644"/>
                  </a:cubicBezTo>
                  <a:cubicBezTo>
                    <a:pt x="2833079" y="1363897"/>
                    <a:pt x="2825955" y="1366848"/>
                    <a:pt x="2818527" y="1366848"/>
                  </a:cubicBezTo>
                  <a:lnTo>
                    <a:pt x="28009" y="1366848"/>
                  </a:lnTo>
                  <a:cubicBezTo>
                    <a:pt x="20580" y="1366848"/>
                    <a:pt x="13456" y="1363897"/>
                    <a:pt x="8204" y="1358644"/>
                  </a:cubicBezTo>
                  <a:cubicBezTo>
                    <a:pt x="2951" y="1353392"/>
                    <a:pt x="0" y="1346268"/>
                    <a:pt x="0" y="1338839"/>
                  </a:cubicBezTo>
                  <a:lnTo>
                    <a:pt x="0" y="28009"/>
                  </a:lnTo>
                  <a:cubicBezTo>
                    <a:pt x="0" y="20580"/>
                    <a:pt x="2951" y="13456"/>
                    <a:pt x="8204" y="8204"/>
                  </a:cubicBezTo>
                  <a:cubicBezTo>
                    <a:pt x="13456" y="2951"/>
                    <a:pt x="20580" y="0"/>
                    <a:pt x="28009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40035" y="0"/>
            <a:ext cx="6198575" cy="5265160"/>
            <a:chOff x="0" y="0"/>
            <a:chExt cx="95689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6894" cy="812800"/>
            </a:xfrm>
            <a:custGeom>
              <a:avLst/>
              <a:gdLst/>
              <a:ahLst/>
              <a:cxnLst/>
              <a:rect r="r" b="b" t="t" l="l"/>
              <a:pathLst>
                <a:path h="812800" w="956894">
                  <a:moveTo>
                    <a:pt x="28727" y="0"/>
                  </a:moveTo>
                  <a:lnTo>
                    <a:pt x="928168" y="0"/>
                  </a:lnTo>
                  <a:cubicBezTo>
                    <a:pt x="935787" y="0"/>
                    <a:pt x="943093" y="3027"/>
                    <a:pt x="948481" y="8414"/>
                  </a:cubicBezTo>
                  <a:cubicBezTo>
                    <a:pt x="953868" y="13801"/>
                    <a:pt x="956894" y="21108"/>
                    <a:pt x="956894" y="28727"/>
                  </a:cubicBezTo>
                  <a:lnTo>
                    <a:pt x="956894" y="784073"/>
                  </a:lnTo>
                  <a:cubicBezTo>
                    <a:pt x="956894" y="791692"/>
                    <a:pt x="953868" y="798999"/>
                    <a:pt x="948481" y="804386"/>
                  </a:cubicBezTo>
                  <a:cubicBezTo>
                    <a:pt x="943093" y="809773"/>
                    <a:pt x="935787" y="812800"/>
                    <a:pt x="928168" y="812800"/>
                  </a:cubicBezTo>
                  <a:lnTo>
                    <a:pt x="28727" y="812800"/>
                  </a:lnTo>
                  <a:cubicBezTo>
                    <a:pt x="21108" y="812800"/>
                    <a:pt x="13801" y="809773"/>
                    <a:pt x="8414" y="804386"/>
                  </a:cubicBezTo>
                  <a:cubicBezTo>
                    <a:pt x="3027" y="798999"/>
                    <a:pt x="0" y="791692"/>
                    <a:pt x="0" y="784073"/>
                  </a:cubicBezTo>
                  <a:lnTo>
                    <a:pt x="0" y="28727"/>
                  </a:lnTo>
                  <a:cubicBezTo>
                    <a:pt x="0" y="21108"/>
                    <a:pt x="3027" y="13801"/>
                    <a:pt x="8414" y="8414"/>
                  </a:cubicBezTo>
                  <a:cubicBezTo>
                    <a:pt x="13801" y="3027"/>
                    <a:pt x="21108" y="0"/>
                    <a:pt x="28727" y="0"/>
                  </a:cubicBezTo>
                  <a:close/>
                </a:path>
              </a:pathLst>
            </a:custGeom>
            <a:blipFill>
              <a:blip r:embed="rId2"/>
              <a:stretch>
                <a:fillRect l="-13626" t="0" r="-1362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907593" y="1900764"/>
            <a:ext cx="2110685" cy="6485472"/>
            <a:chOff x="0" y="0"/>
            <a:chExt cx="555901" cy="17081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55901" cy="1708108"/>
            </a:xfrm>
            <a:custGeom>
              <a:avLst/>
              <a:gdLst/>
              <a:ahLst/>
              <a:cxnLst/>
              <a:rect r="r" b="b" t="t" l="l"/>
              <a:pathLst>
                <a:path h="1708108" w="555901">
                  <a:moveTo>
                    <a:pt x="143051" y="0"/>
                  </a:moveTo>
                  <a:lnTo>
                    <a:pt x="412850" y="0"/>
                  </a:lnTo>
                  <a:cubicBezTo>
                    <a:pt x="491855" y="0"/>
                    <a:pt x="555901" y="64046"/>
                    <a:pt x="555901" y="143051"/>
                  </a:cubicBezTo>
                  <a:lnTo>
                    <a:pt x="555901" y="1565057"/>
                  </a:lnTo>
                  <a:cubicBezTo>
                    <a:pt x="555901" y="1602997"/>
                    <a:pt x="540829" y="1639382"/>
                    <a:pt x="514002" y="1666209"/>
                  </a:cubicBezTo>
                  <a:cubicBezTo>
                    <a:pt x="487175" y="1693037"/>
                    <a:pt x="450789" y="1708108"/>
                    <a:pt x="412850" y="1708108"/>
                  </a:cubicBezTo>
                  <a:lnTo>
                    <a:pt x="143051" y="1708108"/>
                  </a:lnTo>
                  <a:cubicBezTo>
                    <a:pt x="105111" y="1708108"/>
                    <a:pt x="68726" y="1693037"/>
                    <a:pt x="41899" y="1666209"/>
                  </a:cubicBezTo>
                  <a:cubicBezTo>
                    <a:pt x="15071" y="1639382"/>
                    <a:pt x="0" y="1602997"/>
                    <a:pt x="0" y="1565057"/>
                  </a:cubicBezTo>
                  <a:lnTo>
                    <a:pt x="0" y="143051"/>
                  </a:lnTo>
                  <a:cubicBezTo>
                    <a:pt x="0" y="105111"/>
                    <a:pt x="15071" y="68726"/>
                    <a:pt x="41899" y="41899"/>
                  </a:cubicBezTo>
                  <a:cubicBezTo>
                    <a:pt x="68726" y="15071"/>
                    <a:pt x="105111" y="0"/>
                    <a:pt x="143051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555901" cy="1746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5400000">
            <a:off x="14011822" y="4958751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3"/>
                </a:lnTo>
                <a:lnTo>
                  <a:pt x="0" y="4522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516226">
            <a:off x="4288004" y="5504409"/>
            <a:ext cx="1509145" cy="2024463"/>
          </a:xfrm>
          <a:custGeom>
            <a:avLst/>
            <a:gdLst/>
            <a:ahLst/>
            <a:cxnLst/>
            <a:rect r="r" b="b" t="t" l="l"/>
            <a:pathLst>
              <a:path h="2024463" w="1509145">
                <a:moveTo>
                  <a:pt x="0" y="0"/>
                </a:moveTo>
                <a:lnTo>
                  <a:pt x="1509145" y="0"/>
                </a:lnTo>
                <a:lnTo>
                  <a:pt x="1509145" y="2024463"/>
                </a:lnTo>
                <a:lnTo>
                  <a:pt x="0" y="2024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8489459"/>
            <a:ext cx="2843055" cy="1482768"/>
          </a:xfrm>
          <a:custGeom>
            <a:avLst/>
            <a:gdLst/>
            <a:ahLst/>
            <a:cxnLst/>
            <a:rect r="r" b="b" t="t" l="l"/>
            <a:pathLst>
              <a:path h="1482768" w="2843055">
                <a:moveTo>
                  <a:pt x="0" y="0"/>
                </a:moveTo>
                <a:lnTo>
                  <a:pt x="2843055" y="0"/>
                </a:lnTo>
                <a:lnTo>
                  <a:pt x="2843055" y="1482768"/>
                </a:lnTo>
                <a:lnTo>
                  <a:pt x="0" y="1482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20041" y="4322394"/>
            <a:ext cx="6639954" cy="3037800"/>
          </a:xfrm>
          <a:custGeom>
            <a:avLst/>
            <a:gdLst/>
            <a:ahLst/>
            <a:cxnLst/>
            <a:rect r="r" b="b" t="t" l="l"/>
            <a:pathLst>
              <a:path h="3037800" w="6639954">
                <a:moveTo>
                  <a:pt x="0" y="0"/>
                </a:moveTo>
                <a:lnTo>
                  <a:pt x="6639954" y="0"/>
                </a:lnTo>
                <a:lnTo>
                  <a:pt x="6639954" y="3037800"/>
                </a:lnTo>
                <a:lnTo>
                  <a:pt x="0" y="3037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8305" r="0" b="-18305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872156" y="321534"/>
            <a:ext cx="9521635" cy="3462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L’activité physique fait partie intégrante du traitement et doit être proposée à tous les patients. 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</a:t>
            </a: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nculquer culture sport et plaisir 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Modalités et pratiques certainement différentes selon </a:t>
            </a:r>
          </a:p>
          <a:p>
            <a:pPr algn="just"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sous modulateurs ou non </a:t>
            </a:r>
          </a:p>
          <a:p>
            <a:pPr algn="just"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comorbidités (Surpoids) 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Savoir repérer surentraînement avec risque de blessures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29890" y="8707397"/>
            <a:ext cx="11502263" cy="105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  <a:r>
              <a:rPr lang="en-US" b="true" sz="19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ophie JACQUES</a:t>
            </a: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(kinésithérapeute libérale, spécificité respiratoire) – Rennes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Amandine PEGUET</a:t>
            </a:r>
            <a:r>
              <a:rPr lang="en-US" sz="1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(enseignante en Activité Physique Adaptée [EAPA]) - Hospices Civils de Lyon, Association Étoiles des neiges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20150" y="5575570"/>
            <a:ext cx="3402211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  <a:hlinkClick r:id="rId9" tooltip="https://muco-balad.fr"/>
              </a:rPr>
              <a:t>https://muco-balad.fr</a:t>
            </a:r>
            <a:r>
              <a:rPr lang="en-US" sz="26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654743" y="6522974"/>
            <a:ext cx="3370551" cy="54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Raphaëll</a:t>
            </a:r>
            <a:r>
              <a:rPr lang="en-US" b="true" sz="31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 Ladune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810108" y="6664178"/>
            <a:ext cx="1286471" cy="1990671"/>
          </a:xfrm>
          <a:custGeom>
            <a:avLst/>
            <a:gdLst/>
            <a:ahLst/>
            <a:cxnLst/>
            <a:rect r="r" b="b" t="t" l="l"/>
            <a:pathLst>
              <a:path h="1990671" w="1286471">
                <a:moveTo>
                  <a:pt x="0" y="0"/>
                </a:moveTo>
                <a:lnTo>
                  <a:pt x="1286471" y="0"/>
                </a:lnTo>
                <a:lnTo>
                  <a:pt x="1286471" y="1990671"/>
                </a:lnTo>
                <a:lnTo>
                  <a:pt x="0" y="199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55531" y="3493667"/>
            <a:ext cx="2169334" cy="2594122"/>
          </a:xfrm>
          <a:custGeom>
            <a:avLst/>
            <a:gdLst/>
            <a:ahLst/>
            <a:cxnLst/>
            <a:rect r="r" b="b" t="t" l="l"/>
            <a:pathLst>
              <a:path h="2594122" w="2169334">
                <a:moveTo>
                  <a:pt x="0" y="0"/>
                </a:moveTo>
                <a:lnTo>
                  <a:pt x="2169335" y="0"/>
                </a:lnTo>
                <a:lnTo>
                  <a:pt x="2169335" y="2594122"/>
                </a:lnTo>
                <a:lnTo>
                  <a:pt x="0" y="2594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43434" y="1751716"/>
            <a:ext cx="10166674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RAPPORT OMS 2022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3434" y="3813810"/>
            <a:ext cx="16615866" cy="834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L’activité physique régulière (AP ) procure des bienfaits importants pour la santé physique et mentale.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43434" y="4591158"/>
            <a:ext cx="16615866" cy="1708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Chez l’adulte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==&gt; prévention et à la prise en charge  des maladies cardiovasculaires, le cancer et le diabète,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==&gt; réduit les symptômes de dépression et d’anxiété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643434" y="6583089"/>
            <a:ext cx="16615866" cy="2127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Chez l’enfant et l’adolescent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==&gt; améliore la santé osseuse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==&gt; favorise une croissance et un développement musculaire sains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==&gt; améliore le développement moteur et cognitif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643434" y="9201150"/>
            <a:ext cx="16615866" cy="44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b="true">
                <a:solidFill>
                  <a:srgbClr val="E2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31 % des adultes et 80 % des adolescents ne pratiquent pas une activité physique aux niveaux recommandés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57829" y="2260443"/>
            <a:ext cx="12372342" cy="8026557"/>
          </a:xfrm>
          <a:custGeom>
            <a:avLst/>
            <a:gdLst/>
            <a:ahLst/>
            <a:cxnLst/>
            <a:rect r="r" b="b" t="t" l="l"/>
            <a:pathLst>
              <a:path h="8026557" w="12372342">
                <a:moveTo>
                  <a:pt x="0" y="0"/>
                </a:moveTo>
                <a:lnTo>
                  <a:pt x="12372342" y="0"/>
                </a:lnTo>
                <a:lnTo>
                  <a:pt x="12372342" y="8026557"/>
                </a:lnTo>
                <a:lnTo>
                  <a:pt x="0" y="8026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3434" y="1225253"/>
            <a:ext cx="10166674" cy="12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RECOMMANDATIONS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65684" y="3807604"/>
            <a:ext cx="16615866" cy="3349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Organisation mondiale de la santé recommande :.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au moins 60 minutes d’activité physique modérée à vigoureuse par jour pour les enfants d’âge scolaire. 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150 min par semaine pour les adultes, avec l’inclusion d’activités de renforcement musculaire 2–3 fois par semaine.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Les enfants d’âge préscolaire devraient passer au moins 180 minutes par jour dans une variété d’activités différentes et réduire le temps d’écran à un maximum d’une heure par jour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705776" y="6769698"/>
            <a:ext cx="6818625" cy="3274164"/>
            <a:chOff x="0" y="0"/>
            <a:chExt cx="2846535" cy="13668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46535" cy="1366848"/>
            </a:xfrm>
            <a:custGeom>
              <a:avLst/>
              <a:gdLst/>
              <a:ahLst/>
              <a:cxnLst/>
              <a:rect r="r" b="b" t="t" l="l"/>
              <a:pathLst>
                <a:path h="1366848" w="2846535">
                  <a:moveTo>
                    <a:pt x="35198" y="0"/>
                  </a:moveTo>
                  <a:lnTo>
                    <a:pt x="2811338" y="0"/>
                  </a:lnTo>
                  <a:cubicBezTo>
                    <a:pt x="2820673" y="0"/>
                    <a:pt x="2829625" y="3708"/>
                    <a:pt x="2836226" y="10309"/>
                  </a:cubicBezTo>
                  <a:cubicBezTo>
                    <a:pt x="2842827" y="16910"/>
                    <a:pt x="2846535" y="25863"/>
                    <a:pt x="2846535" y="35198"/>
                  </a:cubicBezTo>
                  <a:lnTo>
                    <a:pt x="2846535" y="1331650"/>
                  </a:lnTo>
                  <a:cubicBezTo>
                    <a:pt x="2846535" y="1351089"/>
                    <a:pt x="2830777" y="1366848"/>
                    <a:pt x="2811338" y="1366848"/>
                  </a:cubicBezTo>
                  <a:lnTo>
                    <a:pt x="35198" y="1366848"/>
                  </a:lnTo>
                  <a:cubicBezTo>
                    <a:pt x="15759" y="1366848"/>
                    <a:pt x="0" y="1351089"/>
                    <a:pt x="0" y="1331650"/>
                  </a:cubicBezTo>
                  <a:lnTo>
                    <a:pt x="0" y="35198"/>
                  </a:lnTo>
                  <a:cubicBezTo>
                    <a:pt x="0" y="15759"/>
                    <a:pt x="15759" y="0"/>
                    <a:pt x="35198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46535" cy="1404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0870" y="7096948"/>
            <a:ext cx="6221588" cy="2541055"/>
            <a:chOff x="0" y="0"/>
            <a:chExt cx="1271350" cy="5192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71350" cy="519252"/>
            </a:xfrm>
            <a:custGeom>
              <a:avLst/>
              <a:gdLst/>
              <a:ahLst/>
              <a:cxnLst/>
              <a:rect r="r" b="b" t="t" l="l"/>
              <a:pathLst>
                <a:path h="519252" w="1271350">
                  <a:moveTo>
                    <a:pt x="28620" y="0"/>
                  </a:moveTo>
                  <a:lnTo>
                    <a:pt x="1242730" y="0"/>
                  </a:lnTo>
                  <a:cubicBezTo>
                    <a:pt x="1258536" y="0"/>
                    <a:pt x="1271350" y="12814"/>
                    <a:pt x="1271350" y="28620"/>
                  </a:cubicBezTo>
                  <a:lnTo>
                    <a:pt x="1271350" y="490631"/>
                  </a:lnTo>
                  <a:cubicBezTo>
                    <a:pt x="1271350" y="498222"/>
                    <a:pt x="1268335" y="505502"/>
                    <a:pt x="1262967" y="510869"/>
                  </a:cubicBezTo>
                  <a:cubicBezTo>
                    <a:pt x="1257600" y="516236"/>
                    <a:pt x="1250320" y="519252"/>
                    <a:pt x="1242730" y="519252"/>
                  </a:cubicBezTo>
                  <a:lnTo>
                    <a:pt x="28620" y="519252"/>
                  </a:lnTo>
                  <a:cubicBezTo>
                    <a:pt x="21030" y="519252"/>
                    <a:pt x="13750" y="516236"/>
                    <a:pt x="8383" y="510869"/>
                  </a:cubicBezTo>
                  <a:cubicBezTo>
                    <a:pt x="3015" y="505502"/>
                    <a:pt x="0" y="498222"/>
                    <a:pt x="0" y="490631"/>
                  </a:cubicBezTo>
                  <a:lnTo>
                    <a:pt x="0" y="28620"/>
                  </a:lnTo>
                  <a:cubicBezTo>
                    <a:pt x="0" y="21030"/>
                    <a:pt x="3015" y="13750"/>
                    <a:pt x="8383" y="8383"/>
                  </a:cubicBezTo>
                  <a:cubicBezTo>
                    <a:pt x="13750" y="3015"/>
                    <a:pt x="21030" y="0"/>
                    <a:pt x="2862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1563" r="0" b="-31563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89132" y="8729717"/>
            <a:ext cx="1758523" cy="1557283"/>
          </a:xfrm>
          <a:custGeom>
            <a:avLst/>
            <a:gdLst/>
            <a:ahLst/>
            <a:cxnLst/>
            <a:rect r="r" b="b" t="t" l="l"/>
            <a:pathLst>
              <a:path h="1557283" w="1758523">
                <a:moveTo>
                  <a:pt x="0" y="0"/>
                </a:moveTo>
                <a:lnTo>
                  <a:pt x="1758522" y="0"/>
                </a:lnTo>
                <a:lnTo>
                  <a:pt x="1758522" y="1557283"/>
                </a:lnTo>
                <a:lnTo>
                  <a:pt x="0" y="1557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81108" y="1103409"/>
            <a:ext cx="15862262" cy="2549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59"/>
              </a:lnSpc>
              <a:spcBef>
                <a:spcPct val="0"/>
              </a:spcBef>
            </a:pPr>
            <a:r>
              <a:rPr lang="en-US" b="true" sz="73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POURQUOI S’Y INTÉRESSER ENCORE + POUR NOS PATIENTS CF?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7079" y="4278683"/>
            <a:ext cx="17091474" cy="209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 b="true">
                <a:solidFill>
                  <a:srgbClr val="DB3B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 pic de VO2 : prédicteur indépendant de la mortalité </a:t>
            </a:r>
          </a:p>
          <a:p>
            <a:pPr algn="just">
              <a:lnSpc>
                <a:spcPts val="3360"/>
              </a:lnSpc>
            </a:pPr>
            <a:r>
              <a:rPr lang="en-US" sz="2400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  (Hebestreit 2019 ; Nixon 1992; Pianosi 2005)</a:t>
            </a:r>
          </a:p>
          <a:p>
            <a:pPr algn="just">
              <a:lnSpc>
                <a:spcPts val="3360"/>
              </a:lnSpc>
            </a:p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L’activité physique régulière (y compris structurée) devrait être promue pour maintenir le plus haut possible le pic de VO2.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41784" y="6712548"/>
            <a:ext cx="9340441" cy="2930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 b="true">
                <a:solidFill>
                  <a:srgbClr val="DB3B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Epreuve d’effort maximale cardio-respiratoire (VO2max)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VO2max : </a:t>
            </a: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quantité maximale d’oxygène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que l’organisme peut utiliser par unité de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mp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 pou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"volum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",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pour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«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x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ygè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»,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x p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ur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« maximal ».mesuré en millilitres par minute.</a:t>
            </a: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VO2 max est souvent rapportée à l'unité de masse corporelle. Celle-ci s’exprime alors en millilitres par minute et par kilo : </a:t>
            </a: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ml/min/kg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3434" y="1789816"/>
            <a:ext cx="14381522" cy="895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319"/>
              </a:lnSpc>
              <a:spcBef>
                <a:spcPct val="0"/>
              </a:spcBef>
            </a:pPr>
            <a:r>
              <a:rPr lang="en-US" b="true" sz="52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JOURNAL OF CYSTIC FIBROSIS 23 (2024) 12–28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3434" y="2899728"/>
            <a:ext cx="16615866" cy="497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b="true" sz="2899" i="true">
                <a:solidFill>
                  <a:srgbClr val="3AADB0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Standards for the care of people with cystic fibrosis; establishing and maintaining health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4305" y="3965205"/>
            <a:ext cx="16615866" cy="1784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Directives</a:t>
            </a: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fondamentales sur d’activité physique et comportement sédentaire :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applicables et importantes pour PwCF. </a:t>
            </a:r>
          </a:p>
          <a:p>
            <a:pPr algn="just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Prise en compte des comorbidités liées à CF</a:t>
            </a:r>
          </a:p>
          <a:p>
            <a:pPr algn="just">
              <a:lnSpc>
                <a:spcPts val="336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43434" y="6154461"/>
            <a:ext cx="16615866" cy="44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Encourager les PwCF à 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6335" y="7012318"/>
            <a:ext cx="17506515" cy="209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2" indent="-259081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</a:t>
            </a:r>
            <a:r>
              <a:rPr lang="en-US" sz="2400" strike="noStrike" u="none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aximiser leur activité physique en augmentant l’activité physique habituelle (surtout l’intensité modérée à vigoureuse), </a:t>
            </a:r>
          </a:p>
          <a:p>
            <a:pPr algn="just" marL="518162" indent="-259081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trike="noStrike" u="none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Réduire le temps sédentaire,  </a:t>
            </a:r>
          </a:p>
          <a:p>
            <a:pPr algn="just" marL="518162" indent="-259081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trike="noStrike" u="none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Participer à un entraînement par exercices structurés et promouvoir des comportements positifs en matière d’activité physique à long terme,</a:t>
            </a:r>
          </a:p>
          <a:p>
            <a:pPr algn="just" marL="518162" indent="-259081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trike="noStrike" u="none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Pratiquer l’entraînement en résistance pour renforcer les muscles et modifier la composition corporelle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83490" y="-518804"/>
            <a:ext cx="13121020" cy="1547504"/>
            <a:chOff x="0" y="0"/>
            <a:chExt cx="3455742" cy="4075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5742" cy="407573"/>
            </a:xfrm>
            <a:custGeom>
              <a:avLst/>
              <a:gdLst/>
              <a:ahLst/>
              <a:cxnLst/>
              <a:rect r="r" b="b" t="t" l="l"/>
              <a:pathLst>
                <a:path h="407573" w="3455742">
                  <a:moveTo>
                    <a:pt x="23012" y="0"/>
                  </a:moveTo>
                  <a:lnTo>
                    <a:pt x="3432731" y="0"/>
                  </a:lnTo>
                  <a:cubicBezTo>
                    <a:pt x="3445440" y="0"/>
                    <a:pt x="3455742" y="10303"/>
                    <a:pt x="3455742" y="23012"/>
                  </a:cubicBezTo>
                  <a:lnTo>
                    <a:pt x="3455742" y="384561"/>
                  </a:lnTo>
                  <a:cubicBezTo>
                    <a:pt x="3455742" y="390665"/>
                    <a:pt x="3453318" y="396518"/>
                    <a:pt x="3449002" y="400833"/>
                  </a:cubicBezTo>
                  <a:cubicBezTo>
                    <a:pt x="3444687" y="405149"/>
                    <a:pt x="3438834" y="407573"/>
                    <a:pt x="3432731" y="407573"/>
                  </a:cubicBezTo>
                  <a:lnTo>
                    <a:pt x="23012" y="407573"/>
                  </a:lnTo>
                  <a:cubicBezTo>
                    <a:pt x="16909" y="407573"/>
                    <a:pt x="11055" y="405149"/>
                    <a:pt x="6740" y="400833"/>
                  </a:cubicBezTo>
                  <a:cubicBezTo>
                    <a:pt x="2424" y="396518"/>
                    <a:pt x="0" y="390665"/>
                    <a:pt x="0" y="384561"/>
                  </a:cubicBezTo>
                  <a:lnTo>
                    <a:pt x="0" y="23012"/>
                  </a:lnTo>
                  <a:cubicBezTo>
                    <a:pt x="0" y="16909"/>
                    <a:pt x="2424" y="11055"/>
                    <a:pt x="6740" y="6740"/>
                  </a:cubicBezTo>
                  <a:cubicBezTo>
                    <a:pt x="11055" y="2424"/>
                    <a:pt x="16909" y="0"/>
                    <a:pt x="23012" y="0"/>
                  </a:cubicBezTo>
                  <a:close/>
                </a:path>
              </a:pathLst>
            </a:custGeom>
            <a:solidFill>
              <a:srgbClr val="FFC6A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55742" cy="445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705776" y="9052805"/>
            <a:ext cx="10807939" cy="1116699"/>
            <a:chOff x="0" y="0"/>
            <a:chExt cx="2846535" cy="2941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46535" cy="294110"/>
            </a:xfrm>
            <a:custGeom>
              <a:avLst/>
              <a:gdLst/>
              <a:ahLst/>
              <a:cxnLst/>
              <a:rect r="r" b="b" t="t" l="l"/>
              <a:pathLst>
                <a:path h="294110" w="2846535">
                  <a:moveTo>
                    <a:pt x="22206" y="0"/>
                  </a:moveTo>
                  <a:lnTo>
                    <a:pt x="2824330" y="0"/>
                  </a:lnTo>
                  <a:cubicBezTo>
                    <a:pt x="2830219" y="0"/>
                    <a:pt x="2835867" y="2340"/>
                    <a:pt x="2840031" y="6504"/>
                  </a:cubicBezTo>
                  <a:cubicBezTo>
                    <a:pt x="2844196" y="10668"/>
                    <a:pt x="2846535" y="16316"/>
                    <a:pt x="2846535" y="22206"/>
                  </a:cubicBezTo>
                  <a:lnTo>
                    <a:pt x="2846535" y="271904"/>
                  </a:lnTo>
                  <a:cubicBezTo>
                    <a:pt x="2846535" y="284168"/>
                    <a:pt x="2836594" y="294110"/>
                    <a:pt x="2824330" y="294110"/>
                  </a:cubicBezTo>
                  <a:lnTo>
                    <a:pt x="22206" y="294110"/>
                  </a:lnTo>
                  <a:cubicBezTo>
                    <a:pt x="16316" y="294110"/>
                    <a:pt x="10668" y="291770"/>
                    <a:pt x="6504" y="287606"/>
                  </a:cubicBezTo>
                  <a:cubicBezTo>
                    <a:pt x="2340" y="283442"/>
                    <a:pt x="0" y="277794"/>
                    <a:pt x="0" y="271904"/>
                  </a:cubicBezTo>
                  <a:lnTo>
                    <a:pt x="0" y="22206"/>
                  </a:lnTo>
                  <a:cubicBezTo>
                    <a:pt x="0" y="16316"/>
                    <a:pt x="2340" y="10668"/>
                    <a:pt x="6504" y="6504"/>
                  </a:cubicBezTo>
                  <a:cubicBezTo>
                    <a:pt x="10668" y="2340"/>
                    <a:pt x="16316" y="0"/>
                    <a:pt x="22206" y="0"/>
                  </a:cubicBezTo>
                  <a:close/>
                </a:path>
              </a:pathLst>
            </a:custGeom>
            <a:solidFill>
              <a:srgbClr val="BDB5D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46535" cy="3322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245334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7038" y="254948"/>
            <a:ext cx="7315200" cy="452212"/>
          </a:xfrm>
          <a:custGeom>
            <a:avLst/>
            <a:gdLst/>
            <a:ahLst/>
            <a:cxnLst/>
            <a:rect r="r" b="b" t="t" l="l"/>
            <a:pathLst>
              <a:path h="452212" w="7315200">
                <a:moveTo>
                  <a:pt x="0" y="0"/>
                </a:moveTo>
                <a:lnTo>
                  <a:pt x="7315200" y="0"/>
                </a:lnTo>
                <a:lnTo>
                  <a:pt x="7315200" y="452212"/>
                </a:lnTo>
                <a:lnTo>
                  <a:pt x="0" y="45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11260" y="3813810"/>
            <a:ext cx="16848040" cy="4606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b="true" sz="2400">
                <a:solidFill>
                  <a:srgbClr val="DB3B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Limitation ventilatoire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: Diminution des volumes, limitation des débits expiratoires, contraintes mécaniques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Anomalies des échanges gazeux, hypoxémie et hypoventilation alvéolaire (relative) 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L’adaptation cardio-vasculaire est le plus souvent normale – Persistance d’une réserve chronotrope – Atteinte de la fonction ventriculaire à un stade évolué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Dénutrition +++ 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b="true" sz="2400">
                <a:solidFill>
                  <a:srgbClr val="DB3B1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Atteinte musculaire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? Longtemps discutée 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Douleurs articulaires et autres 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Lourdeur du traitement quotidien : kinésithérapie respiratoire, nébulisations, antibiothérapie IV </a:t>
            </a:r>
          </a:p>
          <a:p>
            <a:pPr algn="just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Facteurs psychosociaux :      </a:t>
            </a:r>
          </a:p>
          <a:p>
            <a:pPr algn="just" marL="1036323" indent="-345441" lvl="2">
              <a:lnSpc>
                <a:spcPts val="336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Entourage protecteur /complexes image corporelle  </a:t>
            </a:r>
          </a:p>
          <a:p>
            <a:pPr algn="just" marL="1036323" indent="-345441" lvl="2">
              <a:lnSpc>
                <a:spcPts val="336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Impact anxiété dépression (2 à 3 vs population générale chez adulte )         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797406" y="5660307"/>
            <a:ext cx="3461894" cy="2968574"/>
          </a:xfrm>
          <a:custGeom>
            <a:avLst/>
            <a:gdLst/>
            <a:ahLst/>
            <a:cxnLst/>
            <a:rect r="r" b="b" t="t" l="l"/>
            <a:pathLst>
              <a:path h="2968574" w="3461894">
                <a:moveTo>
                  <a:pt x="0" y="0"/>
                </a:moveTo>
                <a:lnTo>
                  <a:pt x="3461894" y="0"/>
                </a:lnTo>
                <a:lnTo>
                  <a:pt x="3461894" y="2968574"/>
                </a:lnTo>
                <a:lnTo>
                  <a:pt x="0" y="296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81108" y="1131984"/>
            <a:ext cx="16800443" cy="2094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39"/>
              </a:lnSpc>
              <a:spcBef>
                <a:spcPct val="0"/>
              </a:spcBef>
            </a:pPr>
            <a:r>
              <a:rPr lang="en-US" b="true" sz="6028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CAUSES DE DÉSADAPTATION À L’EFFORT “CLASSIQUES” AVANT LES MODULATEURS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581550" y="9550006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39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4444556" y="9024230"/>
            <a:ext cx="16848040" cy="1367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Hebes</a:t>
            </a:r>
            <a:r>
              <a:rPr lang="en-US" sz="13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treit, Respiration 2015 </a:t>
            </a:r>
          </a:p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Decorte , J Cyst Fibros. 2017 Sep;16(5):538-552 </a:t>
            </a:r>
          </a:p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Ruf , BMC Pulm Med. 2019 Dec 30;19(1</a:t>
            </a:r>
          </a:p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Pastré  BMC Pulm Med. 2014 Apr 30;14:74. Pastré </a:t>
            </a:r>
          </a:p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Quittner Thorax ,. 2016 Jan; 71(1): 26–34</a:t>
            </a:r>
          </a:p>
          <a:p>
            <a:pPr algn="ctr">
              <a:lnSpc>
                <a:spcPts val="18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DAG1AN-OfEo</dc:identifier>
  <dcterms:modified xsi:type="dcterms:W3CDTF">2011-08-01T06:04:30Z</dcterms:modified>
  <cp:revision>1</cp:revision>
  <dc:title>Activité physique et Mucoviscidose en 2025</dc:title>
</cp:coreProperties>
</file>