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7"/>
  </p:notesMasterIdLst>
  <p:sldIdLst>
    <p:sldId id="274" r:id="rId2"/>
    <p:sldId id="259" r:id="rId3"/>
    <p:sldId id="272" r:id="rId4"/>
    <p:sldId id="263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39759" autoAdjust="0"/>
  </p:normalViewPr>
  <p:slideViewPr>
    <p:cSldViewPr snapToGrid="0">
      <p:cViewPr varScale="1">
        <p:scale>
          <a:sx n="45" d="100"/>
          <a:sy n="45" d="100"/>
        </p:scale>
        <p:origin x="29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C83E4-B43A-4437-8A72-2EEA1908CA2C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DD089-E820-4703-91ED-1858A1F91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9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3A9-71E2-469B-A5A0-627E3E7191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2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D089-E820-4703-91ED-1858A1F919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5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D089-E820-4703-91ED-1858A1F919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36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DD089-E820-4703-91ED-1858A1F919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90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AD6EE87-EBD5-4F12-A48A-63ACA297AC8F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6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61015F-7CC6-4D0A-9D87-873EA4C304CC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8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0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3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4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6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7616CA0-919D-4A49-9C8A-62FDFB3A5183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818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6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851" y="347012"/>
            <a:ext cx="4561306" cy="63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91395"/>
              </p:ext>
            </p:extLst>
          </p:nvPr>
        </p:nvGraphicFramePr>
        <p:xfrm>
          <a:off x="987549" y="501598"/>
          <a:ext cx="10232138" cy="593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34">
                  <a:extLst>
                    <a:ext uri="{9D8B030D-6E8A-4147-A177-3AD203B41FA5}">
                      <a16:colId xmlns:a16="http://schemas.microsoft.com/office/drawing/2014/main" val="1761132185"/>
                    </a:ext>
                  </a:extLst>
                </a:gridCol>
                <a:gridCol w="1164634">
                  <a:extLst>
                    <a:ext uri="{9D8B030D-6E8A-4147-A177-3AD203B41FA5}">
                      <a16:colId xmlns:a16="http://schemas.microsoft.com/office/drawing/2014/main" val="2590647449"/>
                    </a:ext>
                  </a:extLst>
                </a:gridCol>
              </a:tblGrid>
              <a:tr h="68758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ACTIVITE CRCM</a:t>
                      </a:r>
                    </a:p>
                    <a:p>
                      <a:r>
                        <a:rPr lang="fr-FR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ADULTE </a:t>
                      </a:r>
                      <a:endParaRPr lang="fr-FR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2019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2020</a:t>
                      </a:r>
                      <a:endParaRPr lang="fr-FR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2021</a:t>
                      </a:r>
                      <a:endParaRPr lang="fr-FR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9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PATIENTS</a:t>
                      </a:r>
                      <a:r>
                        <a:rPr lang="fr-FR" sz="1600" b="1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EXAMINES CRCM</a:t>
                      </a:r>
                    </a:p>
                    <a:p>
                      <a:r>
                        <a:rPr lang="fr-FR" sz="1600" b="1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+ HORS CRCM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136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129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145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152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168</a:t>
                      </a:r>
                      <a:endParaRPr lang="fr-FR" b="1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181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43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NOUVEAUX PATIENTS CRCM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fr-FR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fr-FR" sz="1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HJ 4317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352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354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345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384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512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573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CS 4309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269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173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274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247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95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79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CURES HJ 4317</a:t>
                      </a:r>
                    </a:p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domicile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37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743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HOSPITALISATIONS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GREFFES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85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TESTS SUEUR DG</a:t>
                      </a:r>
                    </a:p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Bilan </a:t>
                      </a:r>
                      <a:r>
                        <a:rPr lang="fr-FR" sz="1600" b="1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Kaftrio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59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608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DECES</a:t>
                      </a:r>
                      <a:endParaRPr lang="fr-FR" sz="16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fr-FR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1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954" y="1051878"/>
            <a:ext cx="4179811" cy="43888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6460" y="374754"/>
            <a:ext cx="65656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Etude </a:t>
            </a:r>
            <a:r>
              <a:rPr lang="fr-FR" sz="1600" dirty="0"/>
              <a:t>rétrospective portant sur les cas d'arrêt de l'association </a:t>
            </a:r>
            <a:r>
              <a:rPr lang="fr-FR" sz="1600" dirty="0" err="1"/>
              <a:t>tézacaftor</a:t>
            </a:r>
            <a:r>
              <a:rPr lang="fr-FR" sz="1600" dirty="0"/>
              <a:t>/</a:t>
            </a:r>
            <a:r>
              <a:rPr lang="fr-FR" sz="1600" dirty="0" err="1"/>
              <a:t>ivacaftor</a:t>
            </a:r>
            <a:r>
              <a:rPr lang="fr-FR" sz="1600" dirty="0"/>
              <a:t>/</a:t>
            </a:r>
            <a:r>
              <a:rPr lang="fr-FR" sz="1600" dirty="0" err="1"/>
              <a:t>elexacaftor</a:t>
            </a:r>
            <a:r>
              <a:rPr lang="fr-FR" sz="1600" dirty="0"/>
              <a:t> en raison de la survenue d'effets indésirables, rapportés au CRPV de Rennes entre décembre 2021 et mai </a:t>
            </a:r>
            <a:r>
              <a:rPr lang="fr-FR" sz="1600" dirty="0" smtClean="0"/>
              <a:t>23.</a:t>
            </a:r>
          </a:p>
          <a:p>
            <a:r>
              <a:rPr lang="fr-FR" sz="1600" dirty="0" smtClean="0"/>
              <a:t>- Nombre </a:t>
            </a:r>
            <a:r>
              <a:rPr lang="fr-FR" sz="1600" dirty="0"/>
              <a:t>de cas : </a:t>
            </a:r>
            <a:r>
              <a:rPr lang="fr-FR" sz="1600" dirty="0" smtClean="0"/>
              <a:t>10 </a:t>
            </a:r>
            <a:r>
              <a:rPr lang="fr-FR" sz="1600" dirty="0"/>
              <a:t>cas d'arrêt de traitement ont été rapportés (6 femmes et 4 hommes</a:t>
            </a:r>
            <a:r>
              <a:rPr lang="fr-FR" sz="1600" dirty="0" smtClean="0"/>
              <a:t>).</a:t>
            </a:r>
          </a:p>
          <a:p>
            <a:endParaRPr lang="fr-FR" sz="1600" dirty="0" smtClean="0"/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Troubles </a:t>
            </a:r>
            <a:r>
              <a:rPr lang="fr-FR" sz="1600" dirty="0"/>
              <a:t>neuropsychiatriques : 6 </a:t>
            </a:r>
            <a:r>
              <a:rPr lang="fr-FR" sz="1600" dirty="0" smtClean="0"/>
              <a:t>cas (1seul avec antécédent)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Perturbations </a:t>
            </a:r>
            <a:r>
              <a:rPr lang="fr-FR" sz="1600" dirty="0"/>
              <a:t>du bilan hépatique : 2 </a:t>
            </a:r>
            <a:r>
              <a:rPr lang="fr-FR" sz="1600" dirty="0" smtClean="0"/>
              <a:t>cas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Troubles </a:t>
            </a:r>
            <a:r>
              <a:rPr lang="fr-FR" sz="1600" dirty="0"/>
              <a:t>ORL : 1 </a:t>
            </a:r>
            <a:r>
              <a:rPr lang="fr-FR" sz="1600" dirty="0" smtClean="0"/>
              <a:t>cas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Troubles </a:t>
            </a:r>
            <a:r>
              <a:rPr lang="fr-FR" sz="1600" dirty="0"/>
              <a:t>digestifs : 1 </a:t>
            </a:r>
            <a:r>
              <a:rPr lang="fr-FR" sz="1600" dirty="0" smtClean="0"/>
              <a:t>cas</a:t>
            </a:r>
          </a:p>
          <a:p>
            <a:endParaRPr lang="fr-FR" sz="1600" dirty="0" smtClean="0"/>
          </a:p>
          <a:p>
            <a:r>
              <a:rPr lang="fr-FR" sz="1600" u="sng" dirty="0" smtClean="0"/>
              <a:t>Durée </a:t>
            </a:r>
            <a:r>
              <a:rPr lang="fr-FR" sz="1600" u="sng" dirty="0"/>
              <a:t>moyenne avant arrêt </a:t>
            </a:r>
            <a:r>
              <a:rPr lang="fr-FR" sz="1600" dirty="0"/>
              <a:t>: 339,8 jours </a:t>
            </a:r>
            <a:r>
              <a:rPr lang="fr-FR" sz="1600" dirty="0" smtClean="0"/>
              <a:t>(39–668 </a:t>
            </a:r>
            <a:r>
              <a:rPr lang="fr-FR" sz="1600" dirty="0"/>
              <a:t>jours</a:t>
            </a:r>
            <a:r>
              <a:rPr lang="fr-FR" sz="1600" dirty="0" smtClean="0"/>
              <a:t>).</a:t>
            </a:r>
          </a:p>
          <a:p>
            <a:r>
              <a:rPr lang="fr-FR" sz="1600" u="sng" dirty="0" smtClean="0"/>
              <a:t>Réintroduction </a:t>
            </a:r>
            <a:r>
              <a:rPr lang="fr-FR" sz="1600" u="sng" dirty="0"/>
              <a:t>du traitement </a:t>
            </a:r>
            <a:r>
              <a:rPr lang="fr-FR" sz="1600" dirty="0" smtClean="0"/>
              <a:t>: réintroduit </a:t>
            </a:r>
            <a:r>
              <a:rPr lang="fr-FR" sz="1600" dirty="0"/>
              <a:t>chez 7 patients en moyenne 48,7 jours </a:t>
            </a:r>
            <a:r>
              <a:rPr lang="fr-FR" sz="1600" dirty="0" smtClean="0"/>
              <a:t>(7–123 </a:t>
            </a:r>
            <a:r>
              <a:rPr lang="fr-FR" sz="1600" dirty="0"/>
              <a:t>jours</a:t>
            </a:r>
            <a:r>
              <a:rPr lang="fr-FR" sz="1600" dirty="0" smtClean="0"/>
              <a:t>), avec adaptation de doses</a:t>
            </a:r>
          </a:p>
          <a:p>
            <a:endParaRPr lang="fr-FR" sz="1600" dirty="0"/>
          </a:p>
          <a:p>
            <a:r>
              <a:rPr lang="fr-FR" sz="1600" b="1" u="sng" dirty="0" smtClean="0"/>
              <a:t>Conclusion</a:t>
            </a:r>
            <a:r>
              <a:rPr lang="fr-FR" sz="1600" dirty="0" smtClean="0"/>
              <a:t> Cette </a:t>
            </a:r>
            <a:r>
              <a:rPr lang="fr-FR" sz="1600" dirty="0"/>
              <a:t>étude suggère que les effets indésirables neuropsychiatriques </a:t>
            </a:r>
            <a:r>
              <a:rPr lang="fr-FR" sz="1600" dirty="0" smtClean="0"/>
              <a:t>qui n’étaient pas attendus sont bien présents.</a:t>
            </a:r>
          </a:p>
          <a:p>
            <a:r>
              <a:rPr lang="fr-FR" sz="1600" dirty="0" smtClean="0"/>
              <a:t>Des </a:t>
            </a:r>
            <a:r>
              <a:rPr lang="fr-FR" sz="1600" dirty="0"/>
              <a:t>études de pharmacovigilance supplémentaires </a:t>
            </a:r>
            <a:r>
              <a:rPr lang="fr-FR" sz="1600" dirty="0" smtClean="0"/>
              <a:t>seraient nécessaires </a:t>
            </a:r>
            <a:r>
              <a:rPr lang="fr-FR" sz="1600" dirty="0"/>
              <a:t>pour mieux </a:t>
            </a:r>
            <a:r>
              <a:rPr lang="fr-FR" sz="1600" dirty="0" smtClean="0"/>
              <a:t>connaitre les profils d’EI des « </a:t>
            </a:r>
            <a:r>
              <a:rPr lang="fr-FR" sz="1600" dirty="0" err="1" smtClean="0"/>
              <a:t>caftors</a:t>
            </a:r>
            <a:r>
              <a:rPr lang="fr-FR" sz="1600" dirty="0" smtClean="0"/>
              <a:t> » ainsi que les éventuels facteurs de risque d’apparition. </a:t>
            </a:r>
          </a:p>
          <a:p>
            <a:endParaRPr lang="fr-FR" sz="1600" dirty="0"/>
          </a:p>
          <a:p>
            <a:r>
              <a:rPr lang="fr-FR" sz="1600" dirty="0" smtClean="0"/>
              <a:t>NB : troubles gynécologiques décrits par une femme sur 2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647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674" y="904698"/>
            <a:ext cx="4029110" cy="44349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71409" y="1783330"/>
            <a:ext cx="5936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/>
              <a:t>EI rapportés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83 % des patients, surtout les 3 premiers mois 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troubles hépatiques et troubles neuropsychiatriques</a:t>
            </a:r>
          </a:p>
          <a:p>
            <a:r>
              <a:rPr lang="fr-FR" sz="2400" dirty="0" smtClean="0"/>
              <a:t>Puis troubles cutanés, ORL, gynéco et oculaires.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7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0008" y="611560"/>
            <a:ext cx="4125433" cy="54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538</TotalTime>
  <Words>303</Words>
  <Application>Microsoft Office PowerPoint</Application>
  <PresentationFormat>Grand écran</PresentationFormat>
  <Paragraphs>111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Garamond</vt:lpstr>
      <vt:lpstr>Wingdings</vt:lpstr>
      <vt:lpstr>Savon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ETP IG ET DIABETE</dc:title>
  <dc:creator>BERHAULT Isabelle</dc:creator>
  <cp:lastModifiedBy>BELLEGUIC Chantal</cp:lastModifiedBy>
  <cp:revision>44</cp:revision>
  <dcterms:created xsi:type="dcterms:W3CDTF">2025-09-09T08:01:15Z</dcterms:created>
  <dcterms:modified xsi:type="dcterms:W3CDTF">2025-10-08T11:17:42Z</dcterms:modified>
</cp:coreProperties>
</file>