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88" r:id="rId2"/>
    <p:sldId id="256" r:id="rId3"/>
    <p:sldId id="495" r:id="rId4"/>
    <p:sldId id="497" r:id="rId5"/>
    <p:sldId id="490" r:id="rId6"/>
    <p:sldId id="491" r:id="rId7"/>
    <p:sldId id="492" r:id="rId8"/>
    <p:sldId id="493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 - user : cic060" initials="P-u:c" lastIdx="1" clrIdx="0">
    <p:extLst>
      <p:ext uri="{19B8F6BF-5375-455C-9EA6-DF929625EA0E}">
        <p15:presenceInfo xmlns:p15="http://schemas.microsoft.com/office/powerpoint/2012/main" userId="S-1-5-21-3374605681-4081175842-2571097699-84970" providerId="AD"/>
      </p:ext>
    </p:extLst>
  </p:cmAuthor>
  <p:cmAuthor id="2" name="Yoann Desvignes" initials="YD" lastIdx="1" clrIdx="1">
    <p:extLst>
      <p:ext uri="{19B8F6BF-5375-455C-9EA6-DF929625EA0E}">
        <p15:presenceInfo xmlns:p15="http://schemas.microsoft.com/office/powerpoint/2012/main" userId="Yoann Desvign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F6EAE7"/>
    <a:srgbClr val="263F6B"/>
    <a:srgbClr val="008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0" autoAdjust="0"/>
    <p:restoredTop sz="91813" autoAdjust="0"/>
  </p:normalViewPr>
  <p:slideViewPr>
    <p:cSldViewPr snapToGrid="0">
      <p:cViewPr varScale="1">
        <p:scale>
          <a:sx n="61" d="100"/>
          <a:sy n="61" d="100"/>
        </p:scale>
        <p:origin x="1028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1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iv.chu-tours.fr\Bureautique\SERVICES\CIC_ACQ\_ACQ\ETUDES\ETUDES%20EN%20COURS\YD%20%23%20PHRI21-AG-DIAPASOM\08%20-%20Centres\DIAPASOM_Suivi_Essai-Clinique_v4.7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07867801714948E-2"/>
          <c:y val="6.5127553074766975E-2"/>
          <c:w val="0.92165950464176838"/>
          <c:h val="0.7498617893278593"/>
        </c:manualLayout>
      </c:layout>
      <c:lineChart>
        <c:grouping val="standard"/>
        <c:varyColors val="0"/>
        <c:ser>
          <c:idx val="0"/>
          <c:order val="0"/>
          <c:tx>
            <c:strRef>
              <c:f>bilan!$J$2</c:f>
              <c:strCache>
                <c:ptCount val="1"/>
                <c:pt idx="0">
                  <c:v>Inclusion Théoriques cumulées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5E-4196-99C2-AC2A5873B30B}"/>
                </c:ext>
              </c:extLst>
            </c:dLbl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bilan!$I$3:$I$30</c:f>
              <c:numCache>
                <c:formatCode>mmm\-yyyy</c:formatCode>
                <c:ptCount val="28"/>
                <c:pt idx="0">
                  <c:v>45621</c:v>
                </c:pt>
                <c:pt idx="1">
                  <c:v>45627</c:v>
                </c:pt>
                <c:pt idx="2">
                  <c:v>45658</c:v>
                </c:pt>
                <c:pt idx="3">
                  <c:v>45689</c:v>
                </c:pt>
                <c:pt idx="4">
                  <c:v>45717</c:v>
                </c:pt>
                <c:pt idx="5">
                  <c:v>45748</c:v>
                </c:pt>
                <c:pt idx="6">
                  <c:v>45778</c:v>
                </c:pt>
                <c:pt idx="7">
                  <c:v>45809</c:v>
                </c:pt>
                <c:pt idx="8">
                  <c:v>45839</c:v>
                </c:pt>
                <c:pt idx="9">
                  <c:v>45870</c:v>
                </c:pt>
                <c:pt idx="10">
                  <c:v>45901</c:v>
                </c:pt>
                <c:pt idx="11">
                  <c:v>45931</c:v>
                </c:pt>
                <c:pt idx="12">
                  <c:v>45962</c:v>
                </c:pt>
                <c:pt idx="13">
                  <c:v>45992</c:v>
                </c:pt>
                <c:pt idx="14">
                  <c:v>46023</c:v>
                </c:pt>
                <c:pt idx="15">
                  <c:v>46054</c:v>
                </c:pt>
                <c:pt idx="16">
                  <c:v>46082</c:v>
                </c:pt>
                <c:pt idx="17">
                  <c:v>46113</c:v>
                </c:pt>
                <c:pt idx="18">
                  <c:v>46143</c:v>
                </c:pt>
                <c:pt idx="19">
                  <c:v>46174</c:v>
                </c:pt>
                <c:pt idx="20">
                  <c:v>46204</c:v>
                </c:pt>
                <c:pt idx="21">
                  <c:v>46235</c:v>
                </c:pt>
                <c:pt idx="22">
                  <c:v>46266</c:v>
                </c:pt>
                <c:pt idx="23">
                  <c:v>46296</c:v>
                </c:pt>
                <c:pt idx="24">
                  <c:v>46327</c:v>
                </c:pt>
              </c:numCache>
            </c:numRef>
          </c:cat>
          <c:val>
            <c:numRef>
              <c:f>bilan!$J$3:$J$30</c:f>
              <c:numCache>
                <c:formatCode>0</c:formatCode>
                <c:ptCount val="28"/>
                <c:pt idx="0">
                  <c:v>0.81967213114754101</c:v>
                </c:pt>
                <c:pt idx="1">
                  <c:v>5.0546448087431699</c:v>
                </c:pt>
                <c:pt idx="2">
                  <c:v>9.2896174863387984</c:v>
                </c:pt>
                <c:pt idx="3">
                  <c:v>13.114754098360656</c:v>
                </c:pt>
                <c:pt idx="4">
                  <c:v>17.349726775956288</c:v>
                </c:pt>
                <c:pt idx="5">
                  <c:v>21.448087431693992</c:v>
                </c:pt>
                <c:pt idx="6">
                  <c:v>25.68306010928962</c:v>
                </c:pt>
                <c:pt idx="7">
                  <c:v>29.781420765027324</c:v>
                </c:pt>
                <c:pt idx="8">
                  <c:v>34.016393442622949</c:v>
                </c:pt>
                <c:pt idx="9">
                  <c:v>38.251366120218584</c:v>
                </c:pt>
                <c:pt idx="10">
                  <c:v>42.349726775956285</c:v>
                </c:pt>
                <c:pt idx="11">
                  <c:v>46.58469945355192</c:v>
                </c:pt>
                <c:pt idx="12">
                  <c:v>50.68306010928962</c:v>
                </c:pt>
                <c:pt idx="13">
                  <c:v>54.918032786885256</c:v>
                </c:pt>
                <c:pt idx="14">
                  <c:v>59.153005464480877</c:v>
                </c:pt>
                <c:pt idx="15">
                  <c:v>62.978142076502735</c:v>
                </c:pt>
                <c:pt idx="16">
                  <c:v>67.213114754098356</c:v>
                </c:pt>
                <c:pt idx="17">
                  <c:v>71.311475409836063</c:v>
                </c:pt>
                <c:pt idx="18">
                  <c:v>75.546448087431699</c:v>
                </c:pt>
                <c:pt idx="19">
                  <c:v>79.644808743169406</c:v>
                </c:pt>
                <c:pt idx="20">
                  <c:v>83.879781420765028</c:v>
                </c:pt>
                <c:pt idx="21">
                  <c:v>88.114754098360649</c:v>
                </c:pt>
                <c:pt idx="22">
                  <c:v>92.213114754098356</c:v>
                </c:pt>
                <c:pt idx="23">
                  <c:v>96.448087431694006</c:v>
                </c:pt>
                <c:pt idx="2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5E-4196-99C2-AC2A5873B30B}"/>
            </c:ext>
          </c:extLst>
        </c:ser>
        <c:ser>
          <c:idx val="1"/>
          <c:order val="1"/>
          <c:tx>
            <c:strRef>
              <c:f>bilan!$L$2</c:f>
              <c:strCache>
                <c:ptCount val="1"/>
                <c:pt idx="0">
                  <c:v>Inclusions Réelles cumulées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5E-4196-99C2-AC2A5873B30B}"/>
                </c:ext>
              </c:extLst>
            </c:dLbl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200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bilan!$I$3:$I$13</c:f>
              <c:numCache>
                <c:formatCode>mmm\-yyyy</c:formatCode>
                <c:ptCount val="11"/>
                <c:pt idx="0">
                  <c:v>45621</c:v>
                </c:pt>
                <c:pt idx="1">
                  <c:v>45627</c:v>
                </c:pt>
                <c:pt idx="2">
                  <c:v>45658</c:v>
                </c:pt>
                <c:pt idx="3">
                  <c:v>45689</c:v>
                </c:pt>
                <c:pt idx="4">
                  <c:v>45717</c:v>
                </c:pt>
                <c:pt idx="5">
                  <c:v>45748</c:v>
                </c:pt>
                <c:pt idx="6">
                  <c:v>45778</c:v>
                </c:pt>
                <c:pt idx="7">
                  <c:v>45809</c:v>
                </c:pt>
                <c:pt idx="8">
                  <c:v>45839</c:v>
                </c:pt>
                <c:pt idx="9">
                  <c:v>45870</c:v>
                </c:pt>
                <c:pt idx="10">
                  <c:v>45901</c:v>
                </c:pt>
              </c:numCache>
            </c:numRef>
          </c:cat>
          <c:val>
            <c:numRef>
              <c:f>bilan!$K$3:$K$13</c:f>
              <c:numCache>
                <c:formatCode>0</c:formatCode>
                <c:ptCount val="11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9</c:v>
                </c:pt>
                <c:pt idx="5">
                  <c:v>14</c:v>
                </c:pt>
                <c:pt idx="6">
                  <c:v>15</c:v>
                </c:pt>
                <c:pt idx="7">
                  <c:v>18</c:v>
                </c:pt>
                <c:pt idx="8">
                  <c:v>19</c:v>
                </c:pt>
                <c:pt idx="9">
                  <c:v>19</c:v>
                </c:pt>
                <c:pt idx="10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55E-4196-99C2-AC2A5873B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6091352"/>
        <c:axId val="1"/>
      </c:lineChart>
      <c:dateAx>
        <c:axId val="486091352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mmm\-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860913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1"/>
        <c:txPr>
          <a:bodyPr/>
          <a:lstStyle/>
          <a:p>
            <a:pPr>
              <a:defRPr sz="18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</c:legendEntry>
      <c:layout>
        <c:manualLayout>
          <c:xMode val="edge"/>
          <c:yMode val="edge"/>
          <c:x val="8.1857624821368061E-2"/>
          <c:y val="0.19773538373296917"/>
          <c:w val="0.68402456528871391"/>
          <c:h val="0.10717707786526687"/>
        </c:manualLayout>
      </c:layout>
      <c:overlay val="0"/>
      <c:spPr>
        <a:solidFill>
          <a:schemeClr val="bg1"/>
        </a:solidFill>
        <a:ln w="25400">
          <a:noFill/>
        </a:ln>
      </c:spPr>
      <c:txPr>
        <a:bodyPr/>
        <a:lstStyle/>
        <a:p>
          <a:pPr>
            <a:defRPr sz="1800" b="1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21489B9-06E1-47C9-88D3-7E8EA24413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B6CA6A2-61DE-47A6-8AD6-FA67881743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B8EA-B887-4932-9C97-D840832229D4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AFC532-7BAB-45C8-8D4F-96ADE47DBD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DA3CDED-B295-49F4-9FED-A53FCF0AD3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0CC9E-F1AB-4727-9D65-B33E33C72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168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4BAAF-BF86-41B4-91A5-4912241AD73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A466E-0F02-41DE-8DE5-A85EAC1A3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20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Critère / </a:t>
            </a:r>
            <a:r>
              <a:rPr lang="fr-FR" dirty="0" err="1"/>
              <a:t>Obj</a:t>
            </a:r>
            <a:r>
              <a:rPr lang="fr-FR" dirty="0"/>
              <a:t> principal : </a:t>
            </a:r>
            <a:r>
              <a:rPr lang="fr-FR" sz="1200" u="none" dirty="0"/>
              <a:t>Evolution du pourcentage de masse maigre (en pourcentage de la masse corporelle) entre l’inclusion (M0) et 12 mois. Le pourcentage de masse maigre sera mesuré à M0, M3, M6, M9 et M12 par impédancemétrie.</a:t>
            </a:r>
            <a:endParaRPr lang="fr-FR" u="none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A466E-0F02-41DE-8DE5-A85EAC1A324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92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Activité physique groupe contrôle = poursuite de l’AP, début de l’AP à l’initiative du patient ou poursuite de rien. </a:t>
            </a:r>
          </a:p>
          <a:p>
            <a:r>
              <a:rPr lang="fr-FR" dirty="0"/>
              <a:t>Pas de prescription d’AP (</a:t>
            </a:r>
            <a:r>
              <a:rPr lang="fr-FR" dirty="0" err="1"/>
              <a:t>réhab</a:t>
            </a:r>
            <a:r>
              <a:rPr lang="fr-FR" dirty="0"/>
              <a:t>…)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A466E-0F02-41DE-8DE5-A85EAC1A324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780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Activité physique groupe contrôle = poursuite de l’AP, début de l’AP à l’initiative du patient ou poursuite de rien. </a:t>
            </a:r>
          </a:p>
          <a:p>
            <a:r>
              <a:rPr lang="fr-FR" dirty="0"/>
              <a:t>Pas de prescription d’AP (</a:t>
            </a:r>
            <a:r>
              <a:rPr lang="fr-FR" dirty="0" err="1"/>
              <a:t>réhab</a:t>
            </a:r>
            <a:r>
              <a:rPr lang="fr-FR" dirty="0"/>
              <a:t>…)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A466E-0F02-41DE-8DE5-A85EAC1A324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887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A466E-0F02-41DE-8DE5-A85EAC1A324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907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95754" y="-8467"/>
            <a:ext cx="14138031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9085C36D-56A6-4948-AF3A-A38454954A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850864" cy="8238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42646"/>
            <a:ext cx="8596668" cy="4982307"/>
          </a:xfrm>
        </p:spPr>
        <p:txBody>
          <a:bodyPr/>
          <a:lstStyle>
            <a:lvl1pPr>
              <a:defRPr sz="2000" u="sng">
                <a:solidFill>
                  <a:schemeClr val="accent5">
                    <a:lumMod val="50000"/>
                  </a:schemeClr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1800"/>
            </a:lvl2pPr>
            <a:lvl3pPr marL="1200150" indent="-285750">
              <a:buFont typeface="Courier New" panose="02070309020205020404" pitchFamily="49" charset="0"/>
              <a:buChar char="o"/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C6DDE-9A18-4F0D-999A-7935A1F1D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41565" y="6385646"/>
            <a:ext cx="683339" cy="365125"/>
          </a:xfrm>
        </p:spPr>
        <p:txBody>
          <a:bodyPr/>
          <a:lstStyle>
            <a:lvl1pPr>
              <a:defRPr/>
            </a:lvl1pPr>
          </a:lstStyle>
          <a:p>
            <a:fld id="{51A34E32-1383-4F8A-92EB-B44CF6DE591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586154" y="-8467"/>
            <a:ext cx="14126308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298651"/>
            <a:ext cx="8596668" cy="7343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359877"/>
            <a:ext cx="8596668" cy="4681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29135" y="6406487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/>
                </a:solidFill>
              </a:defRPr>
            </a:lvl1pPr>
          </a:lstStyle>
          <a:p>
            <a:fld id="{ABCF997C-4326-4482-984B-826126B4A80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93B03B1F-71D3-41E4-85DB-020988DF1E1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1074" y="6300084"/>
            <a:ext cx="1818751" cy="4715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A948E69-0E22-4108-A883-69D3A69DB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5075" y="184067"/>
            <a:ext cx="4471849" cy="3187288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2089980-D7C4-4CDD-94F3-E8658967F80D}"/>
              </a:ext>
            </a:extLst>
          </p:cNvPr>
          <p:cNvSpPr>
            <a:spLocks noGrp="1"/>
          </p:cNvSpPr>
          <p:nvPr/>
        </p:nvSpPr>
        <p:spPr bwMode="auto">
          <a:xfrm>
            <a:off x="487474" y="3653573"/>
            <a:ext cx="9392143" cy="1808418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2400" dirty="0">
                <a:solidFill>
                  <a:schemeClr val="accent1"/>
                </a:solidFill>
              </a:rPr>
              <a:t>PHRC Interrégional 2021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2000" dirty="0">
                <a:solidFill>
                  <a:schemeClr val="accent1"/>
                </a:solidFill>
              </a:rPr>
              <a:t>Impact d'un programme coordonné diététique-activité physique adaptée sur le pourcentage de masse maigre d'adultes atteints de mucoviscidose traités par </a:t>
            </a:r>
            <a:r>
              <a:rPr lang="fr-FR" sz="2000" dirty="0" err="1">
                <a:solidFill>
                  <a:schemeClr val="accent1"/>
                </a:solidFill>
              </a:rPr>
              <a:t>Elexacaftor-Tezacaftor-Ivacaftor</a:t>
            </a:r>
            <a:r>
              <a:rPr lang="fr-FR" sz="2000" dirty="0">
                <a:solidFill>
                  <a:schemeClr val="accent1"/>
                </a:solidFill>
              </a:rPr>
              <a:t>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195045F-C910-4D8A-B739-1BB08FA299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224" y="5744209"/>
            <a:ext cx="1777553" cy="82434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A348180-AB30-44BD-9D1F-B00422E4EAF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603" y="5744209"/>
            <a:ext cx="2339132" cy="929244"/>
          </a:xfrm>
          <a:prstGeom prst="rect">
            <a:avLst/>
          </a:prstGeom>
        </p:spPr>
      </p:pic>
      <p:pic>
        <p:nvPicPr>
          <p:cNvPr id="2053" name="Image 1">
            <a:extLst>
              <a:ext uri="{FF2B5EF4-FFF2-40B4-BE49-F238E27FC236}">
                <a16:creationId xmlns:a16="http://schemas.microsoft.com/office/drawing/2014/main" id="{E81CF067-70DB-4FAE-A407-A69E50D1D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88" t="4903" r="-8908" b="-4903"/>
          <a:stretch>
            <a:fillRect/>
          </a:stretch>
        </p:blipFill>
        <p:spPr bwMode="auto">
          <a:xfrm>
            <a:off x="1078536" y="5744209"/>
            <a:ext cx="1666539" cy="92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715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or 3"/>
          <p:cNvCxnSpPr/>
          <p:nvPr/>
        </p:nvCxnSpPr>
        <p:spPr>
          <a:xfrm>
            <a:off x="3054475" y="3876675"/>
            <a:ext cx="0" cy="3657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5942067" y="3901333"/>
            <a:ext cx="0" cy="3657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8816335" y="3876675"/>
            <a:ext cx="0" cy="3657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EC2CEF05-AEED-4E8F-AC08-2CF2198CB4CD}"/>
              </a:ext>
            </a:extLst>
          </p:cNvPr>
          <p:cNvSpPr txBox="1"/>
          <p:nvPr/>
        </p:nvSpPr>
        <p:spPr>
          <a:xfrm>
            <a:off x="1686029" y="1775171"/>
            <a:ext cx="881994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Montrer qu'un programme structuré associant </a:t>
            </a:r>
          </a:p>
          <a:p>
            <a:pPr algn="ctr"/>
            <a:r>
              <a:rPr lang="fr-FR" sz="2000" b="1" dirty="0"/>
              <a:t>prise en charge diététique </a:t>
            </a:r>
            <a:r>
              <a:rPr lang="fr-FR" sz="2000" dirty="0"/>
              <a:t>et </a:t>
            </a:r>
            <a:r>
              <a:rPr lang="fr-FR" sz="2000" b="1" dirty="0"/>
              <a:t>activité physique adaptée</a:t>
            </a:r>
            <a:r>
              <a:rPr lang="fr-FR" sz="2000" dirty="0"/>
              <a:t>, </a:t>
            </a:r>
          </a:p>
          <a:p>
            <a:pPr algn="ctr"/>
            <a:r>
              <a:rPr lang="fr-FR" sz="2000" u="sng" dirty="0"/>
              <a:t>permet d'augmenter le pourcentage de masse maigre à 12 mois </a:t>
            </a:r>
          </a:p>
          <a:p>
            <a:pPr algn="ctr"/>
            <a:r>
              <a:rPr lang="fr-FR" sz="2000" dirty="0"/>
              <a:t>des patients adultes atteints de mucoviscidose traités </a:t>
            </a:r>
          </a:p>
          <a:p>
            <a:pPr algn="ctr"/>
            <a:r>
              <a:rPr lang="fr-FR" sz="2000" dirty="0"/>
              <a:t>par </a:t>
            </a:r>
            <a:r>
              <a:rPr lang="fr-FR" sz="2000" dirty="0" err="1"/>
              <a:t>Elexacaftor-Tezacaftor-Ivacaftor</a:t>
            </a:r>
            <a:r>
              <a:rPr lang="fr-FR" sz="2000" dirty="0"/>
              <a:t> en comparaison aux soins courants.</a:t>
            </a:r>
          </a:p>
          <a:p>
            <a:r>
              <a:rPr lang="fr-FR" dirty="0"/>
              <a:t>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E5070BE-A725-42E6-B354-7F9215872231}"/>
              </a:ext>
            </a:extLst>
          </p:cNvPr>
          <p:cNvSpPr txBox="1"/>
          <p:nvPr/>
        </p:nvSpPr>
        <p:spPr>
          <a:xfrm>
            <a:off x="2474734" y="4842575"/>
            <a:ext cx="11404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Poids</a:t>
            </a:r>
          </a:p>
          <a:p>
            <a:pPr algn="ctr"/>
            <a:r>
              <a:rPr lang="fr-FR" sz="2000" dirty="0"/>
              <a:t>MG</a:t>
            </a:r>
          </a:p>
          <a:p>
            <a:pPr algn="ctr"/>
            <a:r>
              <a:rPr lang="fr-FR" sz="2000" dirty="0"/>
              <a:t>IMC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1C3DDAC-1507-4306-909A-F707B21F2E73}"/>
              </a:ext>
            </a:extLst>
          </p:cNvPr>
          <p:cNvSpPr txBox="1"/>
          <p:nvPr/>
        </p:nvSpPr>
        <p:spPr>
          <a:xfrm>
            <a:off x="5364912" y="5032459"/>
            <a:ext cx="1140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Force M</a:t>
            </a:r>
          </a:p>
          <a:p>
            <a:pPr algn="ctr"/>
            <a:r>
              <a:rPr lang="fr-FR" sz="2000" dirty="0"/>
              <a:t>NAP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F168912-48D2-44FA-A7A1-37128DC11654}"/>
              </a:ext>
            </a:extLst>
          </p:cNvPr>
          <p:cNvSpPr txBox="1"/>
          <p:nvPr/>
        </p:nvSpPr>
        <p:spPr>
          <a:xfrm>
            <a:off x="8124825" y="5041983"/>
            <a:ext cx="13998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Fonction R</a:t>
            </a:r>
          </a:p>
          <a:p>
            <a:pPr algn="ctr"/>
            <a:r>
              <a:rPr lang="fr-FR" sz="2000" dirty="0"/>
              <a:t>QDV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39FB28CF-F15C-4693-802D-76620D6C2251}"/>
              </a:ext>
            </a:extLst>
          </p:cNvPr>
          <p:cNvSpPr/>
          <p:nvPr/>
        </p:nvSpPr>
        <p:spPr>
          <a:xfrm>
            <a:off x="2113345" y="4535126"/>
            <a:ext cx="1882258" cy="1674688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Poids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MG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IMC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E171799A-9B80-40C8-B177-3B5B442E6A3A}"/>
              </a:ext>
            </a:extLst>
          </p:cNvPr>
          <p:cNvSpPr/>
          <p:nvPr/>
        </p:nvSpPr>
        <p:spPr>
          <a:xfrm>
            <a:off x="4993998" y="4535126"/>
            <a:ext cx="1882258" cy="1674688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Force M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NAP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DBF906D6-C6F3-4D9A-A731-A2C7F475B33B}"/>
              </a:ext>
            </a:extLst>
          </p:cNvPr>
          <p:cNvSpPr/>
          <p:nvPr/>
        </p:nvSpPr>
        <p:spPr>
          <a:xfrm>
            <a:off x="7874652" y="4550418"/>
            <a:ext cx="1882258" cy="1674688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Fonction R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QDV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6D815F9-E398-4449-9385-7A75BC06D0CD}"/>
              </a:ext>
            </a:extLst>
          </p:cNvPr>
          <p:cNvSpPr txBox="1"/>
          <p:nvPr/>
        </p:nvSpPr>
        <p:spPr>
          <a:xfrm>
            <a:off x="801386" y="2275387"/>
            <a:ext cx="400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1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D79CC364-1A62-4946-96B2-8C10AFB9B116}"/>
              </a:ext>
            </a:extLst>
          </p:cNvPr>
          <p:cNvSpPr txBox="1"/>
          <p:nvPr/>
        </p:nvSpPr>
        <p:spPr>
          <a:xfrm>
            <a:off x="801386" y="5155569"/>
            <a:ext cx="400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2</a:t>
            </a:r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85564E97-3CB3-4524-933C-0D4A152E1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Objectifs de l’étude</a:t>
            </a:r>
          </a:p>
        </p:txBody>
      </p:sp>
      <p:sp>
        <p:nvSpPr>
          <p:cNvPr id="2" name="Accolade ouvrante 1">
            <a:extLst>
              <a:ext uri="{FF2B5EF4-FFF2-40B4-BE49-F238E27FC236}">
                <a16:creationId xmlns:a16="http://schemas.microsoft.com/office/drawing/2014/main" id="{C516DB14-96EE-422C-9CEB-1C13FEACF01F}"/>
              </a:ext>
            </a:extLst>
          </p:cNvPr>
          <p:cNvSpPr/>
          <p:nvPr/>
        </p:nvSpPr>
        <p:spPr>
          <a:xfrm>
            <a:off x="1230170" y="1775171"/>
            <a:ext cx="330018" cy="1653830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Accolade ouvrante 23">
            <a:extLst>
              <a:ext uri="{FF2B5EF4-FFF2-40B4-BE49-F238E27FC236}">
                <a16:creationId xmlns:a16="http://schemas.microsoft.com/office/drawing/2014/main" id="{E1F63198-BEEB-43A8-8FDE-3D1089240313}"/>
              </a:ext>
            </a:extLst>
          </p:cNvPr>
          <p:cNvSpPr/>
          <p:nvPr/>
        </p:nvSpPr>
        <p:spPr>
          <a:xfrm>
            <a:off x="1230170" y="4740667"/>
            <a:ext cx="330018" cy="1310518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D620ACE-3A4D-410C-BBB0-3CDAD6065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Design de l’étude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96C89D-6C63-46BD-AAE4-F7AEBD3CF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2646"/>
            <a:ext cx="8596668" cy="4982307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1200"/>
              </a:spcBef>
              <a:defRPr/>
            </a:pPr>
            <a:r>
              <a:rPr lang="fr-FR" sz="2200" b="1" dirty="0">
                <a:solidFill>
                  <a:schemeClr val="tx2">
                    <a:lumMod val="75000"/>
                  </a:schemeClr>
                </a:solidFill>
              </a:rPr>
              <a:t>Essai contrôlé randomisé multicentrique</a:t>
            </a:r>
          </a:p>
          <a:p>
            <a:pPr algn="just">
              <a:spcBef>
                <a:spcPts val="1200"/>
              </a:spcBef>
              <a:defRPr/>
            </a:pPr>
            <a:r>
              <a:rPr lang="fr-FR" altLang="fr-FR" sz="2200" b="1" dirty="0">
                <a:cs typeface="Arial" charset="0"/>
              </a:rPr>
              <a:t>Intervention</a:t>
            </a:r>
          </a:p>
          <a:p>
            <a:pPr lvl="1" algn="just">
              <a:spcBef>
                <a:spcPts val="1200"/>
              </a:spcBef>
              <a:defRPr/>
            </a:pPr>
            <a:r>
              <a:rPr lang="fr-FR" altLang="fr-FR" sz="1900" b="1" dirty="0">
                <a:cs typeface="Arial" charset="0"/>
              </a:rPr>
              <a:t>Groupe expérimental </a:t>
            </a:r>
            <a:r>
              <a:rPr lang="fr-FR" altLang="fr-FR" sz="1900" dirty="0">
                <a:cs typeface="Arial" charset="0"/>
              </a:rPr>
              <a:t>: programme coordonné APA + diététique</a:t>
            </a:r>
          </a:p>
          <a:p>
            <a:pPr lvl="1" algn="just">
              <a:spcBef>
                <a:spcPts val="1200"/>
              </a:spcBef>
              <a:defRPr/>
            </a:pPr>
            <a:r>
              <a:rPr lang="fr-FR" altLang="fr-FR" sz="1900" b="1" dirty="0">
                <a:cs typeface="Arial" charset="0"/>
              </a:rPr>
              <a:t>Groupe contrôle </a:t>
            </a:r>
            <a:r>
              <a:rPr lang="fr-FR" altLang="fr-FR" sz="1900" dirty="0">
                <a:cs typeface="Arial" charset="0"/>
              </a:rPr>
              <a:t>: p</a:t>
            </a:r>
            <a:r>
              <a:rPr lang="fr-FR" sz="1900" dirty="0"/>
              <a:t>rise en charge habituelle du centre concernant la nutrition et l'activité physique suivant les pratiques locales</a:t>
            </a:r>
          </a:p>
          <a:p>
            <a:pPr marL="457200" lvl="1" indent="0" algn="just">
              <a:spcBef>
                <a:spcPts val="1200"/>
              </a:spcBef>
              <a:buNone/>
              <a:defRPr/>
            </a:pPr>
            <a:endParaRPr lang="fr-FR" sz="1900" dirty="0"/>
          </a:p>
          <a:p>
            <a:pPr algn="just">
              <a:spcBef>
                <a:spcPts val="1200"/>
              </a:spcBef>
              <a:defRPr/>
            </a:pPr>
            <a:r>
              <a:rPr lang="fr-FR" altLang="fr-FR" sz="2200" b="1" dirty="0">
                <a:cs typeface="Arial" charset="0"/>
              </a:rPr>
              <a:t>Recrutement</a:t>
            </a:r>
          </a:p>
          <a:p>
            <a:pPr lvl="1" algn="just">
              <a:spcBef>
                <a:spcPts val="1200"/>
              </a:spcBef>
              <a:defRPr/>
            </a:pPr>
            <a:r>
              <a:rPr lang="fr-FR" altLang="fr-FR" sz="1900" dirty="0">
                <a:cs typeface="Arial" charset="0"/>
              </a:rPr>
              <a:t>Objectif : 100 inclusions / 6 centres recruteurs</a:t>
            </a:r>
          </a:p>
          <a:p>
            <a:pPr marL="457200" lvl="1" indent="0">
              <a:spcBef>
                <a:spcPts val="1200"/>
              </a:spcBef>
              <a:buNone/>
              <a:defRPr/>
            </a:pPr>
            <a:endParaRPr lang="fr-FR" sz="1900" dirty="0">
              <a:solidFill>
                <a:srgbClr val="C00000"/>
              </a:solidFill>
              <a:sym typeface="Wingdings" panose="05000000000000000000" pitchFamily="2" charset="2"/>
            </a:endParaRPr>
          </a:p>
          <a:p>
            <a:pPr algn="just">
              <a:spcBef>
                <a:spcPts val="1200"/>
              </a:spcBef>
              <a:defRPr/>
            </a:pPr>
            <a:r>
              <a:rPr lang="fr-FR" altLang="fr-FR" sz="2200" b="1" dirty="0">
                <a:cs typeface="Arial" charset="0"/>
              </a:rPr>
              <a:t>Durée de l’étude</a:t>
            </a:r>
          </a:p>
          <a:p>
            <a:pPr lvl="1" algn="just">
              <a:spcBef>
                <a:spcPts val="1200"/>
              </a:spcBef>
              <a:defRPr/>
            </a:pPr>
            <a:r>
              <a:rPr lang="fr-FR" sz="1900" dirty="0"/>
              <a:t>Période d’inclusion : 24 mois</a:t>
            </a:r>
          </a:p>
          <a:p>
            <a:pPr lvl="1" algn="just">
              <a:spcBef>
                <a:spcPts val="0"/>
              </a:spcBef>
              <a:defRPr/>
            </a:pPr>
            <a:r>
              <a:rPr lang="fr-FR" altLang="fr-FR" sz="1900" dirty="0">
                <a:sym typeface="Wingdings" panose="05000000000000000000" pitchFamily="2" charset="2"/>
              </a:rPr>
              <a:t>1</a:t>
            </a:r>
            <a:r>
              <a:rPr lang="fr-FR" altLang="fr-FR" sz="1900" baseline="30000" dirty="0">
                <a:sym typeface="Wingdings" panose="05000000000000000000" pitchFamily="2" charset="2"/>
              </a:rPr>
              <a:t>ère</a:t>
            </a:r>
            <a:r>
              <a:rPr lang="fr-FR" altLang="fr-FR" sz="1900" dirty="0">
                <a:sym typeface="Wingdings" panose="05000000000000000000" pitchFamily="2" charset="2"/>
              </a:rPr>
              <a:t> inclusion le 25/11/2024  </a:t>
            </a:r>
          </a:p>
          <a:p>
            <a:pPr marL="457200" lvl="1" indent="0">
              <a:spcBef>
                <a:spcPts val="1200"/>
              </a:spcBef>
              <a:buNone/>
              <a:defRPr/>
            </a:pPr>
            <a:r>
              <a:rPr lang="fr-FR" altLang="fr-FR" sz="1900" dirty="0">
                <a:solidFill>
                  <a:srgbClr val="C00000"/>
                </a:solidFill>
                <a:sym typeface="Wingdings" panose="05000000000000000000" pitchFamily="2" charset="2"/>
              </a:rPr>
              <a:t> </a:t>
            </a:r>
            <a:r>
              <a:rPr lang="fr-FR" altLang="fr-FR" sz="1900" b="1" dirty="0">
                <a:solidFill>
                  <a:srgbClr val="C00000"/>
                </a:solidFill>
                <a:sym typeface="Wingdings" panose="05000000000000000000" pitchFamily="2" charset="2"/>
              </a:rPr>
              <a:t>Fin théorique du recrutement le 25/11/2026 </a:t>
            </a:r>
            <a:endParaRPr lang="fr-FR" altLang="fr-FR" sz="1900" b="1" dirty="0">
              <a:solidFill>
                <a:srgbClr val="C00000"/>
              </a:solidFill>
            </a:endParaRPr>
          </a:p>
          <a:p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6AA44C6-46DE-4E90-8F80-8270B8F2D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47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D620ACE-3A4D-410C-BBB0-3CDAD6065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Design de l’étude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96C89D-6C63-46BD-AAE4-F7AEBD3CF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2646"/>
            <a:ext cx="8596668" cy="4982307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1200"/>
              </a:spcBef>
              <a:defRPr/>
            </a:pPr>
            <a:r>
              <a:rPr lang="fr-FR" sz="2200" b="1" dirty="0">
                <a:solidFill>
                  <a:schemeClr val="tx2">
                    <a:lumMod val="75000"/>
                  </a:schemeClr>
                </a:solidFill>
              </a:rPr>
              <a:t>Essai contrôlé randomisé multicentrique</a:t>
            </a:r>
          </a:p>
          <a:p>
            <a:pPr algn="just">
              <a:spcBef>
                <a:spcPts val="1200"/>
              </a:spcBef>
              <a:defRPr/>
            </a:pPr>
            <a:r>
              <a:rPr lang="fr-FR" altLang="fr-FR" sz="2200" b="1" dirty="0">
                <a:cs typeface="Arial" charset="0"/>
              </a:rPr>
              <a:t>Intervention</a:t>
            </a:r>
          </a:p>
          <a:p>
            <a:pPr lvl="1" algn="just">
              <a:spcBef>
                <a:spcPts val="1200"/>
              </a:spcBef>
              <a:defRPr/>
            </a:pPr>
            <a:r>
              <a:rPr lang="fr-FR" altLang="fr-FR" sz="1900" b="1" dirty="0">
                <a:cs typeface="Arial" charset="0"/>
              </a:rPr>
              <a:t>Groupe expérimental </a:t>
            </a:r>
            <a:r>
              <a:rPr lang="fr-FR" altLang="fr-FR" sz="1900" dirty="0">
                <a:cs typeface="Arial" charset="0"/>
              </a:rPr>
              <a:t>: programme coordonné APA + diététique</a:t>
            </a:r>
          </a:p>
          <a:p>
            <a:pPr lvl="1" algn="just">
              <a:spcBef>
                <a:spcPts val="1200"/>
              </a:spcBef>
              <a:defRPr/>
            </a:pPr>
            <a:r>
              <a:rPr lang="fr-FR" altLang="fr-FR" sz="1900" b="1" dirty="0">
                <a:cs typeface="Arial" charset="0"/>
              </a:rPr>
              <a:t>Groupe contrôle </a:t>
            </a:r>
            <a:r>
              <a:rPr lang="fr-FR" altLang="fr-FR" sz="1900" dirty="0">
                <a:cs typeface="Arial" charset="0"/>
              </a:rPr>
              <a:t>: p</a:t>
            </a:r>
            <a:r>
              <a:rPr lang="fr-FR" sz="1900" dirty="0"/>
              <a:t>rise en charge habituelle du centre concernant la nutrition et l'activité physique suivant les pratiques locales</a:t>
            </a:r>
          </a:p>
          <a:p>
            <a:pPr marL="457200" lvl="1" indent="0" algn="just">
              <a:spcBef>
                <a:spcPts val="1200"/>
              </a:spcBef>
              <a:buNone/>
              <a:defRPr/>
            </a:pPr>
            <a:endParaRPr lang="fr-FR" sz="1900" dirty="0"/>
          </a:p>
          <a:p>
            <a:pPr algn="just">
              <a:spcBef>
                <a:spcPts val="1200"/>
              </a:spcBef>
              <a:defRPr/>
            </a:pPr>
            <a:r>
              <a:rPr lang="fr-FR" altLang="fr-FR" sz="2200" b="1" dirty="0">
                <a:cs typeface="Arial" charset="0"/>
              </a:rPr>
              <a:t>Recrutement</a:t>
            </a:r>
          </a:p>
          <a:p>
            <a:pPr lvl="1" algn="just">
              <a:spcBef>
                <a:spcPts val="1200"/>
              </a:spcBef>
              <a:defRPr/>
            </a:pPr>
            <a:r>
              <a:rPr lang="fr-FR" altLang="fr-FR" sz="1900" dirty="0">
                <a:cs typeface="Arial" charset="0"/>
              </a:rPr>
              <a:t>Objectif : 100 inclusions / 6 centres recruteurs </a:t>
            </a:r>
          </a:p>
          <a:p>
            <a:pPr marL="457200" lvl="1" indent="0">
              <a:spcBef>
                <a:spcPts val="1200"/>
              </a:spcBef>
              <a:buNone/>
              <a:defRPr/>
            </a:pPr>
            <a:r>
              <a:rPr lang="fr-FR" altLang="fr-FR" sz="1900" b="1" dirty="0">
                <a:cs typeface="Arial" charset="0"/>
                <a:sym typeface="Wingdings" panose="05000000000000000000" pitchFamily="2" charset="2"/>
              </a:rPr>
              <a:t>						 4 centres participants…</a:t>
            </a:r>
            <a:endParaRPr lang="fr-FR" altLang="fr-FR" sz="1900" b="1" dirty="0">
              <a:cs typeface="Arial" charset="0"/>
            </a:endParaRPr>
          </a:p>
          <a:p>
            <a:pPr marL="457200" lvl="1" indent="0">
              <a:spcBef>
                <a:spcPts val="1200"/>
              </a:spcBef>
              <a:buNone/>
              <a:defRPr/>
            </a:pPr>
            <a:endParaRPr lang="fr-FR" sz="1900" dirty="0">
              <a:solidFill>
                <a:srgbClr val="C00000"/>
              </a:solidFill>
              <a:sym typeface="Wingdings" panose="05000000000000000000" pitchFamily="2" charset="2"/>
            </a:endParaRPr>
          </a:p>
          <a:p>
            <a:pPr algn="just">
              <a:spcBef>
                <a:spcPts val="1200"/>
              </a:spcBef>
              <a:defRPr/>
            </a:pPr>
            <a:r>
              <a:rPr lang="fr-FR" altLang="fr-FR" sz="2200" b="1" dirty="0">
                <a:cs typeface="Arial" charset="0"/>
              </a:rPr>
              <a:t>Durée de l’étude</a:t>
            </a:r>
          </a:p>
          <a:p>
            <a:pPr lvl="1" algn="just">
              <a:spcBef>
                <a:spcPts val="1200"/>
              </a:spcBef>
              <a:defRPr/>
            </a:pPr>
            <a:r>
              <a:rPr lang="fr-FR" sz="1900" dirty="0"/>
              <a:t>Période d’inclusion : 24 mois</a:t>
            </a:r>
          </a:p>
          <a:p>
            <a:pPr lvl="1" algn="just">
              <a:spcBef>
                <a:spcPts val="0"/>
              </a:spcBef>
              <a:defRPr/>
            </a:pPr>
            <a:r>
              <a:rPr lang="fr-FR" altLang="fr-FR" sz="1900" dirty="0">
                <a:sym typeface="Wingdings" panose="05000000000000000000" pitchFamily="2" charset="2"/>
              </a:rPr>
              <a:t>1</a:t>
            </a:r>
            <a:r>
              <a:rPr lang="fr-FR" altLang="fr-FR" sz="1900" baseline="30000" dirty="0">
                <a:sym typeface="Wingdings" panose="05000000000000000000" pitchFamily="2" charset="2"/>
              </a:rPr>
              <a:t>ère</a:t>
            </a:r>
            <a:r>
              <a:rPr lang="fr-FR" altLang="fr-FR" sz="1900" dirty="0">
                <a:sym typeface="Wingdings" panose="05000000000000000000" pitchFamily="2" charset="2"/>
              </a:rPr>
              <a:t> inclusion le 25/11/2024  </a:t>
            </a:r>
          </a:p>
          <a:p>
            <a:pPr marL="457200" lvl="1" indent="0">
              <a:spcBef>
                <a:spcPts val="1200"/>
              </a:spcBef>
              <a:buNone/>
              <a:defRPr/>
            </a:pPr>
            <a:r>
              <a:rPr lang="fr-FR" altLang="fr-FR" sz="1900" dirty="0">
                <a:solidFill>
                  <a:srgbClr val="C00000"/>
                </a:solidFill>
                <a:sym typeface="Wingdings" panose="05000000000000000000" pitchFamily="2" charset="2"/>
              </a:rPr>
              <a:t> </a:t>
            </a:r>
            <a:r>
              <a:rPr lang="fr-FR" altLang="fr-FR" sz="1900" b="1" dirty="0">
                <a:solidFill>
                  <a:srgbClr val="C00000"/>
                </a:solidFill>
                <a:sym typeface="Wingdings" panose="05000000000000000000" pitchFamily="2" charset="2"/>
              </a:rPr>
              <a:t>Fin théorique du recrutement le 25/11/2026 </a:t>
            </a:r>
            <a:endParaRPr lang="fr-FR" altLang="fr-FR" sz="1900" b="1" dirty="0">
              <a:solidFill>
                <a:srgbClr val="C00000"/>
              </a:solidFill>
            </a:endParaRPr>
          </a:p>
          <a:p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6AA44C6-46DE-4E90-8F80-8270B8F2D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42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97C3E8-C49B-4373-A88B-73FF7555D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Avancement global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4961C1-1DA7-48B1-A683-FD935DCD6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34E32-1383-4F8A-92EB-B44CF6DE5914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00000000-0008-0000-0D00-000083A31D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1790367"/>
              </p:ext>
            </p:extLst>
          </p:nvPr>
        </p:nvGraphicFramePr>
        <p:xfrm>
          <a:off x="933643" y="1504949"/>
          <a:ext cx="9086561" cy="5345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D98F669E-F2F0-4166-AEB4-40E72AC5F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425797"/>
              </p:ext>
            </p:extLst>
          </p:nvPr>
        </p:nvGraphicFramePr>
        <p:xfrm>
          <a:off x="5048250" y="428625"/>
          <a:ext cx="4771929" cy="1048225"/>
        </p:xfrm>
        <a:graphic>
          <a:graphicData uri="http://schemas.openxmlformats.org/drawingml/2006/table">
            <a:tbl>
              <a:tblPr/>
              <a:tblGrid>
                <a:gridCol w="2343895">
                  <a:extLst>
                    <a:ext uri="{9D8B030D-6E8A-4147-A177-3AD203B41FA5}">
                      <a16:colId xmlns:a16="http://schemas.microsoft.com/office/drawing/2014/main" val="1151363106"/>
                    </a:ext>
                  </a:extLst>
                </a:gridCol>
                <a:gridCol w="2428034">
                  <a:extLst>
                    <a:ext uri="{9D8B030D-6E8A-4147-A177-3AD203B41FA5}">
                      <a16:colId xmlns:a16="http://schemas.microsoft.com/office/drawing/2014/main" val="475654387"/>
                    </a:ext>
                  </a:extLst>
                </a:gridCol>
              </a:tblGrid>
              <a:tr h="4386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Objectif théorique septembre 2025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123557"/>
                  </a:ext>
                </a:extLst>
              </a:tr>
              <a:tr h="2859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Pour l'étude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208824"/>
                  </a:ext>
                </a:extLst>
              </a:tr>
              <a:tr h="2859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Par centre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713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23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2DC33A-A085-4E45-8773-18BCEB2BC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931" y="347602"/>
            <a:ext cx="9033825" cy="734351"/>
          </a:xfrm>
        </p:spPr>
        <p:txBody>
          <a:bodyPr>
            <a:normAutofit fontScale="90000"/>
          </a:bodyPr>
          <a:lstStyle/>
          <a:p>
            <a:r>
              <a:rPr lang="fr-FR" dirty="0"/>
              <a:t>Bilan des inclusions par centre au 30/09/25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2E0DA948-CBBB-4A38-BE2A-2FCF5F117A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3734974"/>
              </p:ext>
            </p:extLst>
          </p:nvPr>
        </p:nvGraphicFramePr>
        <p:xfrm>
          <a:off x="2368016" y="2728659"/>
          <a:ext cx="6166384" cy="3352800"/>
        </p:xfrm>
        <a:graphic>
          <a:graphicData uri="http://schemas.openxmlformats.org/drawingml/2006/table">
            <a:tbl>
              <a:tblPr/>
              <a:tblGrid>
                <a:gridCol w="1472712">
                  <a:extLst>
                    <a:ext uri="{9D8B030D-6E8A-4147-A177-3AD203B41FA5}">
                      <a16:colId xmlns:a16="http://schemas.microsoft.com/office/drawing/2014/main" val="2484326277"/>
                    </a:ext>
                  </a:extLst>
                </a:gridCol>
                <a:gridCol w="2061796">
                  <a:extLst>
                    <a:ext uri="{9D8B030D-6E8A-4147-A177-3AD203B41FA5}">
                      <a16:colId xmlns:a16="http://schemas.microsoft.com/office/drawing/2014/main" val="3487175304"/>
                    </a:ext>
                  </a:extLst>
                </a:gridCol>
                <a:gridCol w="1184076">
                  <a:extLst>
                    <a:ext uri="{9D8B030D-6E8A-4147-A177-3AD203B41FA5}">
                      <a16:colId xmlns:a16="http://schemas.microsoft.com/office/drawing/2014/main" val="89625249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2616872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Centres2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Objectifs d'inclusion</a:t>
                      </a:r>
                      <a:r>
                        <a:rPr lang="fr-FR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fr-FR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fonction de la date de feu-vert aux inclusions</a:t>
                      </a:r>
                      <a:r>
                        <a:rPr lang="fr-FR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fr-FR" sz="20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Inclusions</a:t>
                      </a:r>
                      <a:b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réalisées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Engagement des centres</a:t>
                      </a:r>
                      <a:endParaRPr lang="fr-FR" sz="20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1704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GLOBAL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627266"/>
                  </a:ext>
                </a:extLst>
              </a:tr>
              <a:tr h="3028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Tours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14120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Angers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91599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Vannes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88952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Roscoff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fr-F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5570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1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Centre 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872196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1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Centre 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5F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243903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13C2D9-906F-4899-970E-F43023195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34E32-1383-4F8A-92EB-B44CF6DE591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2C3838C5-D099-4DC1-993B-BF29CCCDDA59}"/>
              </a:ext>
            </a:extLst>
          </p:cNvPr>
          <p:cNvSpPr txBox="1">
            <a:spLocks/>
          </p:cNvSpPr>
          <p:nvPr/>
        </p:nvSpPr>
        <p:spPr>
          <a:xfrm>
            <a:off x="349788" y="1242646"/>
            <a:ext cx="8596668" cy="1486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u="sng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fr-FR" sz="2000" u="none" dirty="0"/>
              <a:t>4 centres ouverts dont 3 centres avec au moins 1 inclusion</a:t>
            </a:r>
          </a:p>
          <a:p>
            <a:pPr lvl="1" algn="just"/>
            <a:r>
              <a:rPr lang="fr-FR" sz="2000" dirty="0"/>
              <a:t>Objectifs pondérés en fonction de la date de feu-vert aux inclusions (MEP de octobre 2024 à février 2025)</a:t>
            </a:r>
          </a:p>
          <a:p>
            <a:pPr marL="0" indent="0">
              <a:buNone/>
            </a:pPr>
            <a:endParaRPr lang="fr-FR" sz="2400" b="1" u="none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169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CD3633-A535-40F7-B897-9965801C3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pour la suite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FB6F8D-B90C-4201-9352-830478D36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42646"/>
            <a:ext cx="10063455" cy="4982307"/>
          </a:xfrm>
        </p:spPr>
        <p:txBody>
          <a:bodyPr>
            <a:normAutofit fontScale="77500" lnSpcReduction="20000"/>
          </a:bodyPr>
          <a:lstStyle/>
          <a:p>
            <a:r>
              <a:rPr lang="fr-FR" sz="2400" b="1" u="none" dirty="0"/>
              <a:t>Prolongation de la durée d’inclusion</a:t>
            </a:r>
          </a:p>
          <a:p>
            <a:pPr lvl="1"/>
            <a:r>
              <a:rPr lang="fr-FR" sz="2200" dirty="0"/>
              <a:t>Option non envisagée car perte de pertinence scientifique</a:t>
            </a:r>
          </a:p>
          <a:p>
            <a:pPr marL="457200" lvl="1" indent="0">
              <a:buNone/>
            </a:pPr>
            <a:endParaRPr lang="fr-FR" sz="2000" b="1" dirty="0">
              <a:solidFill>
                <a:srgbClr val="C00000"/>
              </a:solidFill>
            </a:endParaRPr>
          </a:p>
          <a:p>
            <a:r>
              <a:rPr lang="fr-FR" sz="2400" b="1" u="none" dirty="0"/>
              <a:t>Lever des freins au recrutement des centres ouverts</a:t>
            </a:r>
          </a:p>
          <a:p>
            <a:pPr lvl="1"/>
            <a:r>
              <a:rPr lang="fr-FR" sz="2200" dirty="0"/>
              <a:t>Temps à consacrer aux </a:t>
            </a:r>
            <a:r>
              <a:rPr lang="fr-FR" sz="2200" dirty="0" err="1"/>
              <a:t>visio</a:t>
            </a:r>
            <a:r>
              <a:rPr lang="fr-FR" sz="2200" dirty="0"/>
              <a:t> des séances APA (2h/semaine pdt 3 mois, puis 1h/semaine pdt 3 mois, 1 appel/mois pdt 6 mois) </a:t>
            </a:r>
          </a:p>
          <a:p>
            <a:pPr lvl="1"/>
            <a:r>
              <a:rPr lang="fr-FR" sz="2200" dirty="0"/>
              <a:t>Temps supplémentaire par </a:t>
            </a:r>
            <a:r>
              <a:rPr lang="fr-FR" sz="2200" dirty="0" err="1"/>
              <a:t>cs</a:t>
            </a:r>
            <a:r>
              <a:rPr lang="fr-FR" sz="2200" dirty="0"/>
              <a:t> : bras contrôle=15min, bras expérimental=45min</a:t>
            </a:r>
          </a:p>
          <a:p>
            <a:pPr lvl="1"/>
            <a:r>
              <a:rPr lang="fr-FR" sz="2200" dirty="0"/>
              <a:t>Activité physique hors expérimentation autorisée dans les 2 bras (sans prescription)</a:t>
            </a:r>
          </a:p>
          <a:p>
            <a:pPr lvl="1"/>
            <a:r>
              <a:rPr lang="fr-FR" sz="2200" dirty="0"/>
              <a:t>Autres freins ? 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fr-FR" sz="2200" dirty="0">
                <a:solidFill>
                  <a:srgbClr val="C00000"/>
                </a:solidFill>
                <a:sym typeface="Wingdings" panose="05000000000000000000" pitchFamily="2" charset="2"/>
              </a:rPr>
              <a:t>Screening exhaustif y compris patient déjà avec une AP importante (données recueillies)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fr-FR" sz="2200" dirty="0">
                <a:solidFill>
                  <a:srgbClr val="C00000"/>
                </a:solidFill>
                <a:sym typeface="Wingdings" panose="05000000000000000000" pitchFamily="2" charset="2"/>
              </a:rPr>
              <a:t>Autres ? </a:t>
            </a:r>
          </a:p>
          <a:p>
            <a:pPr marL="457200" lvl="1" indent="0">
              <a:buNone/>
            </a:pPr>
            <a:endParaRPr lang="fr-FR" sz="2000" b="1" dirty="0">
              <a:solidFill>
                <a:srgbClr val="C00000"/>
              </a:solidFill>
            </a:endParaRPr>
          </a:p>
          <a:p>
            <a:r>
              <a:rPr lang="fr-FR" sz="2400" b="1" u="none" dirty="0"/>
              <a:t>Ajout de centres </a:t>
            </a:r>
          </a:p>
          <a:p>
            <a:pPr marL="457200" lvl="1" indent="0">
              <a:buNone/>
            </a:pPr>
            <a:r>
              <a:rPr lang="fr-FR" sz="2000" b="1" u="none" dirty="0">
                <a:solidFill>
                  <a:srgbClr val="C00000"/>
                </a:solidFill>
                <a:sym typeface="Wingdings" panose="05000000000000000000" pitchFamily="2" charset="2"/>
              </a:rPr>
              <a:t> RMO ? Hors RMO ? </a:t>
            </a:r>
            <a:endParaRPr lang="fr-FR" sz="1800" b="1" u="none" dirty="0">
              <a:solidFill>
                <a:srgbClr val="C00000"/>
              </a:solidFill>
            </a:endParaRPr>
          </a:p>
          <a:p>
            <a:endParaRPr lang="fr-FR" sz="2400" b="1" u="none" dirty="0"/>
          </a:p>
          <a:p>
            <a:endParaRPr lang="fr-FR" sz="2200" u="none" dirty="0"/>
          </a:p>
          <a:p>
            <a:pPr marL="0" indent="0">
              <a:buNone/>
            </a:pPr>
            <a:endParaRPr lang="fr-FR" sz="2400" u="none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DB9641D-2A9C-4A98-9F74-B78411C67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34E32-1383-4F8A-92EB-B44CF6DE591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45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A59A28-6100-4872-8F23-AA0014D09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34E32-1383-4F8A-92EB-B44CF6DE591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AA94BFE7-DC5E-480F-92AC-57A77D86DD47}"/>
              </a:ext>
            </a:extLst>
          </p:cNvPr>
          <p:cNvSpPr txBox="1">
            <a:spLocks/>
          </p:cNvSpPr>
          <p:nvPr/>
        </p:nvSpPr>
        <p:spPr>
          <a:xfrm>
            <a:off x="2476500" y="393901"/>
            <a:ext cx="6797502" cy="7343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FE0FE47-8BF5-4205-B311-7984F039F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6875"/>
            <a:ext cx="8847570" cy="493573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defRPr/>
            </a:pPr>
            <a:endParaRPr lang="fr-FR" altLang="fr-FR" sz="2400" b="1" dirty="0">
              <a:cs typeface="Arial" charset="0"/>
            </a:endParaRPr>
          </a:p>
          <a:p>
            <a:pPr marL="457200" lvl="1" indent="0">
              <a:spcBef>
                <a:spcPts val="1200"/>
              </a:spcBef>
              <a:buNone/>
              <a:defRPr/>
            </a:pPr>
            <a:endParaRPr lang="fr-FR" altLang="fr-FR" sz="2000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FCB648C1-B3B7-4614-8045-789EF87172D5}"/>
              </a:ext>
            </a:extLst>
          </p:cNvPr>
          <p:cNvSpPr txBox="1">
            <a:spLocks/>
          </p:cNvSpPr>
          <p:nvPr/>
        </p:nvSpPr>
        <p:spPr>
          <a:xfrm>
            <a:off x="1017303" y="3848100"/>
            <a:ext cx="8596668" cy="19989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u="sng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20000"/>
              </a:spcAft>
              <a:buFont typeface="Wingdings 3" charset="2"/>
              <a:buNone/>
            </a:pPr>
            <a:r>
              <a:rPr lang="fr-FR" b="1" u="none" dirty="0">
                <a:cs typeface="Times" panose="02020603050405020304" pitchFamily="18" charset="0"/>
              </a:rPr>
              <a:t>En cas de question :</a:t>
            </a: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20000"/>
              </a:spcAft>
              <a:buFont typeface="Wingdings 3" charset="2"/>
              <a:buNone/>
            </a:pPr>
            <a:endParaRPr lang="fr-FR" b="1" u="none" dirty="0">
              <a:cs typeface="Times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10000"/>
              </a:spcBef>
              <a:spcAft>
                <a:spcPct val="20000"/>
              </a:spcAft>
              <a:buFont typeface="Wingdings 3" charset="2"/>
              <a:buNone/>
            </a:pPr>
            <a:r>
              <a:rPr lang="fr-FR" b="1" u="none" dirty="0">
                <a:cs typeface="Times" panose="02020603050405020304" pitchFamily="18" charset="0"/>
              </a:rPr>
              <a:t>Amélie GIBORY </a:t>
            </a:r>
            <a:r>
              <a:rPr lang="fr-FR" u="none" dirty="0">
                <a:cs typeface="Times" panose="02020603050405020304" pitchFamily="18" charset="0"/>
              </a:rPr>
              <a:t>(Coordonnatrice scientifique)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  <a:spcAft>
                <a:spcPct val="20000"/>
              </a:spcAft>
              <a:buFont typeface="Wingdings 3" charset="2"/>
              <a:buNone/>
            </a:pPr>
            <a:r>
              <a:rPr lang="fr-FR" b="1" u="none" dirty="0">
                <a:cs typeface="Times" panose="02020603050405020304" pitchFamily="18" charset="0"/>
              </a:rPr>
              <a:t>Julie MANKIKIAN </a:t>
            </a:r>
            <a:r>
              <a:rPr lang="fr-FR" u="none" dirty="0">
                <a:cs typeface="Times" panose="02020603050405020304" pitchFamily="18" charset="0"/>
              </a:rPr>
              <a:t>(Investigatrice coordonnatrice)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  <a:spcAft>
                <a:spcPct val="20000"/>
              </a:spcAft>
              <a:buNone/>
            </a:pPr>
            <a:r>
              <a:rPr lang="fr-FR" b="1" u="none" dirty="0">
                <a:cs typeface="Times" panose="02020603050405020304" pitchFamily="18" charset="0"/>
              </a:rPr>
              <a:t>Thomas FLAMENT </a:t>
            </a:r>
            <a:r>
              <a:rPr lang="fr-FR" u="none" dirty="0">
                <a:cs typeface="Times" panose="02020603050405020304" pitchFamily="18" charset="0"/>
              </a:rPr>
              <a:t>(</a:t>
            </a:r>
            <a:r>
              <a:rPr lang="fr-FR" u="none" dirty="0" err="1">
                <a:cs typeface="Times" panose="02020603050405020304" pitchFamily="18" charset="0"/>
              </a:rPr>
              <a:t>co</a:t>
            </a:r>
            <a:r>
              <a:rPr lang="fr-FR" u="none" dirty="0">
                <a:cs typeface="Times" panose="02020603050405020304" pitchFamily="18" charset="0"/>
              </a:rPr>
              <a:t>-investigateur)</a:t>
            </a:r>
          </a:p>
          <a:p>
            <a:pPr algn="ctr">
              <a:lnSpc>
                <a:spcPct val="80000"/>
              </a:lnSpc>
              <a:spcBef>
                <a:spcPct val="10000"/>
              </a:spcBef>
              <a:spcAft>
                <a:spcPct val="20000"/>
              </a:spcAft>
              <a:buFont typeface="Wingdings 3" charset="2"/>
              <a:buNone/>
            </a:pPr>
            <a:endParaRPr lang="fr-FR" b="1" u="none" dirty="0">
              <a:cs typeface="Times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10000"/>
              </a:spcBef>
              <a:spcAft>
                <a:spcPct val="20000"/>
              </a:spcAft>
              <a:buFont typeface="Wingdings 3" charset="2"/>
              <a:buNone/>
            </a:pPr>
            <a:endParaRPr lang="fr-FR" u="none" dirty="0">
              <a:solidFill>
                <a:srgbClr val="5181CF"/>
              </a:solidFill>
              <a:cs typeface="Times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10000"/>
              </a:spcBef>
              <a:spcAft>
                <a:spcPct val="20000"/>
              </a:spcAft>
              <a:buFont typeface="Wingdings 3" charset="2"/>
              <a:buNone/>
            </a:pPr>
            <a:endParaRPr lang="fr-FR" b="1" u="none" dirty="0">
              <a:cs typeface="Times" panose="02020603050405020304" pitchFamily="18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1D877826-57D1-456A-9D64-718CA1335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8651"/>
            <a:ext cx="8596668" cy="734351"/>
          </a:xfrm>
        </p:spPr>
        <p:txBody>
          <a:bodyPr>
            <a:normAutofit fontScale="90000"/>
          </a:bodyPr>
          <a:lstStyle/>
          <a:p>
            <a:r>
              <a:rPr lang="fr-FR" dirty="0"/>
              <a:t>Merci pour votre attention</a:t>
            </a:r>
            <a:br>
              <a:rPr lang="fr-FR" dirty="0"/>
            </a:br>
            <a:endParaRPr lang="fr-FR" dirty="0"/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2CE94A36-1A46-4C58-A2D9-0C26086BB3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20" t="1972" r="12825"/>
          <a:stretch/>
        </p:blipFill>
        <p:spPr bwMode="auto">
          <a:xfrm>
            <a:off x="4657725" y="1571625"/>
            <a:ext cx="2219325" cy="2629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161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Facette">
  <a:themeElements>
    <a:clrScheme name="Personnalisé 2">
      <a:dk1>
        <a:sysClr val="windowText" lastClr="000000"/>
      </a:dk1>
      <a:lt1>
        <a:sysClr val="window" lastClr="FFFFFF"/>
      </a:lt1>
      <a:dk2>
        <a:srgbClr val="632E62"/>
      </a:dk2>
      <a:lt2>
        <a:srgbClr val="FFD6C1"/>
      </a:lt2>
      <a:accent1>
        <a:srgbClr val="CC6600"/>
      </a:accent1>
      <a:accent2>
        <a:srgbClr val="A567D6"/>
      </a:accent2>
      <a:accent3>
        <a:srgbClr val="FF9900"/>
      </a:accent3>
      <a:accent4>
        <a:srgbClr val="FF5D0C"/>
      </a:accent4>
      <a:accent5>
        <a:srgbClr val="762EB1"/>
      </a:accent5>
      <a:accent6>
        <a:srgbClr val="9851D2"/>
      </a:accent6>
      <a:hlink>
        <a:srgbClr val="270E3B"/>
      </a:hlink>
      <a:folHlink>
        <a:srgbClr val="270E3B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3378</TotalTime>
  <Words>575</Words>
  <Application>Microsoft Office PowerPoint</Application>
  <PresentationFormat>Grand écran</PresentationFormat>
  <Paragraphs>132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Calibri</vt:lpstr>
      <vt:lpstr>Courier New</vt:lpstr>
      <vt:lpstr>Times</vt:lpstr>
      <vt:lpstr>Times New Roman</vt:lpstr>
      <vt:lpstr>Trebuchet MS</vt:lpstr>
      <vt:lpstr>Wingdings</vt:lpstr>
      <vt:lpstr>Wingdings 3</vt:lpstr>
      <vt:lpstr>Facette</vt:lpstr>
      <vt:lpstr>Présentation PowerPoint</vt:lpstr>
      <vt:lpstr>Objectifs de l’étude</vt:lpstr>
      <vt:lpstr>Design de l’étude</vt:lpstr>
      <vt:lpstr>Design de l’étude</vt:lpstr>
      <vt:lpstr>Avancement global</vt:lpstr>
      <vt:lpstr>Bilan des inclusions par centre au 30/09/25</vt:lpstr>
      <vt:lpstr>Et pour la suite</vt:lpstr>
      <vt:lpstr>Merci pour votre attention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d'un programme coordonné diététique-activité physique adaptée sur le pourcentage de masse maigre d'adultes atteints de mucoviscidose traités par Elexacaftor-Tezacaftor-Ivacaftor Essai contrôlé randomisé multicentrique</dc:title>
  <dc:creator>PC - user : cic060</dc:creator>
  <cp:lastModifiedBy>Amélie Gibory</cp:lastModifiedBy>
  <cp:revision>147</cp:revision>
  <cp:lastPrinted>2024-10-10T07:34:06Z</cp:lastPrinted>
  <dcterms:created xsi:type="dcterms:W3CDTF">2024-06-17T13:18:38Z</dcterms:created>
  <dcterms:modified xsi:type="dcterms:W3CDTF">2025-10-08T21:05:09Z</dcterms:modified>
</cp:coreProperties>
</file>