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2" r:id="rId4"/>
    <p:sldMasterId id="2147483739" r:id="rId5"/>
  </p:sldMasterIdLst>
  <p:notesMasterIdLst>
    <p:notesMasterId r:id="rId42"/>
  </p:notesMasterIdLst>
  <p:handoutMasterIdLst>
    <p:handoutMasterId r:id="rId43"/>
  </p:handoutMasterIdLst>
  <p:sldIdLst>
    <p:sldId id="275" r:id="rId6"/>
    <p:sldId id="382" r:id="rId7"/>
    <p:sldId id="383" r:id="rId8"/>
    <p:sldId id="392" r:id="rId9"/>
    <p:sldId id="384" r:id="rId10"/>
    <p:sldId id="402" r:id="rId11"/>
    <p:sldId id="379" r:id="rId12"/>
    <p:sldId id="315" r:id="rId13"/>
    <p:sldId id="401" r:id="rId14"/>
    <p:sldId id="397" r:id="rId15"/>
    <p:sldId id="256" r:id="rId16"/>
    <p:sldId id="398" r:id="rId17"/>
    <p:sldId id="309" r:id="rId18"/>
    <p:sldId id="308" r:id="rId19"/>
    <p:sldId id="282" r:id="rId20"/>
    <p:sldId id="305" r:id="rId21"/>
    <p:sldId id="268" r:id="rId22"/>
    <p:sldId id="302" r:id="rId23"/>
    <p:sldId id="399" r:id="rId24"/>
    <p:sldId id="277" r:id="rId25"/>
    <p:sldId id="304" r:id="rId26"/>
    <p:sldId id="303" r:id="rId27"/>
    <p:sldId id="265" r:id="rId28"/>
    <p:sldId id="264" r:id="rId29"/>
    <p:sldId id="280" r:id="rId30"/>
    <p:sldId id="299" r:id="rId31"/>
    <p:sldId id="284" r:id="rId32"/>
    <p:sldId id="290" r:id="rId33"/>
    <p:sldId id="289" r:id="rId34"/>
    <p:sldId id="292" r:id="rId35"/>
    <p:sldId id="295" r:id="rId36"/>
    <p:sldId id="285" r:id="rId37"/>
    <p:sldId id="300" r:id="rId38"/>
    <p:sldId id="301" r:id="rId39"/>
    <p:sldId id="257" r:id="rId40"/>
    <p:sldId id="386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eur" initials="M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C0A"/>
    <a:srgbClr val="5077D8"/>
    <a:srgbClr val="ED9077"/>
    <a:srgbClr val="1BADBD"/>
    <a:srgbClr val="95C06B"/>
    <a:srgbClr val="EC7799"/>
    <a:srgbClr val="007EA2"/>
    <a:srgbClr val="1AA0E5"/>
    <a:srgbClr val="F09C0A"/>
    <a:srgbClr val="25E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2" autoAdjust="0"/>
    <p:restoredTop sz="94291" autoAdjust="0"/>
  </p:normalViewPr>
  <p:slideViewPr>
    <p:cSldViewPr snapToGrid="0" showGuides="1">
      <p:cViewPr varScale="1">
        <p:scale>
          <a:sx n="87" d="100"/>
          <a:sy n="87" d="100"/>
        </p:scale>
        <p:origin x="571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43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56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58B6E-F893-754A-8B98-6EBDA5574C02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665CC1F-A56C-ED46-91D4-037EDDF65EAD}">
      <dgm:prSet phldrT="[Texte]"/>
      <dgm:spPr>
        <a:solidFill>
          <a:srgbClr val="002060"/>
        </a:solidFill>
      </dgm:spPr>
      <dgm:t>
        <a:bodyPr/>
        <a:lstStyle/>
        <a:p>
          <a:r>
            <a:rPr lang="fr-FR" dirty="0"/>
            <a:t>Pré réflexion</a:t>
          </a:r>
        </a:p>
      </dgm:t>
    </dgm:pt>
    <dgm:pt modelId="{D3799127-17AD-394B-AFCA-2513CBE69855}" type="parTrans" cxnId="{994FFF68-46AD-7D4E-8B78-4E5C72B79BCA}">
      <dgm:prSet/>
      <dgm:spPr/>
      <dgm:t>
        <a:bodyPr/>
        <a:lstStyle/>
        <a:p>
          <a:endParaRPr lang="fr-FR"/>
        </a:p>
      </dgm:t>
    </dgm:pt>
    <dgm:pt modelId="{8EDF02B5-4C35-674F-A7D9-5118D1AC94AE}" type="sibTrans" cxnId="{994FFF68-46AD-7D4E-8B78-4E5C72B79BCA}">
      <dgm:prSet/>
      <dgm:spPr/>
      <dgm:t>
        <a:bodyPr/>
        <a:lstStyle/>
        <a:p>
          <a:endParaRPr lang="fr-FR"/>
        </a:p>
      </dgm:t>
    </dgm:pt>
    <dgm:pt modelId="{193B179D-9C0F-5D4D-A2D3-E75A075ECF1A}">
      <dgm:prSet phldrT="[Texte]"/>
      <dgm:spPr>
        <a:solidFill>
          <a:srgbClr val="1AA0E5"/>
        </a:solidFill>
      </dgm:spPr>
      <dgm:t>
        <a:bodyPr/>
        <a:lstStyle/>
        <a:p>
          <a:r>
            <a:rPr lang="fr-FR" dirty="0"/>
            <a:t>Réflexion</a:t>
          </a:r>
        </a:p>
      </dgm:t>
    </dgm:pt>
    <dgm:pt modelId="{F5C22E3C-B94A-874C-87E8-B2AB5F817D5E}" type="parTrans" cxnId="{7D2AEB16-51AC-9646-831A-FB154775D0BF}">
      <dgm:prSet/>
      <dgm:spPr/>
      <dgm:t>
        <a:bodyPr/>
        <a:lstStyle/>
        <a:p>
          <a:endParaRPr lang="fr-FR"/>
        </a:p>
      </dgm:t>
    </dgm:pt>
    <dgm:pt modelId="{756C719E-C542-E941-94A5-B02D81C70E00}" type="sibTrans" cxnId="{7D2AEB16-51AC-9646-831A-FB154775D0BF}">
      <dgm:prSet/>
      <dgm:spPr/>
      <dgm:t>
        <a:bodyPr/>
        <a:lstStyle/>
        <a:p>
          <a:endParaRPr lang="fr-FR"/>
        </a:p>
      </dgm:t>
    </dgm:pt>
    <dgm:pt modelId="{62637B6E-D9B7-F848-AFC0-302BEC964F45}">
      <dgm:prSet phldrT="[Texte]"/>
      <dgm:spPr>
        <a:solidFill>
          <a:srgbClr val="25DED7"/>
        </a:solidFill>
      </dgm:spPr>
      <dgm:t>
        <a:bodyPr/>
        <a:lstStyle/>
        <a:p>
          <a:r>
            <a:rPr lang="fr-FR" dirty="0"/>
            <a:t>Préparation </a:t>
          </a:r>
        </a:p>
      </dgm:t>
    </dgm:pt>
    <dgm:pt modelId="{8942BFCD-C136-5540-A035-876DE97B5D76}" type="parTrans" cxnId="{0831849B-0FA3-1248-A85D-3B2EDAEBBD47}">
      <dgm:prSet/>
      <dgm:spPr/>
      <dgm:t>
        <a:bodyPr/>
        <a:lstStyle/>
        <a:p>
          <a:endParaRPr lang="fr-FR"/>
        </a:p>
      </dgm:t>
    </dgm:pt>
    <dgm:pt modelId="{C7ED8733-3D15-2A49-BEB6-6FB4CD9DAD1A}" type="sibTrans" cxnId="{0831849B-0FA3-1248-A85D-3B2EDAEBBD47}">
      <dgm:prSet/>
      <dgm:spPr/>
      <dgm:t>
        <a:bodyPr/>
        <a:lstStyle/>
        <a:p>
          <a:endParaRPr lang="fr-FR"/>
        </a:p>
      </dgm:t>
    </dgm:pt>
    <dgm:pt modelId="{C84ECC96-6A66-4E48-A512-485B0D56BB3A}">
      <dgm:prSet phldrT="[Texte]"/>
      <dgm:spPr>
        <a:solidFill>
          <a:srgbClr val="27EA9B"/>
        </a:solidFill>
      </dgm:spPr>
      <dgm:t>
        <a:bodyPr/>
        <a:lstStyle/>
        <a:p>
          <a:r>
            <a:rPr lang="fr-FR" dirty="0"/>
            <a:t>Action </a:t>
          </a:r>
        </a:p>
      </dgm:t>
    </dgm:pt>
    <dgm:pt modelId="{7B1E7D43-0FC8-964C-BE5E-3DE82AF483A8}" type="parTrans" cxnId="{DD8CB968-C435-A84F-8E80-0FBDC256696F}">
      <dgm:prSet/>
      <dgm:spPr/>
      <dgm:t>
        <a:bodyPr/>
        <a:lstStyle/>
        <a:p>
          <a:endParaRPr lang="fr-FR"/>
        </a:p>
      </dgm:t>
    </dgm:pt>
    <dgm:pt modelId="{35D03390-1853-5C40-BD3E-92323C201F1F}" type="sibTrans" cxnId="{DD8CB968-C435-A84F-8E80-0FBDC256696F}">
      <dgm:prSet/>
      <dgm:spPr/>
      <dgm:t>
        <a:bodyPr/>
        <a:lstStyle/>
        <a:p>
          <a:endParaRPr lang="fr-FR"/>
        </a:p>
      </dgm:t>
    </dgm:pt>
    <dgm:pt modelId="{1B74A58B-EF02-5347-86A9-18249DCECE93}">
      <dgm:prSet phldrT="[Texte]"/>
      <dgm:spPr>
        <a:solidFill>
          <a:srgbClr val="25E739"/>
        </a:solidFill>
      </dgm:spPr>
      <dgm:t>
        <a:bodyPr/>
        <a:lstStyle/>
        <a:p>
          <a:r>
            <a:rPr lang="fr-FR" dirty="0"/>
            <a:t>Maintien </a:t>
          </a:r>
        </a:p>
      </dgm:t>
    </dgm:pt>
    <dgm:pt modelId="{E5B1AEDF-5727-F341-A178-6DF3CC64FBB6}" type="parTrans" cxnId="{C44DE29C-3970-CE46-8992-FB46FA2A55D7}">
      <dgm:prSet/>
      <dgm:spPr/>
      <dgm:t>
        <a:bodyPr/>
        <a:lstStyle/>
        <a:p>
          <a:endParaRPr lang="fr-FR"/>
        </a:p>
      </dgm:t>
    </dgm:pt>
    <dgm:pt modelId="{47A78742-B8B3-BB4A-A852-EE9CBECD3CBA}" type="sibTrans" cxnId="{C44DE29C-3970-CE46-8992-FB46FA2A55D7}">
      <dgm:prSet/>
      <dgm:spPr/>
      <dgm:t>
        <a:bodyPr/>
        <a:lstStyle/>
        <a:p>
          <a:endParaRPr lang="fr-FR"/>
        </a:p>
      </dgm:t>
    </dgm:pt>
    <dgm:pt modelId="{2B8F4B96-1EFD-9844-BC8B-1E71910F7FC4}" type="pres">
      <dgm:prSet presAssocID="{A8758B6E-F893-754A-8B98-6EBDA5574C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70EC80D-F7E3-B244-AE73-846FE715F090}" type="pres">
      <dgm:prSet presAssocID="{4665CC1F-A56C-ED46-91D4-037EDDF65EAD}" presName="parTxOnly" presStyleLbl="node1" presStyleIdx="0" presStyleCnt="5" custLinFactNeighborX="11905" custLinFactNeighborY="674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AF2A64-CC23-5C4F-8520-6766154A5045}" type="pres">
      <dgm:prSet presAssocID="{8EDF02B5-4C35-674F-A7D9-5118D1AC94AE}" presName="parTxOnlySpace" presStyleCnt="0"/>
      <dgm:spPr/>
    </dgm:pt>
    <dgm:pt modelId="{5ABBA783-787D-CF48-8AFC-1761D8816DBD}" type="pres">
      <dgm:prSet presAssocID="{193B179D-9C0F-5D4D-A2D3-E75A075ECF1A}" presName="parTxOnly" presStyleLbl="node1" presStyleIdx="1" presStyleCnt="5" custLinFactNeighborX="7435" custLinFactNeighborY="66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2A31E7-A882-C644-82FA-EBE246D71B1C}" type="pres">
      <dgm:prSet presAssocID="{756C719E-C542-E941-94A5-B02D81C70E00}" presName="parTxOnlySpace" presStyleCnt="0"/>
      <dgm:spPr/>
    </dgm:pt>
    <dgm:pt modelId="{A18BECDE-9F26-FC48-912B-F03A0ED9A019}" type="pres">
      <dgm:prSet presAssocID="{62637B6E-D9B7-F848-AFC0-302BEC964F45}" presName="parTxOnly" presStyleLbl="node1" presStyleIdx="2" presStyleCnt="5" custLinFactNeighborX="-14772" custLinFactNeighborY="66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0542FB-DE2A-7F4C-B451-BE5A35EB00DF}" type="pres">
      <dgm:prSet presAssocID="{C7ED8733-3D15-2A49-BEB6-6FB4CD9DAD1A}" presName="parTxOnlySpace" presStyleCnt="0"/>
      <dgm:spPr/>
    </dgm:pt>
    <dgm:pt modelId="{33D1F967-148B-8242-809E-EAD98ADB9F5B}" type="pres">
      <dgm:prSet presAssocID="{C84ECC96-6A66-4E48-A512-485B0D56BB3A}" presName="parTxOnly" presStyleLbl="node1" presStyleIdx="3" presStyleCnt="5" custLinFactNeighborX="-10921" custLinFactNeighborY="68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ADAAE8-D50B-FC4A-970E-92E7F3EAAB08}" type="pres">
      <dgm:prSet presAssocID="{35D03390-1853-5C40-BD3E-92323C201F1F}" presName="parTxOnlySpace" presStyleCnt="0"/>
      <dgm:spPr/>
    </dgm:pt>
    <dgm:pt modelId="{35CD5D11-44B4-D045-A467-B844BA9712E1}" type="pres">
      <dgm:prSet presAssocID="{1B74A58B-EF02-5347-86A9-18249DCECE93}" presName="parTxOnly" presStyleLbl="node1" presStyleIdx="4" presStyleCnt="5" custLinFactNeighborX="-17892" custLinFactNeighborY="683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3417D4B-4B16-D74B-9FB6-07C144888CC9}" type="presOf" srcId="{193B179D-9C0F-5D4D-A2D3-E75A075ECF1A}" destId="{5ABBA783-787D-CF48-8AFC-1761D8816DBD}" srcOrd="0" destOrd="0" presId="urn:microsoft.com/office/officeart/2005/8/layout/chevron1"/>
    <dgm:cxn modelId="{C44DE29C-3970-CE46-8992-FB46FA2A55D7}" srcId="{A8758B6E-F893-754A-8B98-6EBDA5574C02}" destId="{1B74A58B-EF02-5347-86A9-18249DCECE93}" srcOrd="4" destOrd="0" parTransId="{E5B1AEDF-5727-F341-A178-6DF3CC64FBB6}" sibTransId="{47A78742-B8B3-BB4A-A852-EE9CBECD3CBA}"/>
    <dgm:cxn modelId="{0831849B-0FA3-1248-A85D-3B2EDAEBBD47}" srcId="{A8758B6E-F893-754A-8B98-6EBDA5574C02}" destId="{62637B6E-D9B7-F848-AFC0-302BEC964F45}" srcOrd="2" destOrd="0" parTransId="{8942BFCD-C136-5540-A035-876DE97B5D76}" sibTransId="{C7ED8733-3D15-2A49-BEB6-6FB4CD9DAD1A}"/>
    <dgm:cxn modelId="{7D2AEB16-51AC-9646-831A-FB154775D0BF}" srcId="{A8758B6E-F893-754A-8B98-6EBDA5574C02}" destId="{193B179D-9C0F-5D4D-A2D3-E75A075ECF1A}" srcOrd="1" destOrd="0" parTransId="{F5C22E3C-B94A-874C-87E8-B2AB5F817D5E}" sibTransId="{756C719E-C542-E941-94A5-B02D81C70E00}"/>
    <dgm:cxn modelId="{380DAA26-9F1C-0C42-920B-2482A075486B}" type="presOf" srcId="{4665CC1F-A56C-ED46-91D4-037EDDF65EAD}" destId="{D70EC80D-F7E3-B244-AE73-846FE715F090}" srcOrd="0" destOrd="0" presId="urn:microsoft.com/office/officeart/2005/8/layout/chevron1"/>
    <dgm:cxn modelId="{CA0DD7BE-8AEE-5943-B352-C1B8F59E4A2E}" type="presOf" srcId="{A8758B6E-F893-754A-8B98-6EBDA5574C02}" destId="{2B8F4B96-1EFD-9844-BC8B-1E71910F7FC4}" srcOrd="0" destOrd="0" presId="urn:microsoft.com/office/officeart/2005/8/layout/chevron1"/>
    <dgm:cxn modelId="{DD8CB968-C435-A84F-8E80-0FBDC256696F}" srcId="{A8758B6E-F893-754A-8B98-6EBDA5574C02}" destId="{C84ECC96-6A66-4E48-A512-485B0D56BB3A}" srcOrd="3" destOrd="0" parTransId="{7B1E7D43-0FC8-964C-BE5E-3DE82AF483A8}" sibTransId="{35D03390-1853-5C40-BD3E-92323C201F1F}"/>
    <dgm:cxn modelId="{A1CE4F61-A047-3945-A1D9-A818CBEF0675}" type="presOf" srcId="{62637B6E-D9B7-F848-AFC0-302BEC964F45}" destId="{A18BECDE-9F26-FC48-912B-F03A0ED9A019}" srcOrd="0" destOrd="0" presId="urn:microsoft.com/office/officeart/2005/8/layout/chevron1"/>
    <dgm:cxn modelId="{9AFA8FAE-FD99-A845-8BFA-4DC1B2BE1740}" type="presOf" srcId="{1B74A58B-EF02-5347-86A9-18249DCECE93}" destId="{35CD5D11-44B4-D045-A467-B844BA9712E1}" srcOrd="0" destOrd="0" presId="urn:microsoft.com/office/officeart/2005/8/layout/chevron1"/>
    <dgm:cxn modelId="{FCBD8244-7A6A-C643-ADF8-4EFAA10EC349}" type="presOf" srcId="{C84ECC96-6A66-4E48-A512-485B0D56BB3A}" destId="{33D1F967-148B-8242-809E-EAD98ADB9F5B}" srcOrd="0" destOrd="0" presId="urn:microsoft.com/office/officeart/2005/8/layout/chevron1"/>
    <dgm:cxn modelId="{994FFF68-46AD-7D4E-8B78-4E5C72B79BCA}" srcId="{A8758B6E-F893-754A-8B98-6EBDA5574C02}" destId="{4665CC1F-A56C-ED46-91D4-037EDDF65EAD}" srcOrd="0" destOrd="0" parTransId="{D3799127-17AD-394B-AFCA-2513CBE69855}" sibTransId="{8EDF02B5-4C35-674F-A7D9-5118D1AC94AE}"/>
    <dgm:cxn modelId="{3214AA5D-AE3B-8649-ACC5-8DB5A420B80B}" type="presParOf" srcId="{2B8F4B96-1EFD-9844-BC8B-1E71910F7FC4}" destId="{D70EC80D-F7E3-B244-AE73-846FE715F090}" srcOrd="0" destOrd="0" presId="urn:microsoft.com/office/officeart/2005/8/layout/chevron1"/>
    <dgm:cxn modelId="{F9566EEA-888F-CC4B-8109-C2F922549E65}" type="presParOf" srcId="{2B8F4B96-1EFD-9844-BC8B-1E71910F7FC4}" destId="{FBAF2A64-CC23-5C4F-8520-6766154A5045}" srcOrd="1" destOrd="0" presId="urn:microsoft.com/office/officeart/2005/8/layout/chevron1"/>
    <dgm:cxn modelId="{74BA75D8-EB61-E642-BBC5-169EC9FE19B4}" type="presParOf" srcId="{2B8F4B96-1EFD-9844-BC8B-1E71910F7FC4}" destId="{5ABBA783-787D-CF48-8AFC-1761D8816DBD}" srcOrd="2" destOrd="0" presId="urn:microsoft.com/office/officeart/2005/8/layout/chevron1"/>
    <dgm:cxn modelId="{F3177054-812B-2346-AB11-1BC6D80E01E9}" type="presParOf" srcId="{2B8F4B96-1EFD-9844-BC8B-1E71910F7FC4}" destId="{A82A31E7-A882-C644-82FA-EBE246D71B1C}" srcOrd="3" destOrd="0" presId="urn:microsoft.com/office/officeart/2005/8/layout/chevron1"/>
    <dgm:cxn modelId="{404C134C-9A3B-6D49-8A0B-B2351B05CC47}" type="presParOf" srcId="{2B8F4B96-1EFD-9844-BC8B-1E71910F7FC4}" destId="{A18BECDE-9F26-FC48-912B-F03A0ED9A019}" srcOrd="4" destOrd="0" presId="urn:microsoft.com/office/officeart/2005/8/layout/chevron1"/>
    <dgm:cxn modelId="{2EFF3A4E-283A-084B-8932-A35A25C27446}" type="presParOf" srcId="{2B8F4B96-1EFD-9844-BC8B-1E71910F7FC4}" destId="{000542FB-DE2A-7F4C-B451-BE5A35EB00DF}" srcOrd="5" destOrd="0" presId="urn:microsoft.com/office/officeart/2005/8/layout/chevron1"/>
    <dgm:cxn modelId="{BFB0D510-4902-544C-A088-9DB5344C5B41}" type="presParOf" srcId="{2B8F4B96-1EFD-9844-BC8B-1E71910F7FC4}" destId="{33D1F967-148B-8242-809E-EAD98ADB9F5B}" srcOrd="6" destOrd="0" presId="urn:microsoft.com/office/officeart/2005/8/layout/chevron1"/>
    <dgm:cxn modelId="{0880FB87-60B9-C541-A5AD-89358B28A5B7}" type="presParOf" srcId="{2B8F4B96-1EFD-9844-BC8B-1E71910F7FC4}" destId="{B2ADAAE8-D50B-FC4A-970E-92E7F3EAAB08}" srcOrd="7" destOrd="0" presId="urn:microsoft.com/office/officeart/2005/8/layout/chevron1"/>
    <dgm:cxn modelId="{2706FB83-6BC3-9F4B-A476-54FD77968384}" type="presParOf" srcId="{2B8F4B96-1EFD-9844-BC8B-1E71910F7FC4}" destId="{35CD5D11-44B4-D045-A467-B844BA9712E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EC80D-F7E3-B244-AE73-846FE715F090}">
      <dsp:nvSpPr>
        <dsp:cNvPr id="0" name=""/>
        <dsp:cNvSpPr/>
      </dsp:nvSpPr>
      <dsp:spPr>
        <a:xfrm>
          <a:off x="33178" y="1572032"/>
          <a:ext cx="2546600" cy="1018640"/>
        </a:xfrm>
        <a:prstGeom prst="chevron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/>
            <a:t>Pré réflexion</a:t>
          </a:r>
        </a:p>
      </dsp:txBody>
      <dsp:txXfrm>
        <a:off x="542498" y="1572032"/>
        <a:ext cx="1527960" cy="1018640"/>
      </dsp:txXfrm>
    </dsp:sp>
    <dsp:sp modelId="{5ABBA783-787D-CF48-8AFC-1761D8816DBD}">
      <dsp:nvSpPr>
        <dsp:cNvPr id="0" name=""/>
        <dsp:cNvSpPr/>
      </dsp:nvSpPr>
      <dsp:spPr>
        <a:xfrm>
          <a:off x="2313735" y="1561203"/>
          <a:ext cx="2546600" cy="1018640"/>
        </a:xfrm>
        <a:prstGeom prst="chevron">
          <a:avLst/>
        </a:prstGeom>
        <a:solidFill>
          <a:srgbClr val="1AA0E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/>
            <a:t>Réflexion</a:t>
          </a:r>
        </a:p>
      </dsp:txBody>
      <dsp:txXfrm>
        <a:off x="2823055" y="1561203"/>
        <a:ext cx="1527960" cy="1018640"/>
      </dsp:txXfrm>
    </dsp:sp>
    <dsp:sp modelId="{A18BECDE-9F26-FC48-912B-F03A0ED9A019}">
      <dsp:nvSpPr>
        <dsp:cNvPr id="0" name=""/>
        <dsp:cNvSpPr/>
      </dsp:nvSpPr>
      <dsp:spPr>
        <a:xfrm>
          <a:off x="4549123" y="1561203"/>
          <a:ext cx="2546600" cy="1018640"/>
        </a:xfrm>
        <a:prstGeom prst="chevron">
          <a:avLst/>
        </a:prstGeom>
        <a:solidFill>
          <a:srgbClr val="25DED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/>
            <a:t>Préparation </a:t>
          </a:r>
        </a:p>
      </dsp:txBody>
      <dsp:txXfrm>
        <a:off x="5058443" y="1561203"/>
        <a:ext cx="1527960" cy="1018640"/>
      </dsp:txXfrm>
    </dsp:sp>
    <dsp:sp modelId="{33D1F967-148B-8242-809E-EAD98ADB9F5B}">
      <dsp:nvSpPr>
        <dsp:cNvPr id="0" name=""/>
        <dsp:cNvSpPr/>
      </dsp:nvSpPr>
      <dsp:spPr>
        <a:xfrm>
          <a:off x="6850871" y="1582575"/>
          <a:ext cx="2546600" cy="1018640"/>
        </a:xfrm>
        <a:prstGeom prst="chevron">
          <a:avLst/>
        </a:prstGeom>
        <a:solidFill>
          <a:srgbClr val="27EA9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/>
            <a:t>Action </a:t>
          </a:r>
        </a:p>
      </dsp:txBody>
      <dsp:txXfrm>
        <a:off x="7360191" y="1582575"/>
        <a:ext cx="1527960" cy="1018640"/>
      </dsp:txXfrm>
    </dsp:sp>
    <dsp:sp modelId="{35CD5D11-44B4-D045-A467-B844BA9712E1}">
      <dsp:nvSpPr>
        <dsp:cNvPr id="0" name=""/>
        <dsp:cNvSpPr/>
      </dsp:nvSpPr>
      <dsp:spPr>
        <a:xfrm>
          <a:off x="9125059" y="1581199"/>
          <a:ext cx="2546600" cy="1018640"/>
        </a:xfrm>
        <a:prstGeom prst="chevron">
          <a:avLst/>
        </a:prstGeom>
        <a:solidFill>
          <a:srgbClr val="25E73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/>
            <a:t>Maintien </a:t>
          </a:r>
        </a:p>
      </dsp:txBody>
      <dsp:txXfrm>
        <a:off x="9634379" y="1581199"/>
        <a:ext cx="1527960" cy="1018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276D78A-6B5B-4C52-BA9D-303889584C9D}" type="datetime1">
              <a:rPr lang="fr-FR" smtClean="0"/>
              <a:t>03/10/2025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4B18F8-B739-4178-8D2D-879F4A27DC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F2543-F50A-492A-BD61-A2E2AD7611D7}" type="datetime1">
              <a:rPr lang="fr-FR" noProof="0" smtClean="0"/>
              <a:pPr/>
              <a:t>03/10/2025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AF436-6CCC-4F64-AA59-0DCF32A4F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000" b="1" kern="1200" dirty="0">
                <a:solidFill>
                  <a:srgbClr val="007EA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D6D838-9220-4278-9C51-84AC36BC3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C35579-3F8A-47B4-B34B-07C96551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E24B-3AE9-47C2-8F58-1F9975DCAEB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rme libre : Forme 13">
            <a:extLst>
              <a:ext uri="{FF2B5EF4-FFF2-40B4-BE49-F238E27FC236}">
                <a16:creationId xmlns:a16="http://schemas.microsoft.com/office/drawing/2014/main" id="{8DF6D869-9288-4E0D-997C-385E220A020B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795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0" name="Graphisme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4" name="Graphique 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3799919-7F2B-44B7-BF0B-B0CE733AC6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77755"/>
            <a:ext cx="10515600" cy="389920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0" name="Graphisme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4" name="Graphique 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460D6CB-9BA0-4BA9-9CF5-9D21E9F570C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277755"/>
            <a:ext cx="5181600" cy="3899207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EB0DDB5D-8949-4E45-A7CD-0402580BB0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277755"/>
            <a:ext cx="5181600" cy="3899208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0" name="Graphisme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4" name="Graphique 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82C817C4-D92F-4269-B22D-5C2E522418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68513"/>
            <a:ext cx="5157787" cy="436562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C61514A7-2DEE-47E3-BCB4-FB81E9981D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3455C9D3-0938-4236-8E64-BBF582FCD23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68511"/>
            <a:ext cx="5183188" cy="436563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7331E254-1410-4989-81DE-84B684ACC71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0" name="Graphisme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68ABD79-6AF5-4911-BEC2-A492F3EC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509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6489A680-EBE7-45A3-B520-2C50F59C793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6148"/>
            <a:ext cx="3932237" cy="370284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02EEB9F-D255-46E9-AFBB-FCC4D93BEF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Graphique 15">
            <a:extLst>
              <a:ext uri="{FF2B5EF4-FFF2-40B4-BE49-F238E27FC236}">
                <a16:creationId xmlns:a16="http://schemas.microsoft.com/office/drawing/2014/main" id="{4F729341-632E-4151-9863-D40D91A16F84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6" name="Graphisme 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1" name="Graphique 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4469CAF-CD13-4CCC-9569-14C8070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074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6D4C583-322D-4347-807F-F6D6AF8852A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30500"/>
            <a:ext cx="3932237" cy="37384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9738" y="0"/>
            <a:ext cx="6103620" cy="68579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0" name="Graphisme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e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74209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98209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74209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98209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91988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3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15988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292753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292753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2927531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2925988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84133" y="5751926"/>
            <a:ext cx="9623735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4893792"/>
            <a:ext cx="2599199" cy="615026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3" name="Espace réservé du texte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4893792"/>
            <a:ext cx="3712665" cy="615026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4" name="Espace réservé d’image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800404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6" name="Espace réservé d’image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3864572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7" name="Espace réservé d’image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741320"/>
            <a:ext cx="1050674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COMMENT UTILISER CE MODÈLE</a:t>
            </a:r>
          </a:p>
        </p:txBody>
      </p:sp>
      <p:sp>
        <p:nvSpPr>
          <p:cNvPr id="23" name="Graphique 15">
            <a:extLst>
              <a:ext uri="{FF2B5EF4-FFF2-40B4-BE49-F238E27FC236}">
                <a16:creationId xmlns:a16="http://schemas.microsoft.com/office/drawing/2014/main" id="{8EDA54DA-ED01-4416-96BF-C8968F4684B4}"/>
              </a:ext>
            </a:extLst>
          </p:cNvPr>
          <p:cNvSpPr/>
          <p:nvPr userDrawn="1"/>
        </p:nvSpPr>
        <p:spPr>
          <a:xfrm>
            <a:off x="-11173" y="1610268"/>
            <a:ext cx="925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374FB3-CE99-414F-B0DB-319310A4A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CF7AF8-0D60-481C-881D-5DE0ABCA9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B2359-B0FD-465B-A492-750B8EA2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598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37DE16-C149-4738-9120-EB752FD0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83" y="136525"/>
            <a:ext cx="11845066" cy="92689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90D8AF-862E-4F06-B1BE-DCB32459D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83" y="1204856"/>
            <a:ext cx="11845066" cy="48516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A92B06-7F9F-4D53-B5F8-FCEF1FA4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849" y="6356350"/>
            <a:ext cx="2743200" cy="365125"/>
          </a:xfrm>
        </p:spPr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345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D6CD0-EAA9-4DEE-BAD6-7C6645CA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06933-17C6-4F27-86DE-AEB3F2242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B22E7A-93DD-45FF-9912-7EB02932E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2C44E6-CE76-4815-9106-1402E184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11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30636-89F2-4CD2-A29F-157CB777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lang="fr-FR" sz="4000" b="1" kern="1200" dirty="0">
                <a:solidFill>
                  <a:srgbClr val="007EA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19385B-B4BE-456D-81E7-28415B48E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E72976-0BB1-446A-9378-2F4D19AC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23580509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F54CD3-0BC4-41CE-8435-3CCA6B03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CA40D4-F96C-492D-8115-F2384327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D4581B-0BEA-444E-8C45-A44E7AB3B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A15C28-7886-4987-9B6D-B4D68E1CA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4B0B11F-EA96-4B96-8C1A-89D7857F0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A0D462-1A88-4E02-ABD7-06432683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479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9D194-3CDD-412B-AF72-1B85A0BB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354B6F-B24D-4A80-AD18-6CA412DF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454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8B755F-0ACA-4FF6-9793-E7A37722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467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64FB0-4D51-4786-B0A8-2D63D19B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71FBA5-D0FB-46DE-93FC-E386ADBD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B052DE-A4F2-4933-B46A-E5973BB9F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4464A5-7833-41F4-B0F1-9F5F5D40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861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57A0B-E7FA-49BC-BC46-5CA95481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19852E-0234-46E5-98BF-CB7268AC7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4554BE-F26A-4807-AFDE-EE8A13526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0CE430-C022-43C1-A01F-4F0BF5D6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20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F4AC47-F244-4887-B1C8-2416FA87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6CAD0C-4091-4481-85F8-176A793CD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6A28AD-FD79-4764-AAFB-191EF8CC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647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8F60B48-2D8F-4B42-B135-304792D67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351516-CB87-4C7C-B86F-D6B8A89F1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DAA857-441B-45A6-936B-2C38772AF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18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954D5-96A0-4B75-9138-C7D2B9D9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556E8B-AD08-4CD4-BBE9-38B462F67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22FEF8-BFAC-4412-8F9B-0B2762F8B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36B008-F87F-4785-9DA2-A82C76CC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CE41B-D4C9-4636-A890-80D63FEB21A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08598A-7F76-46F4-AF47-2A11BEEC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79784A-9B68-4F9A-ADB5-1CBCE1D0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grpSp>
        <p:nvGrpSpPr>
          <p:cNvPr id="8" name="Graphisme 1">
            <a:extLst>
              <a:ext uri="{FF2B5EF4-FFF2-40B4-BE49-F238E27FC236}">
                <a16:creationId xmlns:a16="http://schemas.microsoft.com/office/drawing/2014/main" id="{BB8C7674-5B9A-4C8F-9613-4C61BE9EEF4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A83F504E-391C-4960-8CBB-D14729EB4BB8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0" name="Forme libre : Forme 12">
              <a:extLst>
                <a:ext uri="{FF2B5EF4-FFF2-40B4-BE49-F238E27FC236}">
                  <a16:creationId xmlns:a16="http://schemas.microsoft.com/office/drawing/2014/main" id="{7710DEC2-EF29-4DE6-96EE-184D21C7DE3D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11" name="Graphisme 4">
            <a:extLst>
              <a:ext uri="{FF2B5EF4-FFF2-40B4-BE49-F238E27FC236}">
                <a16:creationId xmlns:a16="http://schemas.microsoft.com/office/drawing/2014/main" id="{55C7C6E1-C0F3-45FE-BD39-6ABDBF159555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rgbClr val="007EA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2" name="Graphique 15">
            <a:extLst>
              <a:ext uri="{FF2B5EF4-FFF2-40B4-BE49-F238E27FC236}">
                <a16:creationId xmlns:a16="http://schemas.microsoft.com/office/drawing/2014/main" id="{45A64B09-C5FE-40BF-BC93-4014DE1E304B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214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E8EF8-8A64-4510-9ACF-76C7B00B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877978-F421-424B-9A4E-B1D8078F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3B717A-0A43-47F2-B251-96B57B9CA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4B62F6-2911-45E2-9C51-2C247DEC7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CE41B-D4C9-4636-A890-80D63FEB21A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C448C1-36CE-4473-9D20-9D67E54D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ED0B1A-4FCE-4E28-AFEB-F96B57F3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grpSp>
        <p:nvGrpSpPr>
          <p:cNvPr id="8" name="Graphisme 1">
            <a:extLst>
              <a:ext uri="{FF2B5EF4-FFF2-40B4-BE49-F238E27FC236}">
                <a16:creationId xmlns:a16="http://schemas.microsoft.com/office/drawing/2014/main" id="{9E76E0A0-AA6F-44D8-B23B-3E8214FC0C5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117F62E2-04FB-4AE8-AF6D-012021B01974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0" name="Forme libre : Forme 12">
              <a:extLst>
                <a:ext uri="{FF2B5EF4-FFF2-40B4-BE49-F238E27FC236}">
                  <a16:creationId xmlns:a16="http://schemas.microsoft.com/office/drawing/2014/main" id="{B9CFEB03-5E7C-4DF5-85B2-18FA6AB9B744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12" name="Graphique 15">
            <a:extLst>
              <a:ext uri="{FF2B5EF4-FFF2-40B4-BE49-F238E27FC236}">
                <a16:creationId xmlns:a16="http://schemas.microsoft.com/office/drawing/2014/main" id="{2FED81B0-2D84-4B37-94E9-D4C138AA1D55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1420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C2C15-1AF0-4FE6-877A-09A2FD9F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767212A-B264-4FC2-AE6E-1058ABE16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E53AE5-9778-49A0-8CDA-7D78686EF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F29FE5-3047-4F59-B3E7-FFB5E5E1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8" name="Graphique 15">
            <a:extLst>
              <a:ext uri="{FF2B5EF4-FFF2-40B4-BE49-F238E27FC236}">
                <a16:creationId xmlns:a16="http://schemas.microsoft.com/office/drawing/2014/main" id="{0CAD2988-056B-4880-95AE-6EE2031EC741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5025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7E2D9-2FD5-44D0-B07F-1232889F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9" y="0"/>
            <a:ext cx="11833412" cy="1325563"/>
          </a:xfrm>
        </p:spPr>
        <p:txBody>
          <a:bodyPr>
            <a:normAutofit/>
          </a:bodyPr>
          <a:lstStyle>
            <a:lvl1pPr>
              <a:defRPr lang="fr-FR" sz="4000" b="1" kern="1200" dirty="0">
                <a:solidFill>
                  <a:srgbClr val="007EA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242AB3-190C-47E1-8FE4-C4436914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1129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16AE1E-14C4-4A4B-897C-1A8C7F1A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E44672-B252-42D7-B8A9-7932F4B1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0464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E43AF0D-28CB-4D3A-A944-CE3DCAAC5657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22" name="Graphisme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fr-FR" noProof="0"/>
              <a:t> 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 rtlCol="0">
            <a:noAutofit/>
          </a:bodyPr>
          <a:lstStyle>
            <a:lvl1pPr algn="l">
              <a:defRPr sz="4400" b="1">
                <a:solidFill>
                  <a:srgbClr val="E55C3E"/>
                </a:solidFill>
              </a:defRPr>
            </a:lvl1pPr>
          </a:lstStyle>
          <a:p>
            <a:pPr rtl="0"/>
            <a:r>
              <a:rPr lang="fr-FR" noProof="0" dirty="0"/>
              <a:t>PRÉSENTATION</a:t>
            </a:r>
            <a:br>
              <a:rPr lang="fr-FR" noProof="0" dirty="0"/>
            </a:br>
            <a:r>
              <a:rPr lang="fr-FR" noProof="0" dirty="0"/>
              <a:t>TITRE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8046DF3F-8EBA-4583-9F19-45C979FD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1" y="3773554"/>
            <a:ext cx="10090287" cy="110189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500" b="0" i="0"/>
            </a:lvl1pPr>
          </a:lstStyle>
          <a:p>
            <a:pPr marL="228600" lvl="0" indent="-228600" rtl="0"/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 8">
            <a:extLst>
              <a:ext uri="{FF2B5EF4-FFF2-40B4-BE49-F238E27FC236}">
                <a16:creationId xmlns:a16="http://schemas.microsoft.com/office/drawing/2014/main" id="{982713AA-FAF7-4D64-AB9D-53ACFDBF8B5B}"/>
              </a:ext>
            </a:extLst>
          </p:cNvPr>
          <p:cNvSpPr/>
          <p:nvPr userDrawn="1"/>
        </p:nvSpPr>
        <p:spPr>
          <a:xfrm>
            <a:off x="-1" y="172278"/>
            <a:ext cx="12192000" cy="6559826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rgbClr val="E55C3E"/>
                </a:solidFill>
              </a:defRPr>
            </a:lvl1pPr>
          </a:lstStyle>
          <a:p>
            <a:pPr rtl="0"/>
            <a:r>
              <a:rPr lang="fr-FR" noProof="0" dirty="0"/>
              <a:t>DIAPOSITIVE DE SÉPARATION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5" name="Graphisme 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7" name="Graphique 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3B87DE7-6A4B-4A0E-8622-C9BA93F0B3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7240" y="2225393"/>
            <a:ext cx="5110693" cy="7826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/>
            </a:lvl1pPr>
          </a:lstStyle>
          <a:p>
            <a:pPr marL="228600" lvl="0" indent="-22860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282F057-DBC8-4130-BAEB-3E4CB0D9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294F41-9114-47A5-9D06-FDC3E5D7C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0D52F0-54BC-40EC-87A6-9E4C8446E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3252" y="6356350"/>
            <a:ext cx="800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95E168-DA5E-4888-8D8A-92B118324C14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9490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06" r:id="rId3"/>
    <p:sldLayoutId id="2147483710" r:id="rId4"/>
    <p:sldLayoutId id="2147483711" r:id="rId5"/>
    <p:sldLayoutId id="2147483725" r:id="rId6"/>
    <p:sldLayoutId id="2147483738" r:id="rId7"/>
    <p:sldLayoutId id="2147483693" r:id="rId8"/>
    <p:sldLayoutId id="2147483694" r:id="rId9"/>
    <p:sldLayoutId id="2147483697" r:id="rId10"/>
    <p:sldLayoutId id="2147483698" r:id="rId11"/>
    <p:sldLayoutId id="2147483699" r:id="rId12"/>
    <p:sldLayoutId id="2147483701" r:id="rId13"/>
    <p:sldLayoutId id="2147483700" r:id="rId14"/>
    <p:sldLayoutId id="2147483696" r:id="rId15"/>
    <p:sldLayoutId id="2147483688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kern="1200" dirty="0">
          <a:solidFill>
            <a:srgbClr val="007EA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EA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3771B2-0642-43AE-992E-50D36B77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98" y="115009"/>
            <a:ext cx="11951804" cy="767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1C325C-2FFB-4FA5-AD7C-37BEC1549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98" y="961106"/>
            <a:ext cx="11951804" cy="5073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676068-FFD3-4F22-ADAC-1ACCED2A1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8702" y="63778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CE4C8-97E9-489A-88F0-E8F701598C8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6FDB07-C130-4586-B2C6-4B55A03AFD4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3" y="6221427"/>
            <a:ext cx="1483467" cy="6336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A85AD2-5593-4181-9D68-0BA8AADD0D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62" y="6252541"/>
            <a:ext cx="1715833" cy="592769"/>
          </a:xfrm>
          <a:prstGeom prst="rect">
            <a:avLst/>
          </a:prstGeom>
        </p:spPr>
      </p:pic>
      <p:sp>
        <p:nvSpPr>
          <p:cNvPr id="9" name="Graphisme 19">
            <a:extLst>
              <a:ext uri="{FF2B5EF4-FFF2-40B4-BE49-F238E27FC236}">
                <a16:creationId xmlns:a16="http://schemas.microsoft.com/office/drawing/2014/main" id="{3012AA5E-F72E-4C54-B6EB-03B593513886}"/>
              </a:ext>
            </a:extLst>
          </p:cNvPr>
          <p:cNvSpPr/>
          <p:nvPr userDrawn="1"/>
        </p:nvSpPr>
        <p:spPr>
          <a:xfrm>
            <a:off x="-16763" y="6151188"/>
            <a:ext cx="3722400" cy="91755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rgbClr val="007EA2">
              <a:alpha val="69804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fr-FR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434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kern="1200" dirty="0">
          <a:solidFill>
            <a:srgbClr val="007EA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jpeg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27.jpe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39.png"/><Relationship Id="rId10" Type="http://schemas.openxmlformats.org/officeDocument/2006/relationships/image" Target="../media/image28.png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5.jp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40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6.png"/><Relationship Id="rId12" Type="http://schemas.openxmlformats.org/officeDocument/2006/relationships/image" Target="../media/image2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8.png"/><Relationship Id="rId11" Type="http://schemas.openxmlformats.org/officeDocument/2006/relationships/image" Target="../media/image28.png"/><Relationship Id="rId5" Type="http://schemas.openxmlformats.org/officeDocument/2006/relationships/image" Target="../media/image47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png"/><Relationship Id="rId12" Type="http://schemas.openxmlformats.org/officeDocument/2006/relationships/image" Target="../media/image2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0.png"/><Relationship Id="rId11" Type="http://schemas.openxmlformats.org/officeDocument/2006/relationships/image" Target="../media/image4.png"/><Relationship Id="rId5" Type="http://schemas.openxmlformats.org/officeDocument/2006/relationships/image" Target="../media/image49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jpg"/><Relationship Id="rId15" Type="http://schemas.openxmlformats.org/officeDocument/2006/relationships/image" Target="../media/image15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7.png"/><Relationship Id="rId9" Type="http://schemas.openxmlformats.org/officeDocument/2006/relationships/diagramData" Target="../diagrams/data1.xml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7.jpeg"/><Relationship Id="rId7" Type="http://schemas.openxmlformats.org/officeDocument/2006/relationships/image" Target="../media/image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12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5.jp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A9099-4F43-C641-8838-336C7E405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1562099"/>
            <a:ext cx="11356848" cy="1453817"/>
          </a:xfrm>
          <a:ln w="19050">
            <a:solidFill>
              <a:srgbClr val="007EA2"/>
            </a:solidFill>
          </a:ln>
        </p:spPr>
        <p:txBody>
          <a:bodyPr>
            <a:normAutofit/>
          </a:bodyPr>
          <a:lstStyle/>
          <a:p>
            <a:r>
              <a:rPr lang="fr-FR" sz="2800" dirty="0">
                <a:effectLst/>
                <a:ea typeface="Calibri" panose="020F0502020204030204" pitchFamily="34" charset="0"/>
              </a:rPr>
              <a:t>Promotion de l’activité physique adaptée </a:t>
            </a:r>
            <a:br>
              <a:rPr lang="fr-FR" sz="2800" dirty="0">
                <a:effectLst/>
                <a:ea typeface="Calibri" panose="020F0502020204030204" pitchFamily="34" charset="0"/>
              </a:rPr>
            </a:br>
            <a:r>
              <a:rPr lang="fr-FR" sz="2800" dirty="0">
                <a:effectLst/>
                <a:ea typeface="Calibri" panose="020F0502020204030204" pitchFamily="34" charset="0"/>
              </a:rPr>
              <a:t>chez les patients atteints de mucoviscidose : </a:t>
            </a:r>
            <a:r>
              <a:rPr lang="fr-FR" sz="3200" dirty="0">
                <a:effectLst/>
                <a:ea typeface="Calibri" panose="020F0502020204030204" pitchFamily="34" charset="0"/>
              </a:rPr>
              <a:t/>
            </a:r>
            <a:br>
              <a:rPr lang="fr-FR" sz="3200" dirty="0">
                <a:effectLst/>
                <a:ea typeface="Calibri" panose="020F0502020204030204" pitchFamily="34" charset="0"/>
              </a:rPr>
            </a:br>
            <a:r>
              <a:rPr lang="fr-FR" sz="600" dirty="0">
                <a:effectLst/>
                <a:ea typeface="Calibri" panose="020F0502020204030204" pitchFamily="34" charset="0"/>
              </a:rPr>
              <a:t/>
            </a:r>
            <a:br>
              <a:rPr lang="fr-FR" sz="600" dirty="0">
                <a:effectLst/>
                <a:ea typeface="Calibri" panose="020F0502020204030204" pitchFamily="34" charset="0"/>
              </a:rPr>
            </a:br>
            <a:r>
              <a:rPr lang="fr-FR" sz="2400" b="0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Développement d’outils de mesure de la balance décisionnelle</a:t>
            </a:r>
            <a:r>
              <a:rPr lang="fr-FR" sz="28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fr-FR" sz="28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r-FR" sz="5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1DAB88-00BE-FB4C-B77F-F6D519463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9064" y="3432156"/>
            <a:ext cx="5730240" cy="855233"/>
          </a:xfrm>
        </p:spPr>
        <p:txBody>
          <a:bodyPr>
            <a:noAutofit/>
          </a:bodyPr>
          <a:lstStyle/>
          <a:p>
            <a:r>
              <a:rPr lang="fr-FR" b="1" i="1" u="none" strike="noStrike" dirty="0">
                <a:effectLst/>
                <a:latin typeface="Calibri" panose="020F0502020204030204" pitchFamily="34" charset="0"/>
              </a:rPr>
              <a:t>R. Ladune</a:t>
            </a:r>
            <a:endParaRPr lang="fr-FR" b="1" i="1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7515B5A-D7E9-7449-9E58-006A01427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r="2800" b="5189"/>
          <a:stretch/>
        </p:blipFill>
        <p:spPr>
          <a:xfrm>
            <a:off x="5977046" y="5486400"/>
            <a:ext cx="6214953" cy="13716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59B7E3-6F72-BD44-B58A-39F15CB2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01239"/>
            <a:ext cx="2157433" cy="7394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90FEE3-B49B-C44D-A889-AD9D10EBD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37" y="5140285"/>
            <a:ext cx="1746375" cy="7366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3192D4-615E-B640-A99D-CECA22D19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79" y="6088849"/>
            <a:ext cx="1944644" cy="5743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CBA584-A4FA-EE48-AEEA-4AC5064CE0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6" t="10132" r="6664" b="11853"/>
          <a:stretch/>
        </p:blipFill>
        <p:spPr>
          <a:xfrm>
            <a:off x="4240980" y="5154605"/>
            <a:ext cx="1746041" cy="739473"/>
          </a:xfrm>
          <a:prstGeom prst="rect">
            <a:avLst/>
          </a:prstGeom>
        </p:spPr>
      </p:pic>
      <p:pic>
        <p:nvPicPr>
          <p:cNvPr id="17" name="Image 16" descr="ildys.gif">
            <a:extLst>
              <a:ext uri="{FF2B5EF4-FFF2-40B4-BE49-F238E27FC236}">
                <a16:creationId xmlns:a16="http://schemas.microsoft.com/office/drawing/2014/main" id="{76A16E4B-14A0-5C49-BA11-11FD2C74F9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24615" b="29922"/>
          <a:stretch/>
        </p:blipFill>
        <p:spPr>
          <a:xfrm>
            <a:off x="2091473" y="6032221"/>
            <a:ext cx="1732639" cy="78771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86ECF6-2082-C4D6-9CB7-CBE00C10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7492" y="5154605"/>
            <a:ext cx="657750" cy="49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8E4A9C2-0B1A-5EED-5CF1-468415D1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1536" y="5646535"/>
            <a:ext cx="1249661" cy="23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C72BBC-D648-A093-EC76-B2B89038D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05" t="21754" r="3282" b="24009"/>
          <a:stretch/>
        </p:blipFill>
        <p:spPr>
          <a:xfrm>
            <a:off x="90881" y="109221"/>
            <a:ext cx="1272505" cy="744406"/>
          </a:xfrm>
          <a:prstGeom prst="rect">
            <a:avLst/>
          </a:prstGeom>
        </p:spPr>
      </p:pic>
      <p:pic>
        <p:nvPicPr>
          <p:cNvPr id="12" name="Picture 2" descr="ecorn-cf: Partenaires">
            <a:extLst>
              <a:ext uri="{FF2B5EF4-FFF2-40B4-BE49-F238E27FC236}">
                <a16:creationId xmlns:a16="http://schemas.microsoft.com/office/drawing/2014/main" id="{D0AEE8C6-8270-4F3F-1C5B-CEA8638CE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619" y="59774"/>
            <a:ext cx="1009287" cy="7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ipod&#10;&#10;Description générée automatiquement">
            <a:extLst>
              <a:ext uri="{FF2B5EF4-FFF2-40B4-BE49-F238E27FC236}">
                <a16:creationId xmlns:a16="http://schemas.microsoft.com/office/drawing/2014/main" id="{58835A43-D624-0A5F-D246-17AC039A9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6290" t="5297" r="7361" b="4381"/>
          <a:stretch/>
        </p:blipFill>
        <p:spPr>
          <a:xfrm>
            <a:off x="3672355" y="893838"/>
            <a:ext cx="4847289" cy="50703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9084B4-665B-837D-EE13-16046302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67" y="2965551"/>
            <a:ext cx="11845066" cy="926897"/>
          </a:xfrm>
        </p:spPr>
        <p:txBody>
          <a:bodyPr/>
          <a:lstStyle/>
          <a:p>
            <a:pPr algn="ctr"/>
            <a:r>
              <a:rPr lang="fr-FR" dirty="0"/>
              <a:t>Présentation de l’application MUCO_BALAD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C34EA9-6053-AB3E-DB6F-A7FED823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3C948FB-C009-2265-2802-648BE678A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ildys.gif">
            <a:extLst>
              <a:ext uri="{FF2B5EF4-FFF2-40B4-BE49-F238E27FC236}">
                <a16:creationId xmlns:a16="http://schemas.microsoft.com/office/drawing/2014/main" id="{DBBF1E30-DB27-66F5-D3A9-134B2AF7BD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65AC43-6AB3-6E83-699C-5CD7C526A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9A484F-FC60-B3AE-4E13-52DDDF452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1F71F2-FAF4-4723-E027-FB660AB192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11" name="Picture 2" descr="ecorn-cf: Partenaires">
            <a:extLst>
              <a:ext uri="{FF2B5EF4-FFF2-40B4-BE49-F238E27FC236}">
                <a16:creationId xmlns:a16="http://schemas.microsoft.com/office/drawing/2014/main" id="{FBB0C8EA-FD5D-A109-6E2D-941EB682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9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" descr="1">
            <a:hlinkClick r:id="" action="ppaction://media"/>
            <a:extLst>
              <a:ext uri="{FF2B5EF4-FFF2-40B4-BE49-F238E27FC236}">
                <a16:creationId xmlns:a16="http://schemas.microsoft.com/office/drawing/2014/main" id="{A9C39348-6CC1-2F42-9F1D-61780B422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7" name="4 Minutes Cool Upbeat Background Music for Videos  No Copyright   Free to use 2022.mp3" descr="4 Minutes Cool Upbeat Background Music for Videos  No Copyright   Free to use 2022.mp3">
            <a:hlinkClick r:id="" action="ppaction://media"/>
            <a:extLst>
              <a:ext uri="{FF2B5EF4-FFF2-40B4-BE49-F238E27FC236}">
                <a16:creationId xmlns:a16="http://schemas.microsoft.com/office/drawing/2014/main" id="{43C58728-DA91-3940-8116-FB04340C4A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9425" y="6030912"/>
            <a:ext cx="812800" cy="812800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908CF6-532E-F440-B247-F204FD06E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5120411-D4C9-04A9-29F2-591FBC61B710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47669A-7283-1B46-B079-29ED027E5B28}"/>
              </a:ext>
            </a:extLst>
          </p:cNvPr>
          <p:cNvSpPr/>
          <p:nvPr/>
        </p:nvSpPr>
        <p:spPr>
          <a:xfrm>
            <a:off x="10689202" y="2644271"/>
            <a:ext cx="650656" cy="3196097"/>
          </a:xfrm>
          <a:prstGeom prst="rect">
            <a:avLst/>
          </a:prstGeom>
          <a:solidFill>
            <a:srgbClr val="E68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39CB1-20D5-E74C-926C-1120E779FC9E}"/>
              </a:ext>
            </a:extLst>
          </p:cNvPr>
          <p:cNvSpPr/>
          <p:nvPr/>
        </p:nvSpPr>
        <p:spPr>
          <a:xfrm>
            <a:off x="859663" y="2626273"/>
            <a:ext cx="650656" cy="3196097"/>
          </a:xfrm>
          <a:prstGeom prst="rect">
            <a:avLst/>
          </a:prstGeom>
          <a:solidFill>
            <a:srgbClr val="91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680051-5829-F84D-B32A-EA1C2634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300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Définitions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CF4E2A-356B-2943-830F-86426206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è"/>
            </a:pPr>
            <a:r>
              <a:rPr lang="fr-FR" sz="4400" b="1" dirty="0">
                <a:solidFill>
                  <a:srgbClr val="000448"/>
                </a:solidFill>
                <a:sym typeface="Wingdings" pitchFamily="2" charset="2"/>
              </a:rPr>
              <a:t> Balance décisionnelle </a:t>
            </a:r>
          </a:p>
          <a:p>
            <a:pPr marL="0" indent="0">
              <a:buNone/>
            </a:pPr>
            <a:endParaRPr lang="fr-FR" dirty="0">
              <a:solidFill>
                <a:srgbClr val="000448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fr-FR" sz="2400" dirty="0">
              <a:solidFill>
                <a:srgbClr val="000448"/>
              </a:solidFill>
              <a:sym typeface="Wingdings" pitchFamily="2" charset="2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4EF876-5311-3049-992F-010908D5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FB6800-7752-1648-90F9-ECF86FD22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50A709-7E70-6743-AFCD-7052F4EEC6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603448-D0C3-6E45-AEEF-7600D77A2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505869-411A-AE4B-A5F8-D37073147D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1" name="Bulle rectangulaire 20">
            <a:extLst>
              <a:ext uri="{FF2B5EF4-FFF2-40B4-BE49-F238E27FC236}">
                <a16:creationId xmlns:a16="http://schemas.microsoft.com/office/drawing/2014/main" id="{A5481C0F-AE1A-6649-9F4E-0D8ACBA4CE53}"/>
              </a:ext>
            </a:extLst>
          </p:cNvPr>
          <p:cNvSpPr/>
          <p:nvPr/>
        </p:nvSpPr>
        <p:spPr>
          <a:xfrm>
            <a:off x="838201" y="2626273"/>
            <a:ext cx="10515600" cy="3205096"/>
          </a:xfrm>
          <a:prstGeom prst="wedgeRectCallout">
            <a:avLst>
              <a:gd name="adj1" fmla="val 6421"/>
              <a:gd name="adj2" fmla="val -62292"/>
            </a:avLst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B538B55-7AA6-664A-9B50-C9F7D7D32EDD}"/>
              </a:ext>
            </a:extLst>
          </p:cNvPr>
          <p:cNvCxnSpPr>
            <a:cxnSpLocks/>
          </p:cNvCxnSpPr>
          <p:nvPr/>
        </p:nvCxnSpPr>
        <p:spPr>
          <a:xfrm flipV="1">
            <a:off x="4304325" y="3694725"/>
            <a:ext cx="3583349" cy="851945"/>
          </a:xfrm>
          <a:prstGeom prst="line">
            <a:avLst/>
          </a:prstGeom>
          <a:ln w="76200">
            <a:solidFill>
              <a:srgbClr val="0004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23B5494-6FA5-5E44-8CEB-2CC7E00AAD20}"/>
              </a:ext>
            </a:extLst>
          </p:cNvPr>
          <p:cNvCxnSpPr>
            <a:cxnSpLocks/>
          </p:cNvCxnSpPr>
          <p:nvPr/>
        </p:nvCxnSpPr>
        <p:spPr>
          <a:xfrm>
            <a:off x="4259651" y="3694725"/>
            <a:ext cx="3583347" cy="898969"/>
          </a:xfrm>
          <a:prstGeom prst="line">
            <a:avLst/>
          </a:prstGeom>
          <a:ln w="76200">
            <a:solidFill>
              <a:srgbClr val="0004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re 1">
            <a:extLst>
              <a:ext uri="{FF2B5EF4-FFF2-40B4-BE49-F238E27FC236}">
                <a16:creationId xmlns:a16="http://schemas.microsoft.com/office/drawing/2014/main" id="{A737F281-F759-E94F-8245-FC1A978C8258}"/>
              </a:ext>
            </a:extLst>
          </p:cNvPr>
          <p:cNvSpPr txBox="1">
            <a:spLocks/>
          </p:cNvSpPr>
          <p:nvPr/>
        </p:nvSpPr>
        <p:spPr>
          <a:xfrm>
            <a:off x="1668796" y="3090127"/>
            <a:ext cx="1871000" cy="1981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91BD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CHANGER</a:t>
            </a:r>
          </a:p>
          <a:p>
            <a:pPr algn="ctr"/>
            <a:endParaRPr lang="fr-FR" sz="2000" b="1" dirty="0">
              <a:solidFill>
                <a:srgbClr val="91BD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800" dirty="0">
                <a:solidFill>
                  <a:srgbClr val="91BD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Avantages du changement</a:t>
            </a:r>
          </a:p>
          <a:p>
            <a:pPr algn="ctr"/>
            <a:endParaRPr lang="fr-FR" sz="800" dirty="0">
              <a:solidFill>
                <a:srgbClr val="91BD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800" dirty="0">
                <a:solidFill>
                  <a:srgbClr val="91BD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Inconvénients du statu quo</a:t>
            </a:r>
            <a:endParaRPr lang="fr-FR" sz="1600" dirty="0">
              <a:solidFill>
                <a:srgbClr val="91BD66"/>
              </a:solidFill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B94B6FA0-D89D-5F4B-9CDF-0D2CFE03134E}"/>
              </a:ext>
            </a:extLst>
          </p:cNvPr>
          <p:cNvSpPr txBox="1">
            <a:spLocks/>
          </p:cNvSpPr>
          <p:nvPr/>
        </p:nvSpPr>
        <p:spPr>
          <a:xfrm>
            <a:off x="8719116" y="3044933"/>
            <a:ext cx="1871000" cy="2367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E68A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 PAS CHANGER</a:t>
            </a:r>
          </a:p>
          <a:p>
            <a:pPr algn="ctr"/>
            <a:endParaRPr lang="fr-FR" sz="2000" b="1" dirty="0">
              <a:solidFill>
                <a:srgbClr val="E68A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800" dirty="0">
                <a:solidFill>
                  <a:srgbClr val="E68A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Avantages du statu quo</a:t>
            </a:r>
          </a:p>
          <a:p>
            <a:pPr algn="ctr"/>
            <a:endParaRPr lang="fr-FR" sz="800" dirty="0">
              <a:solidFill>
                <a:srgbClr val="E68A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800" dirty="0">
                <a:solidFill>
                  <a:srgbClr val="E68A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Inconvénients du </a:t>
            </a:r>
            <a:r>
              <a:rPr lang="fr-FR" sz="1600" dirty="0">
                <a:solidFill>
                  <a:srgbClr val="E68A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changement</a:t>
            </a:r>
            <a:endParaRPr lang="fr-FR" sz="1600" dirty="0">
              <a:solidFill>
                <a:srgbClr val="E68A70"/>
              </a:solidFill>
            </a:endParaRPr>
          </a:p>
          <a:p>
            <a:pPr algn="ctr"/>
            <a:endParaRPr lang="fr-FR" sz="1800" b="1" dirty="0">
              <a:solidFill>
                <a:srgbClr val="000448"/>
              </a:solidFill>
            </a:endParaRP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D80A39FD-7C5B-EF43-A242-D6F53735AE2B}"/>
              </a:ext>
            </a:extLst>
          </p:cNvPr>
          <p:cNvSpPr/>
          <p:nvPr/>
        </p:nvSpPr>
        <p:spPr>
          <a:xfrm>
            <a:off x="5722406" y="4150488"/>
            <a:ext cx="657835" cy="576176"/>
          </a:xfrm>
          <a:prstGeom prst="triangle">
            <a:avLst/>
          </a:prstGeom>
          <a:solidFill>
            <a:srgbClr val="000448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584FBFF-31C5-DA45-A3E2-201E6F239DCB}"/>
              </a:ext>
            </a:extLst>
          </p:cNvPr>
          <p:cNvCxnSpPr>
            <a:cxnSpLocks/>
          </p:cNvCxnSpPr>
          <p:nvPr/>
        </p:nvCxnSpPr>
        <p:spPr>
          <a:xfrm>
            <a:off x="4349002" y="4103045"/>
            <a:ext cx="3493996" cy="32837"/>
          </a:xfrm>
          <a:prstGeom prst="line">
            <a:avLst/>
          </a:prstGeom>
          <a:ln w="76200">
            <a:solidFill>
              <a:srgbClr val="0004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re 1">
            <a:extLst>
              <a:ext uri="{FF2B5EF4-FFF2-40B4-BE49-F238E27FC236}">
                <a16:creationId xmlns:a16="http://schemas.microsoft.com/office/drawing/2014/main" id="{3A9AC547-C1D8-8D4E-963A-6AFA2C326EAF}"/>
              </a:ext>
            </a:extLst>
          </p:cNvPr>
          <p:cNvSpPr txBox="1">
            <a:spLocks/>
          </p:cNvSpPr>
          <p:nvPr/>
        </p:nvSpPr>
        <p:spPr>
          <a:xfrm>
            <a:off x="10678051" y="2617274"/>
            <a:ext cx="650656" cy="3205096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BARRIÈRES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1E77B68-139C-FE44-86BF-42C6A73905DC}"/>
              </a:ext>
            </a:extLst>
          </p:cNvPr>
          <p:cNvSpPr txBox="1">
            <a:spLocks/>
          </p:cNvSpPr>
          <p:nvPr/>
        </p:nvSpPr>
        <p:spPr>
          <a:xfrm>
            <a:off x="877062" y="2626273"/>
            <a:ext cx="650656" cy="3205096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LEVIERS</a:t>
            </a:r>
          </a:p>
        </p:txBody>
      </p:sp>
      <p:pic>
        <p:nvPicPr>
          <p:cNvPr id="5" name="2" descr="2">
            <a:hlinkClick r:id="" action="ppaction://media"/>
            <a:extLst>
              <a:ext uri="{FF2B5EF4-FFF2-40B4-BE49-F238E27FC236}">
                <a16:creationId xmlns:a16="http://schemas.microsoft.com/office/drawing/2014/main" id="{1F796E3C-C69D-7846-9BEA-00BF818AE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262" y="23909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DE377B-5B8C-6F4F-9891-90C6E5E9EDE8}"/>
              </a:ext>
            </a:extLst>
          </p:cNvPr>
          <p:cNvSpPr/>
          <p:nvPr/>
        </p:nvSpPr>
        <p:spPr>
          <a:xfrm>
            <a:off x="88498" y="64763"/>
            <a:ext cx="1126985" cy="11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94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8000">
        <p15:prstTrans prst="peelOff"/>
      </p:transition>
    </mc:Choice>
    <mc:Fallback xmlns="">
      <p:transition spd="slow" advClick="0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28C15DD-90BA-9453-DC20-2CCECDFD79F3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680051-5829-F84D-B32A-EA1C2634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300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Définitions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CF4E2A-356B-2943-830F-86426206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è"/>
            </a:pPr>
            <a:r>
              <a:rPr lang="fr-FR" sz="4400" b="1" dirty="0">
                <a:solidFill>
                  <a:srgbClr val="000448"/>
                </a:solidFill>
                <a:sym typeface="Wingdings" pitchFamily="2" charset="2"/>
              </a:rPr>
              <a:t> Leviers / facilitateurs à l’activité physique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4EF876-5311-3049-992F-010908D5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FB6800-7752-1648-90F9-ECF86FD22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50A709-7E70-6743-AFCD-7052F4EEC6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603448-D0C3-6E45-AEEF-7600D77A2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505869-411A-AE4B-A5F8-D37073147D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1" name="Bulle rectangulaire 20">
            <a:extLst>
              <a:ext uri="{FF2B5EF4-FFF2-40B4-BE49-F238E27FC236}">
                <a16:creationId xmlns:a16="http://schemas.microsoft.com/office/drawing/2014/main" id="{A5481C0F-AE1A-6649-9F4E-0D8ACBA4CE53}"/>
              </a:ext>
            </a:extLst>
          </p:cNvPr>
          <p:cNvSpPr/>
          <p:nvPr/>
        </p:nvSpPr>
        <p:spPr>
          <a:xfrm>
            <a:off x="838201" y="2626273"/>
            <a:ext cx="10515600" cy="3205096"/>
          </a:xfrm>
          <a:prstGeom prst="wedgeRectCallout">
            <a:avLst>
              <a:gd name="adj1" fmla="val 6421"/>
              <a:gd name="adj2" fmla="val -56348"/>
            </a:avLst>
          </a:prstGeom>
          <a:solidFill>
            <a:schemeClr val="bg1"/>
          </a:solidFill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3">
            <a:extLst>
              <a:ext uri="{FF2B5EF4-FFF2-40B4-BE49-F238E27FC236}">
                <a16:creationId xmlns:a16="http://schemas.microsoft.com/office/drawing/2014/main" id="{7C222EB0-461A-6143-91CD-EEE4F2E6E2EC}"/>
              </a:ext>
            </a:extLst>
          </p:cNvPr>
          <p:cNvGraphicFramePr>
            <a:graphicFrameLocks noGrp="1"/>
          </p:cNvGraphicFramePr>
          <p:nvPr/>
        </p:nvGraphicFramePr>
        <p:xfrm>
          <a:off x="1111250" y="2955480"/>
          <a:ext cx="9969499" cy="2268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8507">
                  <a:extLst>
                    <a:ext uri="{9D8B030D-6E8A-4147-A177-3AD203B41FA5}">
                      <a16:colId xmlns:a16="http://schemas.microsoft.com/office/drawing/2014/main" val="2189004461"/>
                    </a:ext>
                  </a:extLst>
                </a:gridCol>
                <a:gridCol w="6940992">
                  <a:extLst>
                    <a:ext uri="{9D8B030D-6E8A-4147-A177-3AD203B41FA5}">
                      <a16:colId xmlns:a16="http://schemas.microsoft.com/office/drawing/2014/main" val="4137734453"/>
                    </a:ext>
                  </a:extLst>
                </a:gridCol>
              </a:tblGrid>
              <a:tr h="8665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b="1" dirty="0">
                          <a:solidFill>
                            <a:srgbClr val="EB7094"/>
                          </a:solidFill>
                        </a:rPr>
                        <a:t>PHYSIQUES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EB7094"/>
                          </a:solidFill>
                        </a:rPr>
                        <a:t>Amélioration de l'état de santé général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620351"/>
                  </a:ext>
                </a:extLst>
              </a:tr>
              <a:tr h="6537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b="1" dirty="0">
                          <a:solidFill>
                            <a:srgbClr val="E68A70"/>
                          </a:solidFill>
                        </a:rPr>
                        <a:t>PSYCHOLOGIQUES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E68A70"/>
                          </a:solidFill>
                        </a:rPr>
                        <a:t>Perceptions positives de l'AP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070018"/>
                  </a:ext>
                </a:extLst>
              </a:tr>
              <a:tr h="74836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b="1" dirty="0">
                          <a:solidFill>
                            <a:srgbClr val="91BD66"/>
                          </a:solidFill>
                        </a:rPr>
                        <a:t>ENVIRONNEMENTALES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91BD66"/>
                          </a:solidFill>
                        </a:rPr>
                        <a:t>Disponibilité des installations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948733"/>
                  </a:ext>
                </a:extLst>
              </a:tr>
            </a:tbl>
          </a:graphicData>
        </a:graphic>
      </p:graphicFrame>
      <p:pic>
        <p:nvPicPr>
          <p:cNvPr id="4" name="3" descr="3">
            <a:hlinkClick r:id="" action="ppaction://media"/>
            <a:extLst>
              <a:ext uri="{FF2B5EF4-FFF2-40B4-BE49-F238E27FC236}">
                <a16:creationId xmlns:a16="http://schemas.microsoft.com/office/drawing/2014/main" id="{752C353A-4DD2-8948-A38C-B774CD6DE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B11136-299C-BB46-BAA3-276623583E48}"/>
              </a:ext>
            </a:extLst>
          </p:cNvPr>
          <p:cNvSpPr/>
          <p:nvPr/>
        </p:nvSpPr>
        <p:spPr>
          <a:xfrm>
            <a:off x="0" y="19531"/>
            <a:ext cx="1111250" cy="1144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32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5000">
        <p15:prstTrans prst="peelOff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AED545B-A704-0D13-3064-3F2796D11BA2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680051-5829-F84D-B32A-EA1C2634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300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Définitions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CF4E2A-356B-2943-830F-86426206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è"/>
            </a:pPr>
            <a:r>
              <a:rPr lang="fr-FR" sz="4400" b="1" dirty="0">
                <a:solidFill>
                  <a:srgbClr val="000448"/>
                </a:solidFill>
                <a:sym typeface="Wingdings" pitchFamily="2" charset="2"/>
              </a:rPr>
              <a:t> Barrières / freins à l’activité physique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4EF876-5311-3049-992F-010908D5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FB6800-7752-1648-90F9-ECF86FD22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50A709-7E70-6743-AFCD-7052F4EEC6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603448-D0C3-6E45-AEEF-7600D77A2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505869-411A-AE4B-A5F8-D37073147D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1" name="Bulle rectangulaire 20">
            <a:extLst>
              <a:ext uri="{FF2B5EF4-FFF2-40B4-BE49-F238E27FC236}">
                <a16:creationId xmlns:a16="http://schemas.microsoft.com/office/drawing/2014/main" id="{A5481C0F-AE1A-6649-9F4E-0D8ACBA4CE53}"/>
              </a:ext>
            </a:extLst>
          </p:cNvPr>
          <p:cNvSpPr/>
          <p:nvPr/>
        </p:nvSpPr>
        <p:spPr>
          <a:xfrm>
            <a:off x="838201" y="2626273"/>
            <a:ext cx="10515600" cy="3205096"/>
          </a:xfrm>
          <a:prstGeom prst="wedgeRectCallout">
            <a:avLst>
              <a:gd name="adj1" fmla="val 6421"/>
              <a:gd name="adj2" fmla="val -56348"/>
            </a:avLst>
          </a:prstGeom>
          <a:solidFill>
            <a:schemeClr val="bg1"/>
          </a:solidFill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B1323C74-CF86-2C4D-8C1A-6348807A5687}"/>
              </a:ext>
            </a:extLst>
          </p:cNvPr>
          <p:cNvGraphicFramePr>
            <a:graphicFrameLocks noGrp="1"/>
          </p:cNvGraphicFramePr>
          <p:nvPr/>
        </p:nvGraphicFramePr>
        <p:xfrm>
          <a:off x="1111250" y="2848185"/>
          <a:ext cx="9969499" cy="2603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8507">
                  <a:extLst>
                    <a:ext uri="{9D8B030D-6E8A-4147-A177-3AD203B41FA5}">
                      <a16:colId xmlns:a16="http://schemas.microsoft.com/office/drawing/2014/main" val="2189004461"/>
                    </a:ext>
                  </a:extLst>
                </a:gridCol>
                <a:gridCol w="6940992">
                  <a:extLst>
                    <a:ext uri="{9D8B030D-6E8A-4147-A177-3AD203B41FA5}">
                      <a16:colId xmlns:a16="http://schemas.microsoft.com/office/drawing/2014/main" val="4137734453"/>
                    </a:ext>
                  </a:extLst>
                </a:gridCol>
              </a:tblGrid>
              <a:tr h="75941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b="1" dirty="0">
                          <a:solidFill>
                            <a:srgbClr val="EB7094"/>
                          </a:solidFill>
                        </a:rPr>
                        <a:t>PHYSIQUES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EB7094"/>
                          </a:solidFill>
                        </a:rPr>
                        <a:t>Essoufflement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620351"/>
                  </a:ext>
                </a:extLst>
              </a:tr>
              <a:tr h="10848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b="1" dirty="0">
                          <a:solidFill>
                            <a:srgbClr val="E68A70"/>
                          </a:solidFill>
                        </a:rPr>
                        <a:t>PSYCHOLOGIQUES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E68A70"/>
                          </a:solidFill>
                        </a:rPr>
                        <a:t>Manque de motivation et / ou d’intérêt envers l’AP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070018"/>
                  </a:ext>
                </a:extLst>
              </a:tr>
              <a:tr h="75941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b="1" dirty="0">
                          <a:solidFill>
                            <a:srgbClr val="91BD66"/>
                          </a:solidFill>
                        </a:rPr>
                        <a:t>ENVIRONNEMENTALES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91BD66"/>
                          </a:solidFill>
                        </a:rPr>
                        <a:t>Manque d’offres en AP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948733"/>
                  </a:ext>
                </a:extLst>
              </a:tr>
            </a:tbl>
          </a:graphicData>
        </a:graphic>
      </p:graphicFrame>
      <p:pic>
        <p:nvPicPr>
          <p:cNvPr id="7" name="4" descr="4">
            <a:hlinkClick r:id="" action="ppaction://media"/>
            <a:extLst>
              <a:ext uri="{FF2B5EF4-FFF2-40B4-BE49-F238E27FC236}">
                <a16:creationId xmlns:a16="http://schemas.microsoft.com/office/drawing/2014/main" id="{52F50658-EE5D-E841-AC28-A58DE8B4F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E3CACC-C773-4247-BBE6-EE63110EE6B3}"/>
              </a:ext>
            </a:extLst>
          </p:cNvPr>
          <p:cNvSpPr/>
          <p:nvPr/>
        </p:nvSpPr>
        <p:spPr>
          <a:xfrm>
            <a:off x="0" y="19531"/>
            <a:ext cx="1193180" cy="118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49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4000">
        <p15:prstTrans prst="peelOff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 descr="5">
            <a:hlinkClick r:id="" action="ppaction://media"/>
            <a:extLst>
              <a:ext uri="{FF2B5EF4-FFF2-40B4-BE49-F238E27FC236}">
                <a16:creationId xmlns:a16="http://schemas.microsoft.com/office/drawing/2014/main" id="{6B1283C5-FC33-5A4C-8DCA-37E248B09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B4BCBCC-5F6A-5944-88B4-63543B2D62A5}"/>
              </a:ext>
            </a:extLst>
          </p:cNvPr>
          <p:cNvSpPr/>
          <p:nvPr/>
        </p:nvSpPr>
        <p:spPr>
          <a:xfrm>
            <a:off x="0" y="0"/>
            <a:ext cx="12192000" cy="5872163"/>
          </a:xfrm>
          <a:prstGeom prst="roundRect">
            <a:avLst>
              <a:gd name="adj" fmla="val 5610"/>
            </a:avLst>
          </a:prstGeom>
          <a:solidFill>
            <a:srgbClr val="000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DD6309-7315-F844-B678-EA226E222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195" y="1554607"/>
            <a:ext cx="7861609" cy="27629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5400" dirty="0">
                <a:solidFill>
                  <a:srgbClr val="79AE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côté des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5400" dirty="0">
                <a:solidFill>
                  <a:srgbClr val="79AE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patients</a:t>
            </a:r>
            <a:endParaRPr lang="fr-FR" sz="5400" dirty="0">
              <a:solidFill>
                <a:srgbClr val="79AED4"/>
              </a:solidFill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1A1C7EC-CB41-DE4C-A78F-EBDE8BA11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7" t="26071" r="75823" b="16795"/>
          <a:stretch/>
        </p:blipFill>
        <p:spPr>
          <a:xfrm>
            <a:off x="412596" y="1791047"/>
            <a:ext cx="2520176" cy="391837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36DF79-3C4F-194A-9420-4B631999E2A0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4220279-163D-0E45-AE21-D0E2F48AF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D2EAAA6-721F-AB43-BA9A-370E433D84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B31AD1-E20E-C84C-8518-0296D67E27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9B2A3AF-F766-F948-8265-C68110C6A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08E3E2-CCCB-0F42-8494-CDE090334E5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74902"/>
      </p:ext>
    </p:extLst>
  </p:cSld>
  <p:clrMapOvr>
    <a:masterClrMapping/>
  </p:clrMapOvr>
  <p:transition spd="med" advClick="0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D9AC454-F8F2-FEED-10EA-0676171AC4C6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680051-5829-F84D-B32A-EA1C2634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300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Réception d’un lien dans votre boîte mail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0EC12A-C85E-BC4C-BAAB-C73F92B736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7" r="69369" b="63578"/>
          <a:stretch/>
        </p:blipFill>
        <p:spPr>
          <a:xfrm>
            <a:off x="609002" y="1435100"/>
            <a:ext cx="5401751" cy="384934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B874C9C-1020-E148-979A-F0759A6D6DCF}"/>
              </a:ext>
            </a:extLst>
          </p:cNvPr>
          <p:cNvSpPr/>
          <p:nvPr/>
        </p:nvSpPr>
        <p:spPr>
          <a:xfrm>
            <a:off x="1738995" y="2541239"/>
            <a:ext cx="2352906" cy="2564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err="1">
                <a:solidFill>
                  <a:schemeClr val="tx1"/>
                </a:solidFill>
                <a:latin typeface="+mj-lt"/>
              </a:rPr>
              <a:t>votre.adresse.mail@internet.fr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Flèche droite à entaille 13">
            <a:extLst>
              <a:ext uri="{FF2B5EF4-FFF2-40B4-BE49-F238E27FC236}">
                <a16:creationId xmlns:a16="http://schemas.microsoft.com/office/drawing/2014/main" id="{EDF2FA90-65CF-8E40-B299-C7D1D7C7998F}"/>
              </a:ext>
            </a:extLst>
          </p:cNvPr>
          <p:cNvSpPr/>
          <p:nvPr/>
        </p:nvSpPr>
        <p:spPr>
          <a:xfrm rot="18284724">
            <a:off x="1845537" y="3910970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5A82D69-C639-1942-8F02-C85CCBB9B99C}"/>
              </a:ext>
            </a:extLst>
          </p:cNvPr>
          <p:cNvSpPr/>
          <p:nvPr/>
        </p:nvSpPr>
        <p:spPr>
          <a:xfrm>
            <a:off x="519111" y="2986103"/>
            <a:ext cx="5576889" cy="728662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24EF876-5311-3049-992F-010908D58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FB6800-7752-1648-90F9-ECF86FD22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50A709-7E70-6743-AFCD-7052F4EE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603448-D0C3-6E45-AEEF-7600D77A2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505869-411A-AE4B-A5F8-D37073147D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992F8F3-EF9B-2447-AF2F-A668B4053B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790" t="32341" r="36671" b="26529"/>
          <a:stretch/>
        </p:blipFill>
        <p:spPr>
          <a:xfrm>
            <a:off x="7720459" y="1690688"/>
            <a:ext cx="3862539" cy="3741817"/>
          </a:xfrm>
          <a:prstGeom prst="rect">
            <a:avLst/>
          </a:prstGeom>
        </p:spPr>
      </p:pic>
      <p:sp>
        <p:nvSpPr>
          <p:cNvPr id="25" name="Flèche droite à entaille 24">
            <a:extLst>
              <a:ext uri="{FF2B5EF4-FFF2-40B4-BE49-F238E27FC236}">
                <a16:creationId xmlns:a16="http://schemas.microsoft.com/office/drawing/2014/main" id="{09BAE4DA-86DF-2540-859A-6EDCA4437B66}"/>
              </a:ext>
            </a:extLst>
          </p:cNvPr>
          <p:cNvSpPr/>
          <p:nvPr/>
        </p:nvSpPr>
        <p:spPr>
          <a:xfrm>
            <a:off x="7077522" y="3859281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droite à entaille 25">
            <a:extLst>
              <a:ext uri="{FF2B5EF4-FFF2-40B4-BE49-F238E27FC236}">
                <a16:creationId xmlns:a16="http://schemas.microsoft.com/office/drawing/2014/main" id="{519BE96E-18E8-D846-B9DC-2673D863AE39}"/>
              </a:ext>
            </a:extLst>
          </p:cNvPr>
          <p:cNvSpPr/>
          <p:nvPr/>
        </p:nvSpPr>
        <p:spPr>
          <a:xfrm>
            <a:off x="7068950" y="4402211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6" descr="6">
            <a:hlinkClick r:id="" action="ppaction://media"/>
            <a:extLst>
              <a:ext uri="{FF2B5EF4-FFF2-40B4-BE49-F238E27FC236}">
                <a16:creationId xmlns:a16="http://schemas.microsoft.com/office/drawing/2014/main" id="{4A48032E-F83A-454E-8AB8-55850D693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" y="1091192"/>
            <a:ext cx="812800" cy="812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E59143-F0C9-7F4F-B69B-9733EDFB98F9}"/>
              </a:ext>
            </a:extLst>
          </p:cNvPr>
          <p:cNvSpPr/>
          <p:nvPr/>
        </p:nvSpPr>
        <p:spPr>
          <a:xfrm>
            <a:off x="0" y="906224"/>
            <a:ext cx="838200" cy="118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85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">
        <p15:prstTrans prst="peelOff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D5F94-8A95-B641-B80E-41B52C92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d’accueil « </a:t>
            </a:r>
            <a:r>
              <a:rPr lang="fr-FR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patients »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A3573E-B99B-E54D-B016-2CBA2DA0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6088" r="-632" b="36666"/>
          <a:stretch/>
        </p:blipFill>
        <p:spPr>
          <a:xfrm>
            <a:off x="468694" y="1637012"/>
            <a:ext cx="11042266" cy="392588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F34189-F052-E74D-B148-7FE0AE8C82A2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80830E6-59A4-D347-B0E8-F2A0994594CF}"/>
              </a:ext>
            </a:extLst>
          </p:cNvPr>
          <p:cNvSpPr/>
          <p:nvPr/>
        </p:nvSpPr>
        <p:spPr>
          <a:xfrm>
            <a:off x="468694" y="1750185"/>
            <a:ext cx="992459" cy="161693"/>
          </a:xfrm>
          <a:prstGeom prst="round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Nom Prénom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8408496-DBF5-594D-995E-1EC76AAF3FE8}"/>
              </a:ext>
            </a:extLst>
          </p:cNvPr>
          <p:cNvSpPr/>
          <p:nvPr/>
        </p:nvSpPr>
        <p:spPr>
          <a:xfrm>
            <a:off x="10167937" y="3243257"/>
            <a:ext cx="1343023" cy="728662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à entaille 14">
            <a:extLst>
              <a:ext uri="{FF2B5EF4-FFF2-40B4-BE49-F238E27FC236}">
                <a16:creationId xmlns:a16="http://schemas.microsoft.com/office/drawing/2014/main" id="{1EBA1F67-0490-504B-BFAC-395738DE917E}"/>
              </a:ext>
            </a:extLst>
          </p:cNvPr>
          <p:cNvSpPr/>
          <p:nvPr/>
        </p:nvSpPr>
        <p:spPr>
          <a:xfrm rot="18284724">
            <a:off x="9989409" y="4137306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041050A-EDA1-C046-9AA4-C09DC2A64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FA1A225-99CB-3D4C-8690-DFE6662E7E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EBBB5D4-BBFE-954A-BFE4-4C7F9B86F2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5551F9AF-D6F8-0C46-A9F1-969D5CE84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4BAE5E7-10ED-D849-81ED-A4DB03B58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3" name="7" descr="7">
            <a:hlinkClick r:id="" action="ppaction://media"/>
            <a:extLst>
              <a:ext uri="{FF2B5EF4-FFF2-40B4-BE49-F238E27FC236}">
                <a16:creationId xmlns:a16="http://schemas.microsoft.com/office/drawing/2014/main" id="{181CF650-8CC9-844D-A8A9-2D2487ED4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8040A5-74F0-D745-8120-3AA3F773E542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963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00">
        <p15:prstTrans prst="peelOff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26E8C8-CDCA-8F46-872C-DEA1E35E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Questionnaire MUCO_BALAD</a:t>
            </a:r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AFFBDE4-8DCC-044F-88C6-F2482C6FB63C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74A0FE0-5FB9-3049-B1B4-665E0C530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FF0274C-4F48-6F42-AA4A-7F8085BBF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65CAB7-CBAF-F549-A92A-21E98F719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C260B5A-8DFF-3E45-9031-FB37505EE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FCED7EE-5CAB-4348-B470-44CC65EE22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F1CD82-93C6-A540-9684-453E49294F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7" t="5099" r="1657" b="35583"/>
          <a:stretch/>
        </p:blipFill>
        <p:spPr>
          <a:xfrm>
            <a:off x="1203325" y="1667601"/>
            <a:ext cx="3727928" cy="4068000"/>
          </a:xfrm>
          <a:prstGeom prst="rect">
            <a:avLst/>
          </a:prstGeom>
        </p:spPr>
      </p:pic>
      <p:pic>
        <p:nvPicPr>
          <p:cNvPr id="11" name="Image 10" descr="Une image contenant table&#10;&#10;Description générée automatiquement">
            <a:extLst>
              <a:ext uri="{FF2B5EF4-FFF2-40B4-BE49-F238E27FC236}">
                <a16:creationId xmlns:a16="http://schemas.microsoft.com/office/drawing/2014/main" id="{2118B8BD-F1AE-2649-AB92-81174814C0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78" t="5459" r="2236" b="35223"/>
          <a:stretch/>
        </p:blipFill>
        <p:spPr>
          <a:xfrm>
            <a:off x="7174523" y="1667601"/>
            <a:ext cx="3727928" cy="406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6BB7F8-252A-CD43-91C2-4ECAF59CEE11}"/>
              </a:ext>
            </a:extLst>
          </p:cNvPr>
          <p:cNvSpPr/>
          <p:nvPr/>
        </p:nvSpPr>
        <p:spPr>
          <a:xfrm>
            <a:off x="7316895" y="1879818"/>
            <a:ext cx="3505201" cy="562708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117EA1"/>
                </a:solidFill>
              </a:rPr>
              <a:t>Les raisons qui me freinent pour faire de l’activité physique </a:t>
            </a:r>
          </a:p>
        </p:txBody>
      </p:sp>
      <p:pic>
        <p:nvPicPr>
          <p:cNvPr id="4" name="8" descr="8">
            <a:hlinkClick r:id="" action="ppaction://media"/>
            <a:extLst>
              <a:ext uri="{FF2B5EF4-FFF2-40B4-BE49-F238E27FC236}">
                <a16:creationId xmlns:a16="http://schemas.microsoft.com/office/drawing/2014/main" id="{D44D8086-91F4-A54E-B041-F2D7EAC40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DEE56D-8B44-D84C-AD6D-383B5BB9E070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26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000">
        <p15:prstTrans prst="peelOff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59E46B1-9CFA-B047-8D1D-173942DCA090}"/>
              </a:ext>
            </a:extLst>
          </p:cNvPr>
          <p:cNvSpPr/>
          <p:nvPr/>
        </p:nvSpPr>
        <p:spPr>
          <a:xfrm>
            <a:off x="836098" y="1718422"/>
            <a:ext cx="10525426" cy="4036512"/>
          </a:xfrm>
          <a:prstGeom prst="roundRect">
            <a:avLst>
              <a:gd name="adj" fmla="val 9467"/>
            </a:avLst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26E8C8-CDCA-8F46-872C-DEA1E35E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Questionnaire MUCO_BALAD</a:t>
            </a:r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AFFBDE4-8DCC-044F-88C6-F2482C6FB63C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88F6263-B1B3-EA42-8A38-8EB65834BE13}"/>
              </a:ext>
            </a:extLst>
          </p:cNvPr>
          <p:cNvSpPr/>
          <p:nvPr/>
        </p:nvSpPr>
        <p:spPr>
          <a:xfrm>
            <a:off x="845922" y="2380647"/>
            <a:ext cx="1628775" cy="457200"/>
          </a:xfrm>
          <a:prstGeom prst="roundRect">
            <a:avLst/>
          </a:prstGeom>
          <a:solidFill>
            <a:srgbClr val="DCDCDC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solidFill>
                  <a:schemeClr val="tx1"/>
                </a:solidFill>
                <a:latin typeface="+mj-lt"/>
              </a:rPr>
              <a:t>Pas du tout d’accord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92F91F0-FA98-7246-A1FF-3934C2E98A1D}"/>
              </a:ext>
            </a:extLst>
          </p:cNvPr>
          <p:cNvSpPr/>
          <p:nvPr/>
        </p:nvSpPr>
        <p:spPr>
          <a:xfrm>
            <a:off x="2622163" y="2380647"/>
            <a:ext cx="1628775" cy="457200"/>
          </a:xfrm>
          <a:prstGeom prst="roundRect">
            <a:avLst/>
          </a:prstGeom>
          <a:solidFill>
            <a:srgbClr val="DCDCDC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solidFill>
                  <a:schemeClr val="tx1"/>
                </a:solidFill>
                <a:latin typeface="+mj-lt"/>
              </a:rPr>
              <a:t>Pas d’accord</a:t>
            </a:r>
            <a:endParaRPr lang="fr-FR" sz="1300" dirty="0">
              <a:latin typeface="+mj-lt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7F36B20-3B7F-E945-AC46-A9EA67CEBC5D}"/>
              </a:ext>
            </a:extLst>
          </p:cNvPr>
          <p:cNvSpPr/>
          <p:nvPr/>
        </p:nvSpPr>
        <p:spPr>
          <a:xfrm>
            <a:off x="4398404" y="2380647"/>
            <a:ext cx="1628775" cy="457200"/>
          </a:xfrm>
          <a:prstGeom prst="roundRect">
            <a:avLst/>
          </a:prstGeom>
          <a:solidFill>
            <a:srgbClr val="DCDCDC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solidFill>
                  <a:schemeClr val="tx1"/>
                </a:solidFill>
                <a:latin typeface="+mj-lt"/>
              </a:rPr>
              <a:t>Plutôt pas d’accord</a:t>
            </a:r>
            <a:endParaRPr lang="fr-FR" sz="1300" dirty="0">
              <a:latin typeface="+mj-lt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687BA9E-9E02-7A40-BF90-10D56D6FDB3E}"/>
              </a:ext>
            </a:extLst>
          </p:cNvPr>
          <p:cNvSpPr/>
          <p:nvPr/>
        </p:nvSpPr>
        <p:spPr>
          <a:xfrm>
            <a:off x="7950886" y="2380647"/>
            <a:ext cx="1628775" cy="457200"/>
          </a:xfrm>
          <a:prstGeom prst="roundRect">
            <a:avLst/>
          </a:prstGeom>
          <a:solidFill>
            <a:srgbClr val="DCDCDC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solidFill>
                  <a:schemeClr val="tx1"/>
                </a:solidFill>
                <a:latin typeface="+mj-lt"/>
              </a:rPr>
              <a:t>D’accord</a:t>
            </a:r>
            <a:endParaRPr lang="fr-FR" sz="1300" dirty="0">
              <a:latin typeface="+mj-lt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9A623C2-25FF-7F40-B515-5C6392F41A39}"/>
              </a:ext>
            </a:extLst>
          </p:cNvPr>
          <p:cNvSpPr/>
          <p:nvPr/>
        </p:nvSpPr>
        <p:spPr>
          <a:xfrm>
            <a:off x="9727127" y="2380647"/>
            <a:ext cx="1628775" cy="457200"/>
          </a:xfrm>
          <a:prstGeom prst="roundRect">
            <a:avLst/>
          </a:prstGeom>
          <a:solidFill>
            <a:srgbClr val="DCDCDC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solidFill>
                  <a:schemeClr val="tx1"/>
                </a:solidFill>
                <a:latin typeface="+mj-lt"/>
              </a:rPr>
              <a:t>Tout à fait d’accord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6F0D820-935E-FC4B-BDEB-C97158B935D7}"/>
              </a:ext>
            </a:extLst>
          </p:cNvPr>
          <p:cNvSpPr/>
          <p:nvPr/>
        </p:nvSpPr>
        <p:spPr>
          <a:xfrm>
            <a:off x="6174645" y="2380647"/>
            <a:ext cx="1628775" cy="457200"/>
          </a:xfrm>
          <a:prstGeom prst="roundRect">
            <a:avLst/>
          </a:prstGeom>
          <a:solidFill>
            <a:srgbClr val="DCDCDC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solidFill>
                  <a:schemeClr val="tx1"/>
                </a:solidFill>
                <a:latin typeface="+mj-lt"/>
              </a:rPr>
              <a:t>Plutôt d’accord</a:t>
            </a:r>
            <a:endParaRPr lang="fr-FR" sz="1300" dirty="0">
              <a:latin typeface="+mj-lt"/>
            </a:endParaRPr>
          </a:p>
        </p:txBody>
      </p:sp>
      <p:sp>
        <p:nvSpPr>
          <p:cNvPr id="21" name="Double flèche horizontale 20">
            <a:extLst>
              <a:ext uri="{FF2B5EF4-FFF2-40B4-BE49-F238E27FC236}">
                <a16:creationId xmlns:a16="http://schemas.microsoft.com/office/drawing/2014/main" id="{95F9588F-0DF6-E444-8F9A-2A2A3FD87EA6}"/>
              </a:ext>
            </a:extLst>
          </p:cNvPr>
          <p:cNvSpPr/>
          <p:nvPr/>
        </p:nvSpPr>
        <p:spPr>
          <a:xfrm>
            <a:off x="845923" y="3216988"/>
            <a:ext cx="10507878" cy="546410"/>
          </a:xfrm>
          <a:prstGeom prst="leftRightArrow">
            <a:avLst>
              <a:gd name="adj1" fmla="val 21429"/>
              <a:gd name="adj2" fmla="val 103061"/>
            </a:avLst>
          </a:prstGeom>
          <a:solidFill>
            <a:srgbClr val="117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4719C7F7-35FC-D343-9BD2-611C9D5459A7}"/>
              </a:ext>
            </a:extLst>
          </p:cNvPr>
          <p:cNvSpPr txBox="1">
            <a:spLocks/>
          </p:cNvSpPr>
          <p:nvPr/>
        </p:nvSpPr>
        <p:spPr>
          <a:xfrm>
            <a:off x="845922" y="3936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Échelle de progression pour exprimer son </a:t>
            </a:r>
          </a:p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degré d’accord</a:t>
            </a:r>
            <a:endParaRPr lang="fr-FR" sz="2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E20934A-B5F0-D748-95B0-AA0BE5893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35E754B-B515-2B47-A12B-3024EC1FCC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CD32745-025F-A545-A891-9B07BC90B5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545ADE-4091-144B-AA9E-25E6307B9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C2C0068-C50E-7943-932C-CDE2B7BD3C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3" name="9" descr="9">
            <a:hlinkClick r:id="" action="ppaction://media"/>
            <a:extLst>
              <a:ext uri="{FF2B5EF4-FFF2-40B4-BE49-F238E27FC236}">
                <a16:creationId xmlns:a16="http://schemas.microsoft.com/office/drawing/2014/main" id="{829D6A73-DD58-894A-88FF-ECD050637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5FD8FC-5347-9B41-81B6-BE70B151BEAC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4000">
        <p14:warp dir="in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2E978F7-DC16-2D1E-68B1-5DD44049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867EA0F-5D1A-3C34-DF24-F508FC328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ildys.gif">
            <a:extLst>
              <a:ext uri="{FF2B5EF4-FFF2-40B4-BE49-F238E27FC236}">
                <a16:creationId xmlns:a16="http://schemas.microsoft.com/office/drawing/2014/main" id="{16A3780F-77A6-FC41-B390-DBD28E168F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C1B2E2-D4FF-2203-FFAC-D531C7561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CEC893-5B14-4A7D-DE2E-3788139E3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E6C4CD-9F6F-7CE8-CDFC-CD3CB585E0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14" name="Picture 2" descr="ecorn-cf: Partenaires">
            <a:extLst>
              <a:ext uri="{FF2B5EF4-FFF2-40B4-BE49-F238E27FC236}">
                <a16:creationId xmlns:a16="http://schemas.microsoft.com/office/drawing/2014/main" id="{1B56EB01-AE9E-BB95-BC83-E6E7F907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E9298F-7488-AF01-21C4-CF4E0A6C10F3}"/>
              </a:ext>
            </a:extLst>
          </p:cNvPr>
          <p:cNvSpPr/>
          <p:nvPr/>
        </p:nvSpPr>
        <p:spPr>
          <a:xfrm>
            <a:off x="4426940" y="2520051"/>
            <a:ext cx="3338121" cy="1795778"/>
          </a:xfrm>
          <a:prstGeom prst="roundRect">
            <a:avLst/>
          </a:prstGeom>
          <a:noFill/>
          <a:ln>
            <a:solidFill>
              <a:srgbClr val="007E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200" dirty="0">
                <a:solidFill>
                  <a:srgbClr val="007EA2"/>
                </a:solidFill>
              </a:rPr>
              <a:t>Motivations, barrières et facilitateurs à l’AP chez les enfants et adolescents atteints de MV </a:t>
            </a:r>
          </a:p>
          <a:p>
            <a:pPr lvl="0" algn="ctr"/>
            <a:r>
              <a:rPr lang="fr-FR" sz="1400" i="1" dirty="0" err="1">
                <a:solidFill>
                  <a:srgbClr val="E55C3E"/>
                </a:solidFill>
              </a:rPr>
              <a:t>Denford</a:t>
            </a:r>
            <a:r>
              <a:rPr lang="fr-FR" sz="1400" i="1" dirty="0">
                <a:solidFill>
                  <a:srgbClr val="E55C3E"/>
                </a:solidFill>
              </a:rPr>
              <a:t> et al., 2020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79EBAA-1D28-F53C-4E4C-99A2F68098B2}"/>
              </a:ext>
            </a:extLst>
          </p:cNvPr>
          <p:cNvSpPr txBox="1"/>
          <p:nvPr/>
        </p:nvSpPr>
        <p:spPr>
          <a:xfrm>
            <a:off x="5319500" y="958209"/>
            <a:ext cx="1724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ED9077"/>
                </a:solidFill>
              </a:rPr>
              <a:t>Perceptions </a:t>
            </a:r>
          </a:p>
          <a:p>
            <a:pPr algn="ctr"/>
            <a:r>
              <a:rPr lang="fr-FR" sz="2400" dirty="0">
                <a:solidFill>
                  <a:srgbClr val="ED9077"/>
                </a:solidFill>
              </a:rPr>
              <a:t>de l’AP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5FC723-739C-198F-139E-9BC8CBA4086F}"/>
              </a:ext>
            </a:extLst>
          </p:cNvPr>
          <p:cNvSpPr txBox="1"/>
          <p:nvPr/>
        </p:nvSpPr>
        <p:spPr>
          <a:xfrm>
            <a:off x="7265591" y="1686525"/>
            <a:ext cx="2511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400" dirty="0">
                <a:solidFill>
                  <a:srgbClr val="ED9077"/>
                </a:solidFill>
              </a:rPr>
              <a:t>Valeurs attribuées </a:t>
            </a:r>
          </a:p>
          <a:p>
            <a:pPr lvl="0" algn="ctr"/>
            <a:r>
              <a:rPr lang="fr-FR" sz="2400" dirty="0">
                <a:solidFill>
                  <a:srgbClr val="ED9077"/>
                </a:solidFill>
              </a:rPr>
              <a:t>à l’AP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4EF2D3F-C4B6-AD37-FC9C-F855FA58FC7C}"/>
              </a:ext>
            </a:extLst>
          </p:cNvPr>
          <p:cNvSpPr txBox="1"/>
          <p:nvPr/>
        </p:nvSpPr>
        <p:spPr>
          <a:xfrm>
            <a:off x="7986535" y="2853229"/>
            <a:ext cx="1468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400" dirty="0">
                <a:solidFill>
                  <a:srgbClr val="95C06B"/>
                </a:solidFill>
              </a:rPr>
              <a:t>Influences</a:t>
            </a:r>
          </a:p>
          <a:p>
            <a:pPr lvl="0" algn="ctr"/>
            <a:r>
              <a:rPr lang="fr-FR" sz="2400" dirty="0">
                <a:solidFill>
                  <a:srgbClr val="95C06B"/>
                </a:solidFill>
              </a:rPr>
              <a:t>sociales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D20E32-A6ED-3D1C-2166-9CBA89C7A9C3}"/>
              </a:ext>
            </a:extLst>
          </p:cNvPr>
          <p:cNvSpPr txBox="1"/>
          <p:nvPr/>
        </p:nvSpPr>
        <p:spPr>
          <a:xfrm>
            <a:off x="7765061" y="4126913"/>
            <a:ext cx="1824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fr-FR" sz="2400" dirty="0">
                <a:solidFill>
                  <a:srgbClr val="95C06B"/>
                </a:solidFill>
              </a:rPr>
              <a:t>Priorités </a:t>
            </a:r>
          </a:p>
          <a:p>
            <a:pPr lvl="0" algn="ctr"/>
            <a:r>
              <a:rPr lang="fr-FR" sz="2400" dirty="0">
                <a:solidFill>
                  <a:srgbClr val="95C06B"/>
                </a:solidFill>
              </a:rPr>
              <a:t>concurrentes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5359B3-F8C5-17E6-57FD-EFD1E4090B35}"/>
              </a:ext>
            </a:extLst>
          </p:cNvPr>
          <p:cNvSpPr txBox="1"/>
          <p:nvPr/>
        </p:nvSpPr>
        <p:spPr>
          <a:xfrm>
            <a:off x="6401779" y="5204517"/>
            <a:ext cx="1714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fr-FR" sz="2400" dirty="0">
                <a:solidFill>
                  <a:srgbClr val="EC7799"/>
                </a:solidFill>
              </a:rPr>
              <a:t>Fluctuations</a:t>
            </a:r>
          </a:p>
          <a:p>
            <a:pPr lvl="0" algn="ctr"/>
            <a:r>
              <a:rPr lang="fr-FR" sz="2400" dirty="0">
                <a:solidFill>
                  <a:srgbClr val="EC7799"/>
                </a:solidFill>
              </a:rPr>
              <a:t>de santé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4B47E0F-29D3-9060-5E4C-BD747E1EEB14}"/>
              </a:ext>
            </a:extLst>
          </p:cNvPr>
          <p:cNvSpPr txBox="1"/>
          <p:nvPr/>
        </p:nvSpPr>
        <p:spPr>
          <a:xfrm>
            <a:off x="3795709" y="5210551"/>
            <a:ext cx="1857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400" dirty="0">
                <a:solidFill>
                  <a:srgbClr val="ED9077"/>
                </a:solidFill>
              </a:rPr>
              <a:t>Sentiment de</a:t>
            </a:r>
          </a:p>
          <a:p>
            <a:pPr lvl="0" algn="ctr"/>
            <a:r>
              <a:rPr lang="fr-FR" sz="2400" dirty="0">
                <a:solidFill>
                  <a:srgbClr val="ED9077"/>
                </a:solidFill>
              </a:rPr>
              <a:t>normalité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72F5338-53F2-8270-60CA-98EC30567A7B}"/>
              </a:ext>
            </a:extLst>
          </p:cNvPr>
          <p:cNvSpPr txBox="1"/>
          <p:nvPr/>
        </p:nvSpPr>
        <p:spPr>
          <a:xfrm>
            <a:off x="1755734" y="3752821"/>
            <a:ext cx="2961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fr-FR" sz="2400" dirty="0">
                <a:solidFill>
                  <a:srgbClr val="ED9077"/>
                </a:solidFill>
              </a:rPr>
              <a:t>Croyances en </a:t>
            </a:r>
          </a:p>
          <a:p>
            <a:pPr lvl="0" algn="ctr"/>
            <a:r>
              <a:rPr lang="fr-FR" sz="2400" dirty="0">
                <a:solidFill>
                  <a:srgbClr val="ED9077"/>
                </a:solidFill>
              </a:rPr>
              <a:t>matière de</a:t>
            </a:r>
          </a:p>
          <a:p>
            <a:pPr lvl="0" algn="ctr"/>
            <a:r>
              <a:rPr lang="fr-FR" sz="2400" dirty="0">
                <a:solidFill>
                  <a:srgbClr val="ED9077"/>
                </a:solidFill>
              </a:rPr>
              <a:t>contrôle de la maladie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F22EED-F0EA-F34D-D320-5047E84B04DA}"/>
              </a:ext>
            </a:extLst>
          </p:cNvPr>
          <p:cNvSpPr txBox="1"/>
          <p:nvPr/>
        </p:nvSpPr>
        <p:spPr>
          <a:xfrm>
            <a:off x="2357246" y="2541589"/>
            <a:ext cx="1758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fr-FR" sz="2400" dirty="0">
                <a:solidFill>
                  <a:srgbClr val="ED9077"/>
                </a:solidFill>
              </a:rPr>
              <a:t>Stratégies</a:t>
            </a:r>
          </a:p>
          <a:p>
            <a:pPr lvl="0" algn="ctr"/>
            <a:r>
              <a:rPr lang="fr-FR" sz="2400" dirty="0">
                <a:solidFill>
                  <a:srgbClr val="ED9077"/>
                </a:solidFill>
              </a:rPr>
              <a:t>d’adaptation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EE29AF3-A13C-16E0-D09B-1DE8810CF08F}"/>
              </a:ext>
            </a:extLst>
          </p:cNvPr>
          <p:cNvSpPr txBox="1"/>
          <p:nvPr/>
        </p:nvSpPr>
        <p:spPr>
          <a:xfrm>
            <a:off x="3113199" y="1495112"/>
            <a:ext cx="2013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fr-FR" sz="2400" dirty="0">
                <a:solidFill>
                  <a:srgbClr val="95C06B"/>
                </a:solidFill>
              </a:rPr>
              <a:t>Installations et</a:t>
            </a:r>
          </a:p>
          <a:p>
            <a:pPr lvl="0" algn="ctr"/>
            <a:r>
              <a:rPr lang="fr-FR" sz="2400" dirty="0">
                <a:solidFill>
                  <a:srgbClr val="95C06B"/>
                </a:solidFill>
              </a:rPr>
              <a:t>offres en AP</a:t>
            </a:r>
          </a:p>
        </p:txBody>
      </p:sp>
      <p:sp>
        <p:nvSpPr>
          <p:cNvPr id="20" name="Rectangle : coins arrondis 21">
            <a:extLst>
              <a:ext uri="{FF2B5EF4-FFF2-40B4-BE49-F238E27FC236}">
                <a16:creationId xmlns:a16="http://schemas.microsoft.com/office/drawing/2014/main" id="{BD503776-4B92-B3CE-0AB6-5BAB874127E7}"/>
              </a:ext>
            </a:extLst>
          </p:cNvPr>
          <p:cNvSpPr/>
          <p:nvPr/>
        </p:nvSpPr>
        <p:spPr>
          <a:xfrm>
            <a:off x="959691" y="199632"/>
            <a:ext cx="9136566" cy="537234"/>
          </a:xfrm>
          <a:prstGeom prst="roundRect">
            <a:avLst/>
          </a:prstGeom>
          <a:solidFill>
            <a:srgbClr val="007EA2"/>
          </a:solidFill>
          <a:ln>
            <a:solidFill>
              <a:srgbClr val="007EA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7F1E4"/>
                </a:solidFill>
              </a:rPr>
              <a:t>Identification des freins &amp; des leviers à l’AP = enjeu majeur de recherche chez ces patients</a:t>
            </a:r>
          </a:p>
        </p:txBody>
      </p:sp>
    </p:spTree>
    <p:extLst>
      <p:ext uri="{BB962C8B-B14F-4D97-AF65-F5344CB8AC3E}">
        <p14:creationId xmlns:p14="http://schemas.microsoft.com/office/powerpoint/2010/main" val="160421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Une image contenant table&#10;&#10;Description générée automatiquement">
            <a:extLst>
              <a:ext uri="{FF2B5EF4-FFF2-40B4-BE49-F238E27FC236}">
                <a16:creationId xmlns:a16="http://schemas.microsoft.com/office/drawing/2014/main" id="{E4DD0D8C-256F-9245-B719-35AE96345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83" t="11632" r="1068" b="79946"/>
          <a:stretch/>
        </p:blipFill>
        <p:spPr>
          <a:xfrm>
            <a:off x="847722" y="3816547"/>
            <a:ext cx="10515599" cy="7545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ECD752-E712-C64F-9EB5-9B9ED6EE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Résultats au MUCO_BALAD</a:t>
            </a:r>
            <a:endParaRPr lang="fr-FR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ECD6451F-DDBA-EB4A-A095-0D4A5467F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309" t="32876" r="774" b="57116"/>
          <a:stretch/>
        </p:blipFill>
        <p:spPr>
          <a:xfrm>
            <a:off x="838199" y="1278413"/>
            <a:ext cx="10515599" cy="898120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F831F0-6C2D-FD48-950B-33359D16FE2B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37511AF-E539-9644-9D3B-23C692715F13}"/>
              </a:ext>
            </a:extLst>
          </p:cNvPr>
          <p:cNvSpPr/>
          <p:nvPr/>
        </p:nvSpPr>
        <p:spPr>
          <a:xfrm>
            <a:off x="3612219" y="1457580"/>
            <a:ext cx="4611661" cy="44604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à entaille 17">
            <a:extLst>
              <a:ext uri="{FF2B5EF4-FFF2-40B4-BE49-F238E27FC236}">
                <a16:creationId xmlns:a16="http://schemas.microsoft.com/office/drawing/2014/main" id="{5578AAC3-4041-D44B-A4EC-ED85DE6AE9B1}"/>
              </a:ext>
            </a:extLst>
          </p:cNvPr>
          <p:cNvSpPr/>
          <p:nvPr/>
        </p:nvSpPr>
        <p:spPr>
          <a:xfrm rot="18284724">
            <a:off x="4037880" y="2164557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CC9B191-4401-AD4E-A3AE-0B1692EEC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79830D-7BAA-7242-BCB9-EBD040C7CA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FA9E78-EE68-9D4E-BCC7-3D0669D68E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517062-66F3-4048-9584-C682125F67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7058417-A26C-C04C-89F0-83C25FA8AF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14A4F33D-0282-DE4A-82DC-0C80B57BCA7C}"/>
              </a:ext>
            </a:extLst>
          </p:cNvPr>
          <p:cNvSpPr/>
          <p:nvPr/>
        </p:nvSpPr>
        <p:spPr>
          <a:xfrm>
            <a:off x="3612219" y="3919058"/>
            <a:ext cx="4611661" cy="44604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à entaille 28">
            <a:extLst>
              <a:ext uri="{FF2B5EF4-FFF2-40B4-BE49-F238E27FC236}">
                <a16:creationId xmlns:a16="http://schemas.microsoft.com/office/drawing/2014/main" id="{A8B72195-2C3B-8A4B-B03A-34EB779A5D37}"/>
              </a:ext>
            </a:extLst>
          </p:cNvPr>
          <p:cNvSpPr/>
          <p:nvPr/>
        </p:nvSpPr>
        <p:spPr>
          <a:xfrm rot="14209210">
            <a:off x="7338296" y="4614884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46D62377-B89A-AE49-94F0-A853138E445C}"/>
              </a:ext>
            </a:extLst>
          </p:cNvPr>
          <p:cNvSpPr/>
          <p:nvPr/>
        </p:nvSpPr>
        <p:spPr>
          <a:xfrm>
            <a:off x="5712378" y="3047304"/>
            <a:ext cx="767240" cy="609647"/>
          </a:xfrm>
          <a:prstGeom prst="triangle">
            <a:avLst/>
          </a:prstGeom>
          <a:solidFill>
            <a:srgbClr val="000448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A5A4014-49C2-044A-915B-DC0370D68BE0}"/>
              </a:ext>
            </a:extLst>
          </p:cNvPr>
          <p:cNvCxnSpPr>
            <a:cxnSpLocks/>
          </p:cNvCxnSpPr>
          <p:nvPr/>
        </p:nvCxnSpPr>
        <p:spPr>
          <a:xfrm flipV="1">
            <a:off x="3684271" y="2709146"/>
            <a:ext cx="4702492" cy="627314"/>
          </a:xfrm>
          <a:prstGeom prst="line">
            <a:avLst/>
          </a:prstGeom>
          <a:ln w="76200">
            <a:solidFill>
              <a:srgbClr val="0004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re 1">
            <a:extLst>
              <a:ext uri="{FF2B5EF4-FFF2-40B4-BE49-F238E27FC236}">
                <a16:creationId xmlns:a16="http://schemas.microsoft.com/office/drawing/2014/main" id="{D1DF4FC5-9E44-F349-B8FC-5AB285A5EDAA}"/>
              </a:ext>
            </a:extLst>
          </p:cNvPr>
          <p:cNvSpPr txBox="1">
            <a:spLocks/>
          </p:cNvSpPr>
          <p:nvPr/>
        </p:nvSpPr>
        <p:spPr>
          <a:xfrm>
            <a:off x="2746276" y="2360021"/>
            <a:ext cx="187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0004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LEVIERS</a:t>
            </a:r>
            <a:endParaRPr lang="fr-FR" sz="1800" b="1" dirty="0">
              <a:solidFill>
                <a:srgbClr val="000448"/>
              </a:solidFill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23961540-CBF8-E34D-B62D-002BEA36AE55}"/>
              </a:ext>
            </a:extLst>
          </p:cNvPr>
          <p:cNvSpPr txBox="1">
            <a:spLocks/>
          </p:cNvSpPr>
          <p:nvPr/>
        </p:nvSpPr>
        <p:spPr>
          <a:xfrm>
            <a:off x="7445645" y="1801044"/>
            <a:ext cx="187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0004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BARRIÈRES</a:t>
            </a:r>
            <a:endParaRPr lang="fr-FR" sz="1800" b="1" dirty="0">
              <a:solidFill>
                <a:srgbClr val="000448"/>
              </a:solidFill>
            </a:endParaRP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60AB5EA3-C99D-8947-9CEE-AD7E716DD5D3}"/>
              </a:ext>
            </a:extLst>
          </p:cNvPr>
          <p:cNvSpPr/>
          <p:nvPr/>
        </p:nvSpPr>
        <p:spPr>
          <a:xfrm>
            <a:off x="5721902" y="5282029"/>
            <a:ext cx="767240" cy="609647"/>
          </a:xfrm>
          <a:prstGeom prst="triangle">
            <a:avLst/>
          </a:prstGeom>
          <a:solidFill>
            <a:srgbClr val="000448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A3844BA-54D7-D145-9EC9-9F7E12B1A914}"/>
              </a:ext>
            </a:extLst>
          </p:cNvPr>
          <p:cNvCxnSpPr>
            <a:cxnSpLocks/>
          </p:cNvCxnSpPr>
          <p:nvPr/>
        </p:nvCxnSpPr>
        <p:spPr>
          <a:xfrm>
            <a:off x="3886200" y="4967700"/>
            <a:ext cx="4583550" cy="578667"/>
          </a:xfrm>
          <a:prstGeom prst="line">
            <a:avLst/>
          </a:prstGeom>
          <a:ln w="76200">
            <a:solidFill>
              <a:srgbClr val="0004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re 1">
            <a:extLst>
              <a:ext uri="{FF2B5EF4-FFF2-40B4-BE49-F238E27FC236}">
                <a16:creationId xmlns:a16="http://schemas.microsoft.com/office/drawing/2014/main" id="{531031A8-ED5B-174A-ADFB-D7473B911F99}"/>
              </a:ext>
            </a:extLst>
          </p:cNvPr>
          <p:cNvSpPr txBox="1">
            <a:spLocks/>
          </p:cNvSpPr>
          <p:nvPr/>
        </p:nvSpPr>
        <p:spPr>
          <a:xfrm>
            <a:off x="2755800" y="4123258"/>
            <a:ext cx="187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0004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LEVIERS</a:t>
            </a:r>
            <a:endParaRPr lang="fr-FR" sz="1800" b="1" dirty="0">
              <a:solidFill>
                <a:srgbClr val="000448"/>
              </a:solidFill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5798E8F-EC6B-FA4C-B195-1A56384988C8}"/>
              </a:ext>
            </a:extLst>
          </p:cNvPr>
          <p:cNvSpPr txBox="1">
            <a:spLocks/>
          </p:cNvSpPr>
          <p:nvPr/>
        </p:nvSpPr>
        <p:spPr>
          <a:xfrm>
            <a:off x="7455169" y="4607271"/>
            <a:ext cx="187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0004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BARRIÈRES</a:t>
            </a:r>
            <a:endParaRPr lang="fr-FR" sz="1800" b="1" dirty="0">
              <a:solidFill>
                <a:srgbClr val="000448"/>
              </a:solidFill>
            </a:endParaRPr>
          </a:p>
        </p:txBody>
      </p:sp>
      <p:pic>
        <p:nvPicPr>
          <p:cNvPr id="6" name="10" descr="10">
            <a:hlinkClick r:id="" action="ppaction://media"/>
            <a:extLst>
              <a:ext uri="{FF2B5EF4-FFF2-40B4-BE49-F238E27FC236}">
                <a16:creationId xmlns:a16="http://schemas.microsoft.com/office/drawing/2014/main" id="{A21EA40B-86F5-7E43-B9DB-F1386DEFA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F1FD66C-4ADA-384B-B5A2-ED54A94CA0D3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3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000"/>
    </mc:Choice>
    <mc:Fallback xmlns="">
      <p:transition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8" grpId="0" animBg="1"/>
      <p:bldP spid="29" grpId="0" animBg="1"/>
      <p:bldP spid="4" grpId="0" animBg="1"/>
      <p:bldP spid="35" grpId="0"/>
      <p:bldP spid="36" grpId="0"/>
      <p:bldP spid="37" grpId="0" animBg="1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B7224933-E149-4042-AA4B-D81EB8EEA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6" t="33365" r="1571" b="58853"/>
          <a:stretch/>
        </p:blipFill>
        <p:spPr>
          <a:xfrm>
            <a:off x="854577" y="1330849"/>
            <a:ext cx="10499219" cy="6434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ECD752-E712-C64F-9EB5-9B9ED6EE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Résultats au MUCO_BALAD</a:t>
            </a:r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F831F0-6C2D-FD48-950B-33359D16FE2B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37511AF-E539-9644-9D3B-23C692715F13}"/>
              </a:ext>
            </a:extLst>
          </p:cNvPr>
          <p:cNvSpPr/>
          <p:nvPr/>
        </p:nvSpPr>
        <p:spPr>
          <a:xfrm>
            <a:off x="3612219" y="1452853"/>
            <a:ext cx="4611661" cy="38387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à entaille 17">
            <a:extLst>
              <a:ext uri="{FF2B5EF4-FFF2-40B4-BE49-F238E27FC236}">
                <a16:creationId xmlns:a16="http://schemas.microsoft.com/office/drawing/2014/main" id="{5578AAC3-4041-D44B-A4EC-ED85DE6AE9B1}"/>
              </a:ext>
            </a:extLst>
          </p:cNvPr>
          <p:cNvSpPr/>
          <p:nvPr/>
        </p:nvSpPr>
        <p:spPr>
          <a:xfrm rot="18284724">
            <a:off x="4037880" y="2108802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CC9B191-4401-AD4E-A3AE-0B1692EEC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79830D-7BAA-7242-BCB9-EBD040C7CA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FA9E78-EE68-9D4E-BCC7-3D0669D68E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517062-66F3-4048-9584-C682125F6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7058417-A26C-C04C-89F0-83C25FA8AF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46D62377-B89A-AE49-94F0-A853138E445C}"/>
              </a:ext>
            </a:extLst>
          </p:cNvPr>
          <p:cNvSpPr/>
          <p:nvPr/>
        </p:nvSpPr>
        <p:spPr>
          <a:xfrm>
            <a:off x="5711117" y="3339021"/>
            <a:ext cx="767240" cy="609647"/>
          </a:xfrm>
          <a:prstGeom prst="triangle">
            <a:avLst/>
          </a:prstGeom>
          <a:solidFill>
            <a:srgbClr val="000448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A5A4014-49C2-044A-915B-DC0370D68BE0}"/>
              </a:ext>
            </a:extLst>
          </p:cNvPr>
          <p:cNvCxnSpPr>
            <a:cxnSpLocks/>
          </p:cNvCxnSpPr>
          <p:nvPr/>
        </p:nvCxnSpPr>
        <p:spPr>
          <a:xfrm>
            <a:off x="3684271" y="3336460"/>
            <a:ext cx="4696874" cy="0"/>
          </a:xfrm>
          <a:prstGeom prst="line">
            <a:avLst/>
          </a:prstGeom>
          <a:ln w="76200">
            <a:solidFill>
              <a:srgbClr val="0004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re 1">
            <a:extLst>
              <a:ext uri="{FF2B5EF4-FFF2-40B4-BE49-F238E27FC236}">
                <a16:creationId xmlns:a16="http://schemas.microsoft.com/office/drawing/2014/main" id="{D1DF4FC5-9E44-F349-B8FC-5AB285A5EDAA}"/>
              </a:ext>
            </a:extLst>
          </p:cNvPr>
          <p:cNvSpPr txBox="1">
            <a:spLocks/>
          </p:cNvSpPr>
          <p:nvPr/>
        </p:nvSpPr>
        <p:spPr>
          <a:xfrm>
            <a:off x="2746276" y="2360021"/>
            <a:ext cx="187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0004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LEVIERS</a:t>
            </a:r>
            <a:endParaRPr lang="fr-FR" sz="1800" b="1" dirty="0">
              <a:solidFill>
                <a:srgbClr val="000448"/>
              </a:solidFill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23961540-CBF8-E34D-B62D-002BEA36AE55}"/>
              </a:ext>
            </a:extLst>
          </p:cNvPr>
          <p:cNvSpPr txBox="1">
            <a:spLocks/>
          </p:cNvSpPr>
          <p:nvPr/>
        </p:nvSpPr>
        <p:spPr>
          <a:xfrm>
            <a:off x="7445645" y="2367165"/>
            <a:ext cx="187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0004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BARRIÈRES</a:t>
            </a:r>
            <a:endParaRPr lang="fr-FR" sz="1800" b="1" dirty="0">
              <a:solidFill>
                <a:srgbClr val="000448"/>
              </a:solidFill>
            </a:endParaRPr>
          </a:p>
        </p:txBody>
      </p:sp>
      <p:pic>
        <p:nvPicPr>
          <p:cNvPr id="3" name="11" descr="11">
            <a:hlinkClick r:id="" action="ppaction://media"/>
            <a:extLst>
              <a:ext uri="{FF2B5EF4-FFF2-40B4-BE49-F238E27FC236}">
                <a16:creationId xmlns:a16="http://schemas.microsoft.com/office/drawing/2014/main" id="{4DE2DFE7-C9E8-1240-A2A4-01C88488B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5D4A7FC-C1D8-0B44-A62D-2B0FC056D640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91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00">
        <p15:prstTrans prst="peelOff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4" grpId="0" animBg="1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able&#10;&#10;Description générée automatiquement">
            <a:extLst>
              <a:ext uri="{FF2B5EF4-FFF2-40B4-BE49-F238E27FC236}">
                <a16:creationId xmlns:a16="http://schemas.microsoft.com/office/drawing/2014/main" id="{24191370-374D-9245-BD08-87F82E70A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83" t="11632" r="1068" b="79946"/>
          <a:stretch/>
        </p:blipFill>
        <p:spPr>
          <a:xfrm>
            <a:off x="2064618" y="1251194"/>
            <a:ext cx="8827477" cy="5776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ECD752-E712-C64F-9EB5-9B9ED6EE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Résultats au MUCO_BALAD</a:t>
            </a:r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F831F0-6C2D-FD48-950B-33359D16FE2B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FBAB50-BBD2-B149-BB43-227F87696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6BF61BB-8411-B445-B1E5-583ED80BD7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777860-6DC4-2C4F-8FE7-19D5B17042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92B9AE-CA29-8F45-BE62-853E1B171B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370D8D5-6AA3-804F-A9F2-484C870210F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19" name="Image 18" descr="Une image contenant table&#10;&#10;Description générée automatiquement">
            <a:extLst>
              <a:ext uri="{FF2B5EF4-FFF2-40B4-BE49-F238E27FC236}">
                <a16:creationId xmlns:a16="http://schemas.microsoft.com/office/drawing/2014/main" id="{70987040-2E5E-A347-A6F9-242A0D464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83" t="27322" r="1068" b="41397"/>
          <a:stretch/>
        </p:blipFill>
        <p:spPr>
          <a:xfrm>
            <a:off x="2064618" y="1723293"/>
            <a:ext cx="8827477" cy="2145323"/>
          </a:xfrm>
          <a:prstGeom prst="rect">
            <a:avLst/>
          </a:prstGeom>
        </p:spPr>
      </p:pic>
      <p:pic>
        <p:nvPicPr>
          <p:cNvPr id="21" name="Image 20" descr="Une image contenant table&#10;&#10;Description générée automatiquement">
            <a:extLst>
              <a:ext uri="{FF2B5EF4-FFF2-40B4-BE49-F238E27FC236}">
                <a16:creationId xmlns:a16="http://schemas.microsoft.com/office/drawing/2014/main" id="{1A2C0DE6-7822-E845-9DA1-8DE6C2F5B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83" t="64552" r="1068" b="2594"/>
          <a:stretch/>
        </p:blipFill>
        <p:spPr>
          <a:xfrm>
            <a:off x="2064617" y="3804971"/>
            <a:ext cx="8827477" cy="2253147"/>
          </a:xfrm>
          <a:prstGeom prst="rect">
            <a:avLst/>
          </a:prstGeom>
        </p:spPr>
      </p:pic>
      <p:pic>
        <p:nvPicPr>
          <p:cNvPr id="3" name="12" descr="12">
            <a:hlinkClick r:id="" action="ppaction://media"/>
            <a:extLst>
              <a:ext uri="{FF2B5EF4-FFF2-40B4-BE49-F238E27FC236}">
                <a16:creationId xmlns:a16="http://schemas.microsoft.com/office/drawing/2014/main" id="{DCF97ACE-EFC2-9145-B614-6C807C178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18B21-3141-A04A-BAE8-C6F4396E2BB4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4 Minutes Cool Upbeat Background Music for Videos  No Copyright   Free to use 2022.mp3" descr="4 Minutes Cool Upbeat Background Music for Videos  No Copyright   Free to use 2022.mp3">
            <a:hlinkClick r:id="" action="ppaction://media"/>
            <a:extLst>
              <a:ext uri="{FF2B5EF4-FFF2-40B4-BE49-F238E27FC236}">
                <a16:creationId xmlns:a16="http://schemas.microsoft.com/office/drawing/2014/main" id="{894DFD8A-FF81-8E41-AD7F-F65324C5F0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0" y="951059"/>
            <a:ext cx="812800" cy="8128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6848D62-787D-7345-8172-E6CB39693E91}"/>
              </a:ext>
            </a:extLst>
          </p:cNvPr>
          <p:cNvSpPr/>
          <p:nvPr/>
        </p:nvSpPr>
        <p:spPr>
          <a:xfrm>
            <a:off x="68746" y="795768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936914"/>
      </p:ext>
    </p:extLst>
  </p:cSld>
  <p:clrMapOvr>
    <a:masterClrMapping/>
  </p:clrMapOvr>
  <p:transition spd="slow" advClick="0" advTm="1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7576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2651C3-E2ED-2449-96C2-32316792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Recommandations personnalisées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E56F97E-1763-DA42-A23A-0220D91DC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581" t="56108" r="862" b="8541"/>
          <a:stretch/>
        </p:blipFill>
        <p:spPr>
          <a:xfrm>
            <a:off x="936702" y="1804151"/>
            <a:ext cx="10417098" cy="2857059"/>
          </a:xfr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AF7DDC8-3820-0C41-9D8A-866833DE91C2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5FF2B22-803C-A042-B1BA-EB83F12EC241}"/>
              </a:ext>
            </a:extLst>
          </p:cNvPr>
          <p:cNvSpPr/>
          <p:nvPr/>
        </p:nvSpPr>
        <p:spPr>
          <a:xfrm>
            <a:off x="838199" y="3947183"/>
            <a:ext cx="2551771" cy="728662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à entaille 17">
            <a:extLst>
              <a:ext uri="{FF2B5EF4-FFF2-40B4-BE49-F238E27FC236}">
                <a16:creationId xmlns:a16="http://schemas.microsoft.com/office/drawing/2014/main" id="{C30B7ABE-D179-5445-9E38-8C4E0DD7BECB}"/>
              </a:ext>
            </a:extLst>
          </p:cNvPr>
          <p:cNvSpPr/>
          <p:nvPr/>
        </p:nvSpPr>
        <p:spPr>
          <a:xfrm rot="13007489">
            <a:off x="3519061" y="4618315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6AC26A6-DB69-BA4A-AF02-0EE08283C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E217DD6-D16E-9245-96FB-2697FB376D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152614-13F4-0A4D-B69F-5ED3FAB48C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795B98-B332-9146-AAB1-597E128BE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AD85047-94B9-BD4A-B2E6-ECD5DC59CE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4" name="13" descr="13">
            <a:hlinkClick r:id="" action="ppaction://media"/>
            <a:extLst>
              <a:ext uri="{FF2B5EF4-FFF2-40B4-BE49-F238E27FC236}">
                <a16:creationId xmlns:a16="http://schemas.microsoft.com/office/drawing/2014/main" id="{5E06249D-86C2-B941-8A06-85CA7C57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11E4B8-B7DF-4F4B-B10E-0B225412C66C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895838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64C0D-FC11-1143-8D56-4C95CEC0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Sauvegarde des réponses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A67E65-F15C-C449-8F24-BB32C36FC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55" t="5229" r="1123" b="30952"/>
          <a:stretch/>
        </p:blipFill>
        <p:spPr>
          <a:xfrm>
            <a:off x="1904767" y="1842251"/>
            <a:ext cx="8306033" cy="406394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E6250DB-E639-4F4A-8C74-19BE34B6749E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du contenu 13">
            <a:extLst>
              <a:ext uri="{FF2B5EF4-FFF2-40B4-BE49-F238E27FC236}">
                <a16:creationId xmlns:a16="http://schemas.microsoft.com/office/drawing/2014/main" id="{CBC53189-5940-A442-B6D8-9F4E5296F4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41" t="21087" r="693" b="7004"/>
          <a:stretch/>
        </p:blipFill>
        <p:spPr>
          <a:xfrm>
            <a:off x="1934293" y="1824865"/>
            <a:ext cx="8276507" cy="41568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A3B991A-2F87-7640-9695-11E0DE40D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97343C-9109-2743-A88D-C303B7E1F1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2EC7CE3-5C30-8544-805A-CC172BE5C3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BEAD4C-710C-694A-A412-BCE1E7683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C53545-1B8D-7E44-BEFA-C472846211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3" name="14" descr="14">
            <a:hlinkClick r:id="" action="ppaction://media"/>
            <a:extLst>
              <a:ext uri="{FF2B5EF4-FFF2-40B4-BE49-F238E27FC236}">
                <a16:creationId xmlns:a16="http://schemas.microsoft.com/office/drawing/2014/main" id="{2D50849A-9A7F-344D-8969-5FA88A01F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F33857-0667-5845-B0DB-BB7E9E4119BD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F409C8-4293-2349-8FF3-0C2F37E9465F}"/>
              </a:ext>
            </a:extLst>
          </p:cNvPr>
          <p:cNvSpPr/>
          <p:nvPr/>
        </p:nvSpPr>
        <p:spPr>
          <a:xfrm>
            <a:off x="25400" y="2209414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4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706E3-82FF-2C4C-B321-B049B75C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 des résultats</a:t>
            </a:r>
            <a:endParaRPr lang="fr-FR" dirty="0"/>
          </a:p>
        </p:txBody>
      </p:sp>
      <p:pic>
        <p:nvPicPr>
          <p:cNvPr id="6" name="15" descr="15">
            <a:hlinkClick r:id="" action="ppaction://media"/>
            <a:extLst>
              <a:ext uri="{FF2B5EF4-FFF2-40B4-BE49-F238E27FC236}">
                <a16:creationId xmlns:a16="http://schemas.microsoft.com/office/drawing/2014/main" id="{A02F1C22-B248-BE46-B78C-ECE75DC241E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512" y="145218"/>
            <a:ext cx="812800" cy="8128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5FB47D-F95C-C744-98DF-C5C1636740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30" b="19056"/>
          <a:stretch/>
        </p:blipFill>
        <p:spPr>
          <a:xfrm>
            <a:off x="815898" y="1812865"/>
            <a:ext cx="10515600" cy="466724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2F41728-AD03-6A4C-933D-40FBD093F62F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8EEF6C-456E-DE45-A839-07B83D3DB02E}"/>
              </a:ext>
            </a:extLst>
          </p:cNvPr>
          <p:cNvSpPr/>
          <p:nvPr/>
        </p:nvSpPr>
        <p:spPr>
          <a:xfrm>
            <a:off x="10392937" y="2988527"/>
            <a:ext cx="960863" cy="386647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à entaille 12">
            <a:extLst>
              <a:ext uri="{FF2B5EF4-FFF2-40B4-BE49-F238E27FC236}">
                <a16:creationId xmlns:a16="http://schemas.microsoft.com/office/drawing/2014/main" id="{DD14A246-4444-2945-A833-686FBA8EC047}"/>
              </a:ext>
            </a:extLst>
          </p:cNvPr>
          <p:cNvSpPr/>
          <p:nvPr/>
        </p:nvSpPr>
        <p:spPr>
          <a:xfrm rot="2000875">
            <a:off x="9716081" y="2610712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F473200-D58B-6E4D-96BF-BAAB3269B866}"/>
              </a:ext>
            </a:extLst>
          </p:cNvPr>
          <p:cNvSpPr/>
          <p:nvPr/>
        </p:nvSpPr>
        <p:spPr>
          <a:xfrm>
            <a:off x="860502" y="1887421"/>
            <a:ext cx="992459" cy="161693"/>
          </a:xfrm>
          <a:prstGeom prst="round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Nom Prénom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94264BB-569F-F240-A978-216C174862AD}"/>
              </a:ext>
            </a:extLst>
          </p:cNvPr>
          <p:cNvSpPr/>
          <p:nvPr/>
        </p:nvSpPr>
        <p:spPr>
          <a:xfrm>
            <a:off x="2684292" y="2553629"/>
            <a:ext cx="1430508" cy="215068"/>
          </a:xfrm>
          <a:prstGeom prst="roundRect">
            <a:avLst/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Nom Prénom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21DEC33-818C-234A-972E-F33C30BBA6E7}"/>
              </a:ext>
            </a:extLst>
          </p:cNvPr>
          <p:cNvSpPr/>
          <p:nvPr/>
        </p:nvSpPr>
        <p:spPr>
          <a:xfrm>
            <a:off x="6668430" y="3021981"/>
            <a:ext cx="1059365" cy="178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chemeClr val="tx1"/>
                </a:solidFill>
              </a:rPr>
              <a:t>Nom Prénom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FEFF70A-DA09-6844-8690-5F6F3C4FA4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9" t="22911" r="86602" b="71398"/>
          <a:stretch/>
        </p:blipFill>
        <p:spPr>
          <a:xfrm>
            <a:off x="1066277" y="2882243"/>
            <a:ext cx="1269380" cy="390292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A9A3FDAD-B80F-D647-BB82-D7F0FA3B2713}"/>
              </a:ext>
            </a:extLst>
          </p:cNvPr>
          <p:cNvSpPr/>
          <p:nvPr/>
        </p:nvSpPr>
        <p:spPr>
          <a:xfrm>
            <a:off x="838204" y="2853662"/>
            <a:ext cx="1129990" cy="395868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à entaille 19">
            <a:extLst>
              <a:ext uri="{FF2B5EF4-FFF2-40B4-BE49-F238E27FC236}">
                <a16:creationId xmlns:a16="http://schemas.microsoft.com/office/drawing/2014/main" id="{7EE6A280-EB8D-DC4A-B42D-B183A9A5788D}"/>
              </a:ext>
            </a:extLst>
          </p:cNvPr>
          <p:cNvSpPr/>
          <p:nvPr/>
        </p:nvSpPr>
        <p:spPr>
          <a:xfrm rot="13921801">
            <a:off x="2008338" y="3244236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57EDED7-9E7A-C741-984B-ADB22F743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573442C-C3EB-CC48-BFF0-0AB58C259A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95CECB-B834-354B-B249-ACDB7C2141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D6307A-3D75-A049-B802-18313D55CE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E7A3F71-FB2F-A048-95D5-3AB30A05A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7FE44C9-1D1D-754A-953C-83C95DBA7790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5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" descr="16">
            <a:hlinkClick r:id="" action="ppaction://media"/>
            <a:extLst>
              <a:ext uri="{FF2B5EF4-FFF2-40B4-BE49-F238E27FC236}">
                <a16:creationId xmlns:a16="http://schemas.microsoft.com/office/drawing/2014/main" id="{970AC8BA-E70A-2548-8AD4-EDFEC3A80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B4BCBCC-5F6A-5944-88B4-63543B2D62A5}"/>
              </a:ext>
            </a:extLst>
          </p:cNvPr>
          <p:cNvSpPr/>
          <p:nvPr/>
        </p:nvSpPr>
        <p:spPr>
          <a:xfrm>
            <a:off x="0" y="0"/>
            <a:ext cx="12192000" cy="5872163"/>
          </a:xfrm>
          <a:prstGeom prst="roundRect">
            <a:avLst>
              <a:gd name="adj" fmla="val 5610"/>
            </a:avLst>
          </a:prstGeom>
          <a:solidFill>
            <a:srgbClr val="000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DD6309-7315-F844-B678-EA226E222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195" y="1351592"/>
            <a:ext cx="7861609" cy="316897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5400" dirty="0">
                <a:solidFill>
                  <a:srgbClr val="79AE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côté des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5400" dirty="0">
                <a:solidFill>
                  <a:srgbClr val="79AE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professionnels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5400" dirty="0">
                <a:solidFill>
                  <a:srgbClr val="79AE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santé</a:t>
            </a:r>
            <a:endParaRPr lang="fr-FR" sz="5400" dirty="0">
              <a:solidFill>
                <a:srgbClr val="79AED4"/>
              </a:solidFill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1A1C7EC-CB41-DE4C-A78F-EBDE8BA11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7" t="26071" r="75823" b="16795"/>
          <a:stretch/>
        </p:blipFill>
        <p:spPr>
          <a:xfrm>
            <a:off x="412596" y="1791047"/>
            <a:ext cx="2520176" cy="391837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36DF79-3C4F-194A-9420-4B631999E2A0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E8A0C5A-0D65-A040-AD5A-CA26840A5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A9F4DAF-8157-B24D-952A-7357906042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E0BC4A-B41C-D24D-90B4-03E46D6F61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6530BD-E89C-7942-AC92-6FFCCF35AD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6225DBF-CFF5-434A-801A-EC6F494569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5CF1A-20F2-4847-A8D4-A25B6831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365125"/>
            <a:ext cx="1124042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d’accueil « professionnels de santé »</a:t>
            </a:r>
            <a:endParaRPr lang="fr-FR" dirty="0"/>
          </a:p>
        </p:txBody>
      </p:sp>
      <p:pic>
        <p:nvPicPr>
          <p:cNvPr id="6" name="17" descr="17">
            <a:hlinkClick r:id="" action="ppaction://media"/>
            <a:extLst>
              <a:ext uri="{FF2B5EF4-FFF2-40B4-BE49-F238E27FC236}">
                <a16:creationId xmlns:a16="http://schemas.microsoft.com/office/drawing/2014/main" id="{3F74D9D1-4182-5448-8B64-70AE7F598FD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322"/>
            <a:ext cx="812800" cy="8128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F14723-DD35-EA4C-A26A-4048746A9C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12" b="16555"/>
          <a:stretch/>
        </p:blipFill>
        <p:spPr>
          <a:xfrm>
            <a:off x="838200" y="1793801"/>
            <a:ext cx="10524929" cy="438316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69FD05-C83C-7A43-9F46-536B4E05B5DD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06AA9D-8880-2C43-96AA-ADABAD98C33C}"/>
              </a:ext>
            </a:extLst>
          </p:cNvPr>
          <p:cNvSpPr/>
          <p:nvPr/>
        </p:nvSpPr>
        <p:spPr>
          <a:xfrm>
            <a:off x="949710" y="1798213"/>
            <a:ext cx="992459" cy="161693"/>
          </a:xfrm>
          <a:prstGeom prst="round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latin typeface="+mj-lt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ACA95D9-0934-8748-B966-B096E952CEF0}"/>
              </a:ext>
            </a:extLst>
          </p:cNvPr>
          <p:cNvSpPr/>
          <p:nvPr/>
        </p:nvSpPr>
        <p:spPr>
          <a:xfrm>
            <a:off x="8809463" y="4308322"/>
            <a:ext cx="715390" cy="364039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à entaille 13">
            <a:extLst>
              <a:ext uri="{FF2B5EF4-FFF2-40B4-BE49-F238E27FC236}">
                <a16:creationId xmlns:a16="http://schemas.microsoft.com/office/drawing/2014/main" id="{D65BE623-C262-FE42-9C02-5F475DF64249}"/>
              </a:ext>
            </a:extLst>
          </p:cNvPr>
          <p:cNvSpPr/>
          <p:nvPr/>
        </p:nvSpPr>
        <p:spPr>
          <a:xfrm rot="2581870">
            <a:off x="8323768" y="3843307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46967B0-1C25-AF47-9D81-A05787C60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67ED37-A551-B240-B7E3-A2D3E17247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A3355E-D19C-0C4E-91BA-41638AD6F7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B7EF57-0D47-BF42-BA69-1FF8D0EF32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C7CBD8-9C5E-0443-9624-9BFD144012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220921F-7888-614C-89D0-2C49DD7D540C}"/>
              </a:ext>
            </a:extLst>
          </p:cNvPr>
          <p:cNvSpPr/>
          <p:nvPr/>
        </p:nvSpPr>
        <p:spPr>
          <a:xfrm>
            <a:off x="3512634" y="4388403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666 111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64853F-D5EA-394D-A878-D7AAC4D2B181}"/>
              </a:ext>
            </a:extLst>
          </p:cNvPr>
          <p:cNvSpPr/>
          <p:nvPr/>
        </p:nvSpPr>
        <p:spPr>
          <a:xfrm>
            <a:off x="3512634" y="4715820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666 222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AF9EA8-E611-0B45-A77B-D0DEEA5598E1}"/>
              </a:ext>
            </a:extLst>
          </p:cNvPr>
          <p:cNvSpPr/>
          <p:nvPr/>
        </p:nvSpPr>
        <p:spPr>
          <a:xfrm>
            <a:off x="3512634" y="4996376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666 333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D433A0-BDB0-D349-9D77-DE700EFE8491}"/>
              </a:ext>
            </a:extLst>
          </p:cNvPr>
          <p:cNvSpPr/>
          <p:nvPr/>
        </p:nvSpPr>
        <p:spPr>
          <a:xfrm>
            <a:off x="3512634" y="5297866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666 555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9F9242-7368-FA45-94E4-F4798FAF52FF}"/>
              </a:ext>
            </a:extLst>
          </p:cNvPr>
          <p:cNvSpPr/>
          <p:nvPr/>
        </p:nvSpPr>
        <p:spPr>
          <a:xfrm>
            <a:off x="3512634" y="5600493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666 666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000FE0-7D56-5D46-988B-AA2E8BD77882}"/>
              </a:ext>
            </a:extLst>
          </p:cNvPr>
          <p:cNvSpPr/>
          <p:nvPr/>
        </p:nvSpPr>
        <p:spPr>
          <a:xfrm>
            <a:off x="33868" y="87263"/>
            <a:ext cx="915842" cy="661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9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8" descr="18">
            <a:hlinkClick r:id="" action="ppaction://media"/>
            <a:extLst>
              <a:ext uri="{FF2B5EF4-FFF2-40B4-BE49-F238E27FC236}">
                <a16:creationId xmlns:a16="http://schemas.microsoft.com/office/drawing/2014/main" id="{2CCDDBE3-61B9-954A-9676-C641490F7DD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12800" cy="812800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A8FFD35-5EB5-9B4A-A3F2-EF53E36C8A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28" r="1382"/>
          <a:stretch/>
        </p:blipFill>
        <p:spPr>
          <a:xfrm>
            <a:off x="1981184" y="1824014"/>
            <a:ext cx="7436915" cy="42876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F9597E-6E56-EF4A-8E0D-64E1C414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Ajout d’un questionnaire</a:t>
            </a:r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883AE3-525E-CF4E-A034-9A3F1518B7B1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D745715-EF91-7D4C-A457-7B14C4DEBB81}"/>
              </a:ext>
            </a:extLst>
          </p:cNvPr>
          <p:cNvSpPr/>
          <p:nvPr/>
        </p:nvSpPr>
        <p:spPr>
          <a:xfrm>
            <a:off x="5751742" y="2274849"/>
            <a:ext cx="1430508" cy="215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  <a:latin typeface="+mj-lt"/>
              </a:rPr>
              <a:t>Nom Prénom</a:t>
            </a:r>
          </a:p>
        </p:txBody>
      </p:sp>
      <p:sp>
        <p:nvSpPr>
          <p:cNvPr id="21" name="Flèche droite à entaille 20">
            <a:extLst>
              <a:ext uri="{FF2B5EF4-FFF2-40B4-BE49-F238E27FC236}">
                <a16:creationId xmlns:a16="http://schemas.microsoft.com/office/drawing/2014/main" id="{241A9F23-2807-8C40-B6E3-60AFC1B91428}"/>
              </a:ext>
            </a:extLst>
          </p:cNvPr>
          <p:cNvSpPr/>
          <p:nvPr/>
        </p:nvSpPr>
        <p:spPr>
          <a:xfrm>
            <a:off x="2624123" y="5102364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à entaille 15">
            <a:extLst>
              <a:ext uri="{FF2B5EF4-FFF2-40B4-BE49-F238E27FC236}">
                <a16:creationId xmlns:a16="http://schemas.microsoft.com/office/drawing/2014/main" id="{86760774-8F2E-BD4C-80AE-3728E2FC9006}"/>
              </a:ext>
            </a:extLst>
          </p:cNvPr>
          <p:cNvSpPr/>
          <p:nvPr/>
        </p:nvSpPr>
        <p:spPr>
          <a:xfrm rot="10800000">
            <a:off x="10050623" y="3871097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A6FEE934-7948-934D-AC34-3299363D5734}"/>
              </a:ext>
            </a:extLst>
          </p:cNvPr>
          <p:cNvSpPr/>
          <p:nvPr/>
        </p:nvSpPr>
        <p:spPr>
          <a:xfrm>
            <a:off x="9250841" y="3013808"/>
            <a:ext cx="621187" cy="2059126"/>
          </a:xfrm>
          <a:prstGeom prst="rightBrace">
            <a:avLst/>
          </a:prstGeom>
          <a:ln w="57150">
            <a:solidFill>
              <a:srgbClr val="117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26AEA6D-D69D-0645-A2B3-9D72C3907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1EFC9CE-2DE5-324B-B2C1-5DA72A197A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44674E6-3643-9E4C-AF5E-3A5C5339A1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372046-0A34-494A-9EE9-1A87E79C6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9B0A2A-4F8A-AB47-AE2D-DD02C458E2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DF2568-A09B-1B44-AEAE-C68BB0808C25}"/>
              </a:ext>
            </a:extLst>
          </p:cNvPr>
          <p:cNvSpPr/>
          <p:nvPr/>
        </p:nvSpPr>
        <p:spPr>
          <a:xfrm>
            <a:off x="3568700" y="4348590"/>
            <a:ext cx="685800" cy="101600"/>
          </a:xfrm>
          <a:prstGeom prst="roundRect">
            <a:avLst/>
          </a:prstGeom>
          <a:solidFill>
            <a:srgbClr val="117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/>
              <a:t>Nom Médecin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844D9D-3D1B-8845-B5A3-2435D5BFBA76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1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16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9597E-6E56-EF4A-8E0D-64E1C414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Visualisation des profils patients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32BA24-2795-DE4A-AD68-7840936601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 b="55606"/>
          <a:stretch/>
        </p:blipFill>
        <p:spPr>
          <a:xfrm>
            <a:off x="838200" y="1825625"/>
            <a:ext cx="10524277" cy="226687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883AE3-525E-CF4E-A034-9A3F1518B7B1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C81A5D2-9287-904C-83A0-3AB1966688B0}"/>
              </a:ext>
            </a:extLst>
          </p:cNvPr>
          <p:cNvSpPr/>
          <p:nvPr/>
        </p:nvSpPr>
        <p:spPr>
          <a:xfrm>
            <a:off x="860502" y="1887421"/>
            <a:ext cx="992459" cy="161693"/>
          </a:xfrm>
          <a:prstGeom prst="round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Nom Prénom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22EE090-D9AD-7A47-B321-569A827F0F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708" b="6463"/>
          <a:stretch/>
        </p:blipFill>
        <p:spPr>
          <a:xfrm>
            <a:off x="829523" y="2635633"/>
            <a:ext cx="10532953" cy="176619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9121886-8E89-6747-86F0-722D9EE1C703}"/>
              </a:ext>
            </a:extLst>
          </p:cNvPr>
          <p:cNvSpPr/>
          <p:nvPr/>
        </p:nvSpPr>
        <p:spPr>
          <a:xfrm>
            <a:off x="10093712" y="3713984"/>
            <a:ext cx="1260088" cy="437292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à entaille 14">
            <a:extLst>
              <a:ext uri="{FF2B5EF4-FFF2-40B4-BE49-F238E27FC236}">
                <a16:creationId xmlns:a16="http://schemas.microsoft.com/office/drawing/2014/main" id="{77B9D292-E5A0-F348-A25F-5E0B3F8ADBAA}"/>
              </a:ext>
            </a:extLst>
          </p:cNvPr>
          <p:cNvSpPr/>
          <p:nvPr/>
        </p:nvSpPr>
        <p:spPr>
          <a:xfrm rot="2581870">
            <a:off x="9391244" y="3443084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Bulle rectangulaire 18">
            <a:extLst>
              <a:ext uri="{FF2B5EF4-FFF2-40B4-BE49-F238E27FC236}">
                <a16:creationId xmlns:a16="http://schemas.microsoft.com/office/drawing/2014/main" id="{BAAEEB3C-2546-9049-9492-1E63E5C0F19F}"/>
              </a:ext>
            </a:extLst>
          </p:cNvPr>
          <p:cNvSpPr/>
          <p:nvPr/>
        </p:nvSpPr>
        <p:spPr>
          <a:xfrm>
            <a:off x="814149" y="1494263"/>
            <a:ext cx="7360843" cy="4250833"/>
          </a:xfrm>
          <a:prstGeom prst="wedgeRectCallout">
            <a:avLst>
              <a:gd name="adj1" fmla="val 73727"/>
              <a:gd name="adj2" fmla="val 9032"/>
            </a:avLst>
          </a:prstGeom>
          <a:solidFill>
            <a:schemeClr val="bg1"/>
          </a:solidFill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A149ABCF-146D-2D4E-BF76-BF2D4C05C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7390" t="25985" b="-947"/>
          <a:stretch/>
        </p:blipFill>
        <p:spPr>
          <a:xfrm>
            <a:off x="842078" y="1525820"/>
            <a:ext cx="7321763" cy="4152370"/>
          </a:xfr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4F15453-73A2-044F-A0CD-8758470FFA5C}"/>
              </a:ext>
            </a:extLst>
          </p:cNvPr>
          <p:cNvSpPr/>
          <p:nvPr/>
        </p:nvSpPr>
        <p:spPr>
          <a:xfrm>
            <a:off x="4202303" y="1626635"/>
            <a:ext cx="1059365" cy="178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chemeClr val="tx1"/>
                </a:solidFill>
              </a:rPr>
              <a:t>Nom Prénom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6A2B20F-187E-6645-9518-3D30D3FACBB6}"/>
              </a:ext>
            </a:extLst>
          </p:cNvPr>
          <p:cNvSpPr/>
          <p:nvPr/>
        </p:nvSpPr>
        <p:spPr>
          <a:xfrm>
            <a:off x="7329439" y="1605795"/>
            <a:ext cx="794580" cy="315079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à entaille 21">
            <a:extLst>
              <a:ext uri="{FF2B5EF4-FFF2-40B4-BE49-F238E27FC236}">
                <a16:creationId xmlns:a16="http://schemas.microsoft.com/office/drawing/2014/main" id="{3531C529-275A-BA47-B131-AFA6B0E0AB5F}"/>
              </a:ext>
            </a:extLst>
          </p:cNvPr>
          <p:cNvSpPr/>
          <p:nvPr/>
        </p:nvSpPr>
        <p:spPr>
          <a:xfrm rot="10800000">
            <a:off x="8302440" y="1639335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7291CF2-2CB0-654A-B65D-27B2E566B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46419E3-387D-6A43-B6FE-9BFD958F54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CE7907B-D0A0-8E4B-AF7B-507086315F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7" name="Image 2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81FC6EB-6ED9-D641-9595-4FDDE27A6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8A18853-1A4B-5545-8BB9-07C09FCEA5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pic>
        <p:nvPicPr>
          <p:cNvPr id="3" name="19" descr="19">
            <a:hlinkClick r:id="" action="ppaction://media"/>
            <a:extLst>
              <a:ext uri="{FF2B5EF4-FFF2-40B4-BE49-F238E27FC236}">
                <a16:creationId xmlns:a16="http://schemas.microsoft.com/office/drawing/2014/main" id="{1B076F6A-A37A-6042-8F22-14BE06B09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D829A6-7021-8E4B-BCAF-C3B1B8A9A9C9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050993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9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DC543-8DDF-4CED-871C-C1E2C156A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" y="136526"/>
            <a:ext cx="12099074" cy="664920"/>
          </a:xfrm>
        </p:spPr>
        <p:txBody>
          <a:bodyPr>
            <a:noAutofit/>
          </a:bodyPr>
          <a:lstStyle/>
          <a:p>
            <a:r>
              <a:rPr lang="fr-FR" sz="3600" dirty="0"/>
              <a:t>Activité physique</a:t>
            </a:r>
            <a:r>
              <a:rPr lang="fr-FR" sz="2000" b="0" i="1" dirty="0"/>
              <a:t> </a:t>
            </a:r>
            <a:r>
              <a:rPr lang="fr-FR" sz="3600" dirty="0"/>
              <a:t>&amp; Mucoviscidose : barrières et facilitateurs</a:t>
            </a:r>
            <a:endParaRPr lang="fr-FR" sz="2400" b="0" i="1" dirty="0">
              <a:solidFill>
                <a:srgbClr val="00206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E978F7-DC16-2D1E-68B1-5DD44049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867EA0F-5D1A-3C34-DF24-F508FC328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ildys.gif">
            <a:extLst>
              <a:ext uri="{FF2B5EF4-FFF2-40B4-BE49-F238E27FC236}">
                <a16:creationId xmlns:a16="http://schemas.microsoft.com/office/drawing/2014/main" id="{16A3780F-77A6-FC41-B390-DBD28E168F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C1B2E2-D4FF-2203-FFAC-D531C7561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CEC893-5B14-4A7D-DE2E-3788139E3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E6C4CD-9F6F-7CE8-CDFC-CD3CB585E0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14" name="Picture 2" descr="ecorn-cf: Partenaires">
            <a:extLst>
              <a:ext uri="{FF2B5EF4-FFF2-40B4-BE49-F238E27FC236}">
                <a16:creationId xmlns:a16="http://schemas.microsoft.com/office/drawing/2014/main" id="{1B56EB01-AE9E-BB95-BC83-E6E7F907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FC902A79-2C04-8E7B-A6F0-470AE78DD620}"/>
              </a:ext>
            </a:extLst>
          </p:cNvPr>
          <p:cNvSpPr/>
          <p:nvPr/>
        </p:nvSpPr>
        <p:spPr>
          <a:xfrm>
            <a:off x="3607081" y="759586"/>
            <a:ext cx="4897491" cy="835296"/>
          </a:xfrm>
          <a:prstGeom prst="roundRect">
            <a:avLst/>
          </a:prstGeom>
          <a:noFill/>
          <a:ln>
            <a:solidFill>
              <a:srgbClr val="007E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200" dirty="0">
                <a:solidFill>
                  <a:srgbClr val="007EA2"/>
                </a:solidFill>
              </a:rPr>
              <a:t>Barrières et facilitateurs à l’AP chez les adultes atteints de MV </a:t>
            </a:r>
            <a:r>
              <a:rPr lang="fr-FR" sz="1400" i="1" dirty="0">
                <a:solidFill>
                  <a:srgbClr val="E55C3E"/>
                </a:solidFill>
              </a:rPr>
              <a:t>Ladune et al., 2021</a:t>
            </a:r>
          </a:p>
        </p:txBody>
      </p:sp>
      <p:graphicFrame>
        <p:nvGraphicFramePr>
          <p:cNvPr id="3" name="Tableau 15">
            <a:extLst>
              <a:ext uri="{FF2B5EF4-FFF2-40B4-BE49-F238E27FC236}">
                <a16:creationId xmlns:a16="http://schemas.microsoft.com/office/drawing/2014/main" id="{03DFBE1C-CA06-9021-5B5B-A7BB672A8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351904"/>
              </p:ext>
            </p:extLst>
          </p:nvPr>
        </p:nvGraphicFramePr>
        <p:xfrm>
          <a:off x="160973" y="2253165"/>
          <a:ext cx="11870051" cy="320091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1455">
                  <a:extLst>
                    <a:ext uri="{9D8B030D-6E8A-4147-A177-3AD203B41FA5}">
                      <a16:colId xmlns:a16="http://schemas.microsoft.com/office/drawing/2014/main" val="124630616"/>
                    </a:ext>
                  </a:extLst>
                </a:gridCol>
                <a:gridCol w="2217679">
                  <a:extLst>
                    <a:ext uri="{9D8B030D-6E8A-4147-A177-3AD203B41FA5}">
                      <a16:colId xmlns:a16="http://schemas.microsoft.com/office/drawing/2014/main" val="3858735992"/>
                    </a:ext>
                  </a:extLst>
                </a:gridCol>
                <a:gridCol w="9220917">
                  <a:extLst>
                    <a:ext uri="{9D8B030D-6E8A-4147-A177-3AD203B41FA5}">
                      <a16:colId xmlns:a16="http://schemas.microsoft.com/office/drawing/2014/main" val="3447761264"/>
                    </a:ext>
                  </a:extLst>
                </a:gridCol>
              </a:tblGrid>
              <a:tr h="305770">
                <a:tc rowSpan="3"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0" dirty="0">
                          <a:solidFill>
                            <a:srgbClr val="EC7799"/>
                          </a:solidFill>
                        </a:rPr>
                        <a:t>PHYSIQUES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dirty="0">
                          <a:solidFill>
                            <a:srgbClr val="EC7799"/>
                          </a:solidFill>
                        </a:rPr>
                        <a:t>Fatigue engendrée par l’AP ; contraintes respiratoires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372594"/>
                  </a:ext>
                </a:extLst>
              </a:tr>
              <a:tr h="540979">
                <a:tc vMerge="1"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700" dirty="0">
                          <a:solidFill>
                            <a:srgbClr val="ED9077"/>
                          </a:solidFill>
                        </a:rPr>
                        <a:t>PSYCHOLOGIQUES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ED9077"/>
                          </a:solidFill>
                        </a:rPr>
                        <a:t>Perceptions négatives de l’AP ; manque de capacités physiques perçues ; manque de motivation et d’intérêt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055877"/>
                  </a:ext>
                </a:extLst>
              </a:tr>
              <a:tr h="305770">
                <a:tc vMerge="1"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>
                          <a:solidFill>
                            <a:srgbClr val="95C06B"/>
                          </a:solidFill>
                        </a:rPr>
                        <a:t>ENVIRONNEMENTALES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95C06B"/>
                          </a:solidFill>
                        </a:rPr>
                        <a:t>Priorités concurrentes ; manque d’offres adaptées en AP ; manque de soutien social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9104"/>
                  </a:ext>
                </a:extLst>
              </a:tr>
              <a:tr h="305770">
                <a:tc rowSpan="3"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00B050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0" dirty="0">
                          <a:solidFill>
                            <a:srgbClr val="EC7799"/>
                          </a:solidFill>
                        </a:rPr>
                        <a:t> PHYSIQUES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EC7799"/>
                          </a:solidFill>
                        </a:rPr>
                        <a:t>Bénéfices respiratoires ; amélioration de l’état physique général ; préparation à la greffe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037345"/>
                  </a:ext>
                </a:extLst>
              </a:tr>
              <a:tr h="705644">
                <a:tc vMerge="1"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700" dirty="0">
                          <a:solidFill>
                            <a:srgbClr val="ED9077"/>
                          </a:solidFill>
                        </a:rPr>
                        <a:t>PSYCHOLOGIQUES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ED9077"/>
                          </a:solidFill>
                        </a:rPr>
                        <a:t>Perceptions positives de l’AP ; augmentation de l’estime de soi et du sentiment d’accomplissement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562683"/>
                  </a:ext>
                </a:extLst>
              </a:tr>
              <a:tr h="605515">
                <a:tc vMerge="1"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>
                          <a:solidFill>
                            <a:srgbClr val="95C06B"/>
                          </a:solidFill>
                        </a:rPr>
                        <a:t>ENVIRONNEMENTALES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95C06B"/>
                          </a:solidFill>
                        </a:rPr>
                        <a:t>Soutien social ; offres en AP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74580"/>
                  </a:ext>
                </a:extLst>
              </a:tr>
            </a:tbl>
          </a:graphicData>
        </a:graphic>
      </p:graphicFrame>
      <p:sp>
        <p:nvSpPr>
          <p:cNvPr id="6" name="Bulle ronde 17">
            <a:extLst>
              <a:ext uri="{FF2B5EF4-FFF2-40B4-BE49-F238E27FC236}">
                <a16:creationId xmlns:a16="http://schemas.microsoft.com/office/drawing/2014/main" id="{2542DC3A-951B-AC00-C63C-F37202041A1B}"/>
              </a:ext>
            </a:extLst>
          </p:cNvPr>
          <p:cNvSpPr/>
          <p:nvPr/>
        </p:nvSpPr>
        <p:spPr>
          <a:xfrm>
            <a:off x="9280382" y="1693752"/>
            <a:ext cx="2334872" cy="926275"/>
          </a:xfrm>
          <a:prstGeom prst="wedgeEllipseCallout">
            <a:avLst>
              <a:gd name="adj1" fmla="val -86481"/>
              <a:gd name="adj2" fmla="val 35824"/>
            </a:avLst>
          </a:prstGeom>
          <a:solidFill>
            <a:srgbClr val="EC77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Bulle ronde 17">
            <a:extLst>
              <a:ext uri="{FF2B5EF4-FFF2-40B4-BE49-F238E27FC236}">
                <a16:creationId xmlns:a16="http://schemas.microsoft.com/office/drawing/2014/main" id="{580BFE99-BDCD-66EA-1786-991C00C509FD}"/>
              </a:ext>
            </a:extLst>
          </p:cNvPr>
          <p:cNvSpPr/>
          <p:nvPr/>
        </p:nvSpPr>
        <p:spPr>
          <a:xfrm>
            <a:off x="7578287" y="2336371"/>
            <a:ext cx="2334872" cy="926275"/>
          </a:xfrm>
          <a:prstGeom prst="wedgeEllipseCallout">
            <a:avLst>
              <a:gd name="adj1" fmla="val -86481"/>
              <a:gd name="adj2" fmla="val 35824"/>
            </a:avLst>
          </a:prstGeom>
          <a:solidFill>
            <a:srgbClr val="ED907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Bulle ronde 17">
            <a:extLst>
              <a:ext uri="{FF2B5EF4-FFF2-40B4-BE49-F238E27FC236}">
                <a16:creationId xmlns:a16="http://schemas.microsoft.com/office/drawing/2014/main" id="{FDB1E86E-6A09-7035-17C7-357C033F717E}"/>
              </a:ext>
            </a:extLst>
          </p:cNvPr>
          <p:cNvSpPr/>
          <p:nvPr/>
        </p:nvSpPr>
        <p:spPr>
          <a:xfrm>
            <a:off x="9857128" y="2823014"/>
            <a:ext cx="2334872" cy="926275"/>
          </a:xfrm>
          <a:prstGeom prst="wedgeEllipseCallout">
            <a:avLst>
              <a:gd name="adj1" fmla="val -86481"/>
              <a:gd name="adj2" fmla="val 35824"/>
            </a:avLst>
          </a:prstGeom>
          <a:solidFill>
            <a:srgbClr val="95C06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C61619-7955-4561-7E5D-F340CA9FB121}"/>
              </a:ext>
            </a:extLst>
          </p:cNvPr>
          <p:cNvSpPr txBox="1"/>
          <p:nvPr/>
        </p:nvSpPr>
        <p:spPr>
          <a:xfrm>
            <a:off x="9400628" y="1935999"/>
            <a:ext cx="2169995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i="1" dirty="0">
                <a:solidFill>
                  <a:schemeClr val="bg1"/>
                </a:solidFill>
              </a:rPr>
              <a:t>« Les activités physiques on va dire j’ai un petit peu calmé le jeu parce que j’y arrive pas enfin…je m’essouffle très vite »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9448B8-2155-9519-7E38-999F78BF4C50}"/>
              </a:ext>
            </a:extLst>
          </p:cNvPr>
          <p:cNvSpPr txBox="1"/>
          <p:nvPr/>
        </p:nvSpPr>
        <p:spPr>
          <a:xfrm>
            <a:off x="7589675" y="2584788"/>
            <a:ext cx="235472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solidFill>
                  <a:schemeClr val="bg1"/>
                </a:solidFill>
              </a:rPr>
              <a:t>« J</a:t>
            </a:r>
            <a:r>
              <a:rPr lang="fr-FR" sz="900" b="1" i="1" dirty="0">
                <a:solidFill>
                  <a:schemeClr val="bg1"/>
                </a:solidFill>
              </a:rPr>
              <a:t>e ne me déplace plus parce que des fois je ne peux pas revenir (…) je vois mal comment je pourrais faire une AP</a:t>
            </a:r>
            <a:r>
              <a:rPr lang="fr-FR" sz="900" b="1" dirty="0">
                <a:solidFill>
                  <a:schemeClr val="bg1"/>
                </a:solidFill>
              </a:rPr>
              <a:t> »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0FB1CC-6371-EDC2-57CB-ACC39BE84117}"/>
              </a:ext>
            </a:extLst>
          </p:cNvPr>
          <p:cNvSpPr txBox="1"/>
          <p:nvPr/>
        </p:nvSpPr>
        <p:spPr>
          <a:xfrm>
            <a:off x="9688898" y="3044668"/>
            <a:ext cx="2698667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solidFill>
                  <a:schemeClr val="bg1"/>
                </a:solidFill>
              </a:rPr>
              <a:t>« </a:t>
            </a:r>
            <a:r>
              <a:rPr lang="fr-FR" sz="900" b="1" i="1" dirty="0">
                <a:solidFill>
                  <a:schemeClr val="bg1"/>
                </a:solidFill>
              </a:rPr>
              <a:t>Mon mari il est plutôt en train…vas-y doucement ! (…) Ma fille est toujours derrière « Maman attention, tu vas te faire mal » 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19" name="Bulle ronde 17">
            <a:extLst>
              <a:ext uri="{FF2B5EF4-FFF2-40B4-BE49-F238E27FC236}">
                <a16:creationId xmlns:a16="http://schemas.microsoft.com/office/drawing/2014/main" id="{774B5AEB-2EA4-C23C-A558-02EDE4675A79}"/>
              </a:ext>
            </a:extLst>
          </p:cNvPr>
          <p:cNvSpPr/>
          <p:nvPr/>
        </p:nvSpPr>
        <p:spPr>
          <a:xfrm>
            <a:off x="6055828" y="3158259"/>
            <a:ext cx="2334872" cy="926275"/>
          </a:xfrm>
          <a:prstGeom prst="wedgeEllipseCallout">
            <a:avLst>
              <a:gd name="adj1" fmla="val -86481"/>
              <a:gd name="adj2" fmla="val 35824"/>
            </a:avLst>
          </a:prstGeom>
          <a:solidFill>
            <a:srgbClr val="EC77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3F744D-77CA-58E3-1B6A-93FE6E21EEC6}"/>
              </a:ext>
            </a:extLst>
          </p:cNvPr>
          <p:cNvSpPr txBox="1"/>
          <p:nvPr/>
        </p:nvSpPr>
        <p:spPr>
          <a:xfrm>
            <a:off x="6127596" y="3402811"/>
            <a:ext cx="21699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i="1" dirty="0">
                <a:solidFill>
                  <a:schemeClr val="bg1"/>
                </a:solidFill>
              </a:rPr>
              <a:t>« Cela [l'activité physique] développe ma capacité respiratoire. »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21" name="Bulle ronde 17">
            <a:extLst>
              <a:ext uri="{FF2B5EF4-FFF2-40B4-BE49-F238E27FC236}">
                <a16:creationId xmlns:a16="http://schemas.microsoft.com/office/drawing/2014/main" id="{48F64058-2AC8-7540-B4BD-719B059F9AC5}"/>
              </a:ext>
            </a:extLst>
          </p:cNvPr>
          <p:cNvSpPr/>
          <p:nvPr/>
        </p:nvSpPr>
        <p:spPr>
          <a:xfrm>
            <a:off x="9328730" y="4009343"/>
            <a:ext cx="2334872" cy="926275"/>
          </a:xfrm>
          <a:prstGeom prst="wedgeEllipseCallout">
            <a:avLst>
              <a:gd name="adj1" fmla="val -86481"/>
              <a:gd name="adj2" fmla="val 35824"/>
            </a:avLst>
          </a:prstGeom>
          <a:solidFill>
            <a:srgbClr val="ED907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1AEA1D-CD8C-2204-8C3F-C6F148DDC695}"/>
              </a:ext>
            </a:extLst>
          </p:cNvPr>
          <p:cNvSpPr txBox="1"/>
          <p:nvPr/>
        </p:nvSpPr>
        <p:spPr>
          <a:xfrm>
            <a:off x="9493607" y="4319138"/>
            <a:ext cx="21699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i="1" dirty="0">
                <a:solidFill>
                  <a:schemeClr val="bg1"/>
                </a:solidFill>
              </a:rPr>
              <a:t>« Ne serait-ce que pour la santé, mais on se sent mieux. Je me sens mieux. »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23" name="Bulle ronde 17">
            <a:extLst>
              <a:ext uri="{FF2B5EF4-FFF2-40B4-BE49-F238E27FC236}">
                <a16:creationId xmlns:a16="http://schemas.microsoft.com/office/drawing/2014/main" id="{EFB1BCCC-26E1-01A2-518A-FA16B54CDB10}"/>
              </a:ext>
            </a:extLst>
          </p:cNvPr>
          <p:cNvSpPr/>
          <p:nvPr/>
        </p:nvSpPr>
        <p:spPr>
          <a:xfrm>
            <a:off x="6729640" y="4356459"/>
            <a:ext cx="2334872" cy="926275"/>
          </a:xfrm>
          <a:prstGeom prst="wedgeEllipseCallout">
            <a:avLst>
              <a:gd name="adj1" fmla="val -86481"/>
              <a:gd name="adj2" fmla="val 35824"/>
            </a:avLst>
          </a:prstGeom>
          <a:solidFill>
            <a:srgbClr val="95C06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9C3F11-BA00-BAAD-6C56-68E8EDA12EEE}"/>
              </a:ext>
            </a:extLst>
          </p:cNvPr>
          <p:cNvSpPr txBox="1"/>
          <p:nvPr/>
        </p:nvSpPr>
        <p:spPr>
          <a:xfrm>
            <a:off x="6915428" y="4704180"/>
            <a:ext cx="216999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i="1" dirty="0">
                <a:solidFill>
                  <a:schemeClr val="bg1"/>
                </a:solidFill>
              </a:rPr>
              <a:t>« On rencontre des gens et c'est cool. »</a:t>
            </a:r>
            <a:endParaRPr lang="fr-FR" sz="900" b="1" dirty="0">
              <a:solidFill>
                <a:schemeClr val="bg1"/>
              </a:solidFill>
            </a:endParaRPr>
          </a:p>
        </p:txBody>
      </p:sp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4305B3-CDF4-F199-008F-43A0F2EBFC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19" t="2798" r="2505" b="30360"/>
          <a:stretch/>
        </p:blipFill>
        <p:spPr>
          <a:xfrm>
            <a:off x="1391165" y="1628335"/>
            <a:ext cx="9633399" cy="44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5" grpId="0"/>
      <p:bldP spid="16" grpId="0"/>
      <p:bldP spid="17" grpId="0"/>
      <p:bldP spid="19" grpId="0" animBg="1"/>
      <p:bldP spid="20" grpId="0"/>
      <p:bldP spid="21" grpId="0" animBg="1"/>
      <p:bldP spid="22" grpId="0"/>
      <p:bldP spid="23" grpId="0" animBg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5CF1A-20F2-4847-A8D4-A25B6831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365125"/>
            <a:ext cx="1124042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Ajout d’un utilisateur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F14723-DD35-EA4C-A26A-4048746A9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12" b="16555"/>
          <a:stretch/>
        </p:blipFill>
        <p:spPr>
          <a:xfrm>
            <a:off x="838200" y="1827252"/>
            <a:ext cx="10524929" cy="438316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69FD05-C83C-7A43-9F46-536B4E05B5DD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ACA95D9-0934-8748-B966-B096E952CEF0}"/>
              </a:ext>
            </a:extLst>
          </p:cNvPr>
          <p:cNvSpPr/>
          <p:nvPr/>
        </p:nvSpPr>
        <p:spPr>
          <a:xfrm>
            <a:off x="871653" y="2426889"/>
            <a:ext cx="1392044" cy="364039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à entaille 13">
            <a:extLst>
              <a:ext uri="{FF2B5EF4-FFF2-40B4-BE49-F238E27FC236}">
                <a16:creationId xmlns:a16="http://schemas.microsoft.com/office/drawing/2014/main" id="{D65BE623-C262-FE42-9C02-5F475DF64249}"/>
              </a:ext>
            </a:extLst>
          </p:cNvPr>
          <p:cNvSpPr/>
          <p:nvPr/>
        </p:nvSpPr>
        <p:spPr>
          <a:xfrm rot="14300704">
            <a:off x="1923890" y="2954939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678DD19-982E-3C40-95DC-A690E4081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F354F55-DED5-E846-A9BF-419456795F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F0AFD91-CFEE-0046-8B10-C71D267AAA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C1A849A-385C-B04A-825F-7252FFC85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5B4570B-86B2-F943-AB5B-AA8F62500E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CDB1C0-FB04-AB4C-90F3-DF74D194AEB9}"/>
              </a:ext>
            </a:extLst>
          </p:cNvPr>
          <p:cNvSpPr/>
          <p:nvPr/>
        </p:nvSpPr>
        <p:spPr>
          <a:xfrm>
            <a:off x="3512634" y="4404732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666 111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BB2CCA-ADF4-C944-8470-252F17ED8FBD}"/>
              </a:ext>
            </a:extLst>
          </p:cNvPr>
          <p:cNvSpPr/>
          <p:nvPr/>
        </p:nvSpPr>
        <p:spPr>
          <a:xfrm>
            <a:off x="3512634" y="4732149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666 222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D63F80-0410-0141-BBFE-25E7ED0A0C02}"/>
              </a:ext>
            </a:extLst>
          </p:cNvPr>
          <p:cNvSpPr/>
          <p:nvPr/>
        </p:nvSpPr>
        <p:spPr>
          <a:xfrm>
            <a:off x="3512634" y="5012705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666 333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11CEF3-AF13-6B44-BBCE-0D22E615C58B}"/>
              </a:ext>
            </a:extLst>
          </p:cNvPr>
          <p:cNvSpPr/>
          <p:nvPr/>
        </p:nvSpPr>
        <p:spPr>
          <a:xfrm>
            <a:off x="3512634" y="5314195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666 555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58D36A-BD59-424C-BAC4-62E365F55692}"/>
              </a:ext>
            </a:extLst>
          </p:cNvPr>
          <p:cNvSpPr/>
          <p:nvPr/>
        </p:nvSpPr>
        <p:spPr>
          <a:xfrm>
            <a:off x="3512634" y="5616822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666 666</a:t>
            </a:r>
          </a:p>
        </p:txBody>
      </p:sp>
      <p:pic>
        <p:nvPicPr>
          <p:cNvPr id="6" name="20" descr="20">
            <a:hlinkClick r:id="" action="ppaction://media"/>
            <a:extLst>
              <a:ext uri="{FF2B5EF4-FFF2-40B4-BE49-F238E27FC236}">
                <a16:creationId xmlns:a16="http://schemas.microsoft.com/office/drawing/2014/main" id="{39F222AF-AC48-4446-A227-496E5C155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F6909D-8478-1C4E-AB1A-A97C3375B790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5CF1A-20F2-4847-A8D4-A25B6831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365125"/>
            <a:ext cx="1124042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Ajout d’un utilisateur</a:t>
            </a:r>
            <a:endParaRPr lang="fr-FR" dirty="0"/>
          </a:p>
        </p:txBody>
      </p:sp>
      <p:pic>
        <p:nvPicPr>
          <p:cNvPr id="4" name="21" descr="21">
            <a:hlinkClick r:id="" action="ppaction://media"/>
            <a:extLst>
              <a:ext uri="{FF2B5EF4-FFF2-40B4-BE49-F238E27FC236}">
                <a16:creationId xmlns:a16="http://schemas.microsoft.com/office/drawing/2014/main" id="{70E7ED81-FE64-474A-A69B-43B1A50C89C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10" y="0"/>
            <a:ext cx="812800" cy="812800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69FD05-C83C-7A43-9F46-536B4E05B5DD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7A5A03-EAB2-4D4A-9EF9-B70BDAAAC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33" b="33406"/>
          <a:stretch/>
        </p:blipFill>
        <p:spPr>
          <a:xfrm>
            <a:off x="838200" y="1825625"/>
            <a:ext cx="10515600" cy="37830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2C1399-D11F-D042-ADDA-464E677FBA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" t="8617" r="-337" b="31383"/>
          <a:stretch/>
        </p:blipFill>
        <p:spPr>
          <a:xfrm>
            <a:off x="838200" y="1825625"/>
            <a:ext cx="10515600" cy="3943351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6F82CE-1B61-C446-849F-AA363F1F0E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56" t="46505" b="5323"/>
          <a:stretch/>
        </p:blipFill>
        <p:spPr>
          <a:xfrm>
            <a:off x="696885" y="1825624"/>
            <a:ext cx="10798229" cy="39433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E41CD9-9474-3F48-8D3D-7C7F73663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27F34E1-B8BA-8047-88D3-69A628D15B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733B04-CA08-0647-A395-C1AB12D97F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7B4242-3F11-D245-8F07-5EBB872FB6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289F472-1878-8840-9330-9A78E3BEFC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8B1CF2-4F8E-4F4E-87CA-6004199D0796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014937"/>
      </p:ext>
    </p:extLst>
  </p:cSld>
  <p:clrMapOvr>
    <a:masterClrMapping/>
  </p:clrMapOvr>
  <p:transition spd="slow" advClick="0" advTm="2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D8FBD-2C11-504A-B548-585BD0C5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 d’un questionnaire rempli</a:t>
            </a:r>
            <a:endParaRPr lang="fr-FR" dirty="0"/>
          </a:p>
        </p:txBody>
      </p:sp>
      <p:pic>
        <p:nvPicPr>
          <p:cNvPr id="7" name="22" descr="22">
            <a:hlinkClick r:id="" action="ppaction://media"/>
            <a:extLst>
              <a:ext uri="{FF2B5EF4-FFF2-40B4-BE49-F238E27FC236}">
                <a16:creationId xmlns:a16="http://schemas.microsoft.com/office/drawing/2014/main" id="{3C62A6A8-DA4C-E649-898B-1607B7132CD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2" y="0"/>
            <a:ext cx="812800" cy="8128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C08ABB-48A8-BE44-9A01-E18A1CD2C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72" b="27074"/>
          <a:stretch/>
        </p:blipFill>
        <p:spPr>
          <a:xfrm>
            <a:off x="846466" y="1834949"/>
            <a:ext cx="10515601" cy="415067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1D41425-0F5C-1B4F-A640-6DC8866DBD34}"/>
              </a:ext>
            </a:extLst>
          </p:cNvPr>
          <p:cNvSpPr/>
          <p:nvPr/>
        </p:nvSpPr>
        <p:spPr>
          <a:xfrm>
            <a:off x="860502" y="1920874"/>
            <a:ext cx="992459" cy="161693"/>
          </a:xfrm>
          <a:prstGeom prst="round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Nom Prénom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99846A-CA30-704E-9E43-8AE57174C355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à entaille 12">
            <a:extLst>
              <a:ext uri="{FF2B5EF4-FFF2-40B4-BE49-F238E27FC236}">
                <a16:creationId xmlns:a16="http://schemas.microsoft.com/office/drawing/2014/main" id="{AF8F0B78-FD7B-7B43-8699-775588B9E30C}"/>
              </a:ext>
            </a:extLst>
          </p:cNvPr>
          <p:cNvSpPr/>
          <p:nvPr/>
        </p:nvSpPr>
        <p:spPr>
          <a:xfrm rot="20078054">
            <a:off x="10231262" y="2124206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33E0986-2258-7147-963C-6BD8FFE4A9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95" b="27509"/>
          <a:stretch/>
        </p:blipFill>
        <p:spPr>
          <a:xfrm>
            <a:off x="838200" y="1811337"/>
            <a:ext cx="10515600" cy="41600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77D6058-AAA1-324E-A699-38037CE69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70DEDA-8994-5640-8F4B-FB71CC60CE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610B88-23F2-D443-850C-C704079E28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DEFE8AC-A7E6-404D-BAAC-EB5486CFF4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4946A53-B18D-7B42-B9AB-4436ACA4BE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D35037-A2AD-7B4D-A15E-FBC6B8AE2179}"/>
              </a:ext>
            </a:extLst>
          </p:cNvPr>
          <p:cNvSpPr/>
          <p:nvPr/>
        </p:nvSpPr>
        <p:spPr>
          <a:xfrm>
            <a:off x="3512634" y="4917684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666 111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6BE7AD-CD16-4746-9FE1-8AD6DF6F6D57}"/>
              </a:ext>
            </a:extLst>
          </p:cNvPr>
          <p:cNvSpPr/>
          <p:nvPr/>
        </p:nvSpPr>
        <p:spPr>
          <a:xfrm>
            <a:off x="3512634" y="5211648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666 222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D34F5D-AB68-8F49-B511-93F73A40121B}"/>
              </a:ext>
            </a:extLst>
          </p:cNvPr>
          <p:cNvSpPr/>
          <p:nvPr/>
        </p:nvSpPr>
        <p:spPr>
          <a:xfrm>
            <a:off x="3512634" y="5525657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666 333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244FAD-E6FE-4D4F-8949-520435CE66F3}"/>
              </a:ext>
            </a:extLst>
          </p:cNvPr>
          <p:cNvSpPr/>
          <p:nvPr/>
        </p:nvSpPr>
        <p:spPr>
          <a:xfrm>
            <a:off x="3512634" y="5827147"/>
            <a:ext cx="880946" cy="21187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666 555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A1673D8-B634-8340-9F2D-C11CA25F2EA5}"/>
              </a:ext>
            </a:extLst>
          </p:cNvPr>
          <p:cNvSpPr/>
          <p:nvPr/>
        </p:nvSpPr>
        <p:spPr>
          <a:xfrm>
            <a:off x="9318392" y="2192981"/>
            <a:ext cx="1059365" cy="178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chemeClr val="tx1"/>
                </a:solidFill>
              </a:rPr>
              <a:t>Nom Prénom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CB8AC3-648E-9D42-B20E-50F629C66F01}"/>
              </a:ext>
            </a:extLst>
          </p:cNvPr>
          <p:cNvSpPr/>
          <p:nvPr/>
        </p:nvSpPr>
        <p:spPr>
          <a:xfrm>
            <a:off x="0" y="19531"/>
            <a:ext cx="1032933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" descr="23">
            <a:hlinkClick r:id="" action="ppaction://media"/>
            <a:extLst>
              <a:ext uri="{FF2B5EF4-FFF2-40B4-BE49-F238E27FC236}">
                <a16:creationId xmlns:a16="http://schemas.microsoft.com/office/drawing/2014/main" id="{8589C784-BBF6-514A-A18B-CFD79C0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B4BCBCC-5F6A-5944-88B4-63543B2D62A5}"/>
              </a:ext>
            </a:extLst>
          </p:cNvPr>
          <p:cNvSpPr/>
          <p:nvPr/>
        </p:nvSpPr>
        <p:spPr>
          <a:xfrm>
            <a:off x="0" y="0"/>
            <a:ext cx="12192000" cy="5872163"/>
          </a:xfrm>
          <a:prstGeom prst="roundRect">
            <a:avLst>
              <a:gd name="adj" fmla="val 5610"/>
            </a:avLst>
          </a:prstGeom>
          <a:solidFill>
            <a:srgbClr val="000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DD6309-7315-F844-B678-EA226E222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195" y="1554607"/>
            <a:ext cx="7861609" cy="27629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5400" dirty="0">
                <a:solidFill>
                  <a:srgbClr val="79AE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côté des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5400" dirty="0">
                <a:solidFill>
                  <a:srgbClr val="79AE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chercheurs</a:t>
            </a:r>
            <a:endParaRPr lang="fr-FR" sz="5400" dirty="0">
              <a:solidFill>
                <a:srgbClr val="79AED4"/>
              </a:solidFill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1A1C7EC-CB41-DE4C-A78F-EBDE8BA11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7" t="26071" r="75823" b="16795"/>
          <a:stretch/>
        </p:blipFill>
        <p:spPr>
          <a:xfrm>
            <a:off x="412596" y="1791047"/>
            <a:ext cx="2520176" cy="391837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36DF79-3C4F-194A-9420-4B631999E2A0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7BADA25-E2E9-5248-B112-2A46A4E23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E9E3FBF-D647-1244-B7D3-7FC827A548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12D1B5B-D46C-2A4C-AF89-5A40F8BC1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AE130-E2D2-8E4F-B1B5-BDECBB922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14F9E01-CA25-7945-A916-B5F8D650BB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" descr="24">
            <a:hlinkClick r:id="" action="ppaction://media"/>
            <a:extLst>
              <a:ext uri="{FF2B5EF4-FFF2-40B4-BE49-F238E27FC236}">
                <a16:creationId xmlns:a16="http://schemas.microsoft.com/office/drawing/2014/main" id="{D5A5449B-474C-0F41-90C3-A7D493270DB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12800" cy="81280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FA5CF1A-20F2-4847-A8D4-A25B6831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365125"/>
            <a:ext cx="1124042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117E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côté des chercheurs</a:t>
            </a: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5688899-4CCF-8B41-97A4-8DAC3ABB0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95" b="21598"/>
          <a:stretch/>
        </p:blipFill>
        <p:spPr>
          <a:xfrm>
            <a:off x="838200" y="1825626"/>
            <a:ext cx="10515600" cy="4351338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25B2A47-3B28-5240-8636-8B595A7CAED6}"/>
              </a:ext>
            </a:extLst>
          </p:cNvPr>
          <p:cNvSpPr/>
          <p:nvPr/>
        </p:nvSpPr>
        <p:spPr>
          <a:xfrm>
            <a:off x="860502" y="1920874"/>
            <a:ext cx="992459" cy="161693"/>
          </a:xfrm>
          <a:prstGeom prst="round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Nom Prénom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9E76A83-C35E-4849-881F-BBD445B096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927" b="10317"/>
          <a:stretch/>
        </p:blipFill>
        <p:spPr>
          <a:xfrm>
            <a:off x="859365" y="1825625"/>
            <a:ext cx="10494435" cy="45753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D2F2F8-BD09-3B46-8253-6F8D7B22C6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95" b="21598"/>
          <a:stretch/>
        </p:blipFill>
        <p:spPr>
          <a:xfrm>
            <a:off x="838200" y="1825626"/>
            <a:ext cx="10515600" cy="4351338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7BE34D92-F56C-394E-BEFA-25517AD67AC5}"/>
              </a:ext>
            </a:extLst>
          </p:cNvPr>
          <p:cNvSpPr/>
          <p:nvPr/>
        </p:nvSpPr>
        <p:spPr>
          <a:xfrm>
            <a:off x="892098" y="3197986"/>
            <a:ext cx="1360448" cy="386647"/>
          </a:xfrm>
          <a:prstGeom prst="ellipse">
            <a:avLst/>
          </a:prstGeom>
          <a:noFill/>
          <a:ln w="38100"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à entaille 18">
            <a:extLst>
              <a:ext uri="{FF2B5EF4-FFF2-40B4-BE49-F238E27FC236}">
                <a16:creationId xmlns:a16="http://schemas.microsoft.com/office/drawing/2014/main" id="{43F26CAC-DDB1-9942-B98E-4EC52B686591}"/>
              </a:ext>
            </a:extLst>
          </p:cNvPr>
          <p:cNvSpPr/>
          <p:nvPr/>
        </p:nvSpPr>
        <p:spPr>
          <a:xfrm rot="13857369">
            <a:off x="2219671" y="3690909"/>
            <a:ext cx="642938" cy="315971"/>
          </a:xfrm>
          <a:prstGeom prst="notchedRightArrow">
            <a:avLst/>
          </a:prstGeom>
          <a:solidFill>
            <a:srgbClr val="117EA1"/>
          </a:solidFill>
          <a:ln>
            <a:solidFill>
              <a:srgbClr val="117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985248C-85B5-D04B-A30F-827A0DEDC5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48" b="21844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69FD05-C83C-7A43-9F46-536B4E05B5DD}"/>
              </a:ext>
            </a:extLst>
          </p:cNvPr>
          <p:cNvSpPr/>
          <p:nvPr/>
        </p:nvSpPr>
        <p:spPr>
          <a:xfrm>
            <a:off x="0" y="5872163"/>
            <a:ext cx="12192000" cy="985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163FDF4-0834-6246-BA43-D35195F32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357" y="5989667"/>
            <a:ext cx="2472138" cy="6525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3DAC59C-119D-3C43-8FA1-07D9B61BE3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710" r="-1885" b="19059"/>
          <a:stretch/>
        </p:blipFill>
        <p:spPr>
          <a:xfrm>
            <a:off x="4986909" y="5966306"/>
            <a:ext cx="1023844" cy="65551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36009A1-1465-344A-82C0-087ED59A8B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973" b="10943"/>
          <a:stretch/>
        </p:blipFill>
        <p:spPr>
          <a:xfrm>
            <a:off x="689693" y="5987614"/>
            <a:ext cx="1803762" cy="650479"/>
          </a:xfrm>
          <a:prstGeom prst="rect">
            <a:avLst/>
          </a:prstGeom>
        </p:spPr>
      </p:pic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1617CE-EBBD-4B4C-A6BF-AA59A61A8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8099" y="5989667"/>
            <a:ext cx="1919317" cy="6578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98328C-EE91-0D41-BE5D-5217CD487C8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289" t="22699" r="33125" b="26935"/>
          <a:stretch/>
        </p:blipFill>
        <p:spPr>
          <a:xfrm>
            <a:off x="2844247" y="5966306"/>
            <a:ext cx="1675058" cy="6525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121939-B1B1-A644-9E61-F359F4E3D4FD}"/>
              </a:ext>
            </a:extLst>
          </p:cNvPr>
          <p:cNvSpPr/>
          <p:nvPr/>
        </p:nvSpPr>
        <p:spPr>
          <a:xfrm>
            <a:off x="0" y="19531"/>
            <a:ext cx="1202390" cy="132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39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2000">
        <p15:prstTrans prst="peelOff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5" descr="25">
            <a:hlinkClick r:id="" action="ppaction://media"/>
            <a:extLst>
              <a:ext uri="{FF2B5EF4-FFF2-40B4-BE49-F238E27FC236}">
                <a16:creationId xmlns:a16="http://schemas.microsoft.com/office/drawing/2014/main" id="{B9DECF00-299A-9B46-8C1E-7633A0101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6D92741-9CFD-0B4B-8143-D7BD83BB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texte, signe, équipement électronique, capture d’écran&#10;&#10;Description générée automatiquement">
            <a:extLst>
              <a:ext uri="{FF2B5EF4-FFF2-40B4-BE49-F238E27FC236}">
                <a16:creationId xmlns:a16="http://schemas.microsoft.com/office/drawing/2014/main" id="{3E3346E2-E695-604E-8E62-E7C2B2780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1C21FD-9F4B-6643-A8A4-5FA1165F62C7}"/>
              </a:ext>
            </a:extLst>
          </p:cNvPr>
          <p:cNvSpPr txBox="1"/>
          <p:nvPr/>
        </p:nvSpPr>
        <p:spPr>
          <a:xfrm>
            <a:off x="1413164" y="5825662"/>
            <a:ext cx="6437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4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: </a:t>
            </a:r>
            <a:r>
              <a:rPr lang="fr-FR" sz="2400" b="1" dirty="0" err="1">
                <a:solidFill>
                  <a:srgbClr val="002060"/>
                </a:solidFill>
              </a:rPr>
              <a:t>raphaelle.LADUNE@univ-cotedazur.fr</a:t>
            </a:r>
            <a:endParaRPr lang="fr-FR" sz="9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b="1" i="1" dirty="0">
                <a:solidFill>
                  <a:srgbClr val="0004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gratuite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FD7BA6-8668-A312-5929-E68C3B45D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729" y="2941072"/>
            <a:ext cx="2404027" cy="24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A9099-4F43-C641-8838-336C7E405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1007631"/>
            <a:ext cx="11356848" cy="1453817"/>
          </a:xfrm>
          <a:ln w="19050">
            <a:solidFill>
              <a:srgbClr val="007EA2"/>
            </a:solidFill>
          </a:ln>
        </p:spPr>
        <p:txBody>
          <a:bodyPr>
            <a:normAutofit/>
          </a:bodyPr>
          <a:lstStyle/>
          <a:p>
            <a:r>
              <a:rPr lang="fr-FR" sz="2800" dirty="0">
                <a:effectLst/>
                <a:ea typeface="Calibri" panose="020F0502020204030204" pitchFamily="34" charset="0"/>
              </a:rPr>
              <a:t>Promotion de l’activité physique adaptée </a:t>
            </a:r>
            <a:br>
              <a:rPr lang="fr-FR" sz="2800" dirty="0">
                <a:effectLst/>
                <a:ea typeface="Calibri" panose="020F0502020204030204" pitchFamily="34" charset="0"/>
              </a:rPr>
            </a:br>
            <a:r>
              <a:rPr lang="fr-FR" sz="2800" dirty="0">
                <a:effectLst/>
                <a:ea typeface="Calibri" panose="020F0502020204030204" pitchFamily="34" charset="0"/>
              </a:rPr>
              <a:t>chez les patients atteints de mucoviscidose : </a:t>
            </a:r>
            <a:r>
              <a:rPr lang="fr-FR" sz="3200" dirty="0">
                <a:effectLst/>
                <a:ea typeface="Calibri" panose="020F0502020204030204" pitchFamily="34" charset="0"/>
              </a:rPr>
              <a:t/>
            </a:r>
            <a:br>
              <a:rPr lang="fr-FR" sz="3200" dirty="0">
                <a:effectLst/>
                <a:ea typeface="Calibri" panose="020F0502020204030204" pitchFamily="34" charset="0"/>
              </a:rPr>
            </a:br>
            <a:r>
              <a:rPr lang="fr-FR" sz="600" dirty="0">
                <a:effectLst/>
                <a:ea typeface="Calibri" panose="020F0502020204030204" pitchFamily="34" charset="0"/>
              </a:rPr>
              <a:t/>
            </a:r>
            <a:br>
              <a:rPr lang="fr-FR" sz="600" dirty="0">
                <a:effectLst/>
                <a:ea typeface="Calibri" panose="020F0502020204030204" pitchFamily="34" charset="0"/>
              </a:rPr>
            </a:br>
            <a:r>
              <a:rPr lang="fr-FR" sz="2400" b="0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Développement d’outils de mesure de la balance décisionnelle</a:t>
            </a:r>
            <a:r>
              <a:rPr lang="fr-FR" sz="28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fr-FR" sz="28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r-FR" sz="500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7515B5A-D7E9-7449-9E58-006A01427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r="2800" b="5189"/>
          <a:stretch/>
        </p:blipFill>
        <p:spPr>
          <a:xfrm>
            <a:off x="5977046" y="5486400"/>
            <a:ext cx="6214953" cy="13716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59B7E3-6F72-BD44-B58A-39F15CB2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01239"/>
            <a:ext cx="2157433" cy="7394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90FEE3-B49B-C44D-A889-AD9D10EBD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37" y="5140285"/>
            <a:ext cx="1746375" cy="7366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BAF28B-D722-BE42-9EFE-17013A3CC3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5" t="21754" r="3282" b="24009"/>
          <a:stretch/>
        </p:blipFill>
        <p:spPr>
          <a:xfrm>
            <a:off x="90881" y="109221"/>
            <a:ext cx="1272505" cy="74440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3192D4-615E-B640-A99D-CECA22D19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79" y="6088849"/>
            <a:ext cx="1944644" cy="5743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CBA584-A4FA-EE48-AEEA-4AC5064CE0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56" t="10132" r="6664" b="11853"/>
          <a:stretch/>
        </p:blipFill>
        <p:spPr>
          <a:xfrm>
            <a:off x="4240980" y="5154605"/>
            <a:ext cx="1746041" cy="739473"/>
          </a:xfrm>
          <a:prstGeom prst="rect">
            <a:avLst/>
          </a:prstGeom>
        </p:spPr>
      </p:pic>
      <p:pic>
        <p:nvPicPr>
          <p:cNvPr id="17" name="Image 16" descr="ildys.gif">
            <a:extLst>
              <a:ext uri="{FF2B5EF4-FFF2-40B4-BE49-F238E27FC236}">
                <a16:creationId xmlns:a16="http://schemas.microsoft.com/office/drawing/2014/main" id="{76A16E4B-14A0-5C49-BA11-11FD2C74F9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24615" b="29922"/>
          <a:stretch/>
        </p:blipFill>
        <p:spPr>
          <a:xfrm>
            <a:off x="2091473" y="6032221"/>
            <a:ext cx="1732639" cy="78771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86ECF6-2082-C4D6-9CB7-CBE00C10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87492" y="5154605"/>
            <a:ext cx="657750" cy="49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8E4A9C2-0B1A-5EED-5CF1-468415D1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91536" y="5646535"/>
            <a:ext cx="1249661" cy="23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ecorn-cf: Partenaires">
            <a:extLst>
              <a:ext uri="{FF2B5EF4-FFF2-40B4-BE49-F238E27FC236}">
                <a16:creationId xmlns:a16="http://schemas.microsoft.com/office/drawing/2014/main" id="{391E60F3-9CA1-5E65-EA84-64CACDEE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619" y="59774"/>
            <a:ext cx="1009287" cy="7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00FA4079-5D22-D904-B674-A34DC1DE1A11}"/>
              </a:ext>
            </a:extLst>
          </p:cNvPr>
          <p:cNvSpPr txBox="1">
            <a:spLocks/>
          </p:cNvSpPr>
          <p:nvPr/>
        </p:nvSpPr>
        <p:spPr>
          <a:xfrm>
            <a:off x="365760" y="3681570"/>
            <a:ext cx="11356848" cy="654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7EA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1" i="1" dirty="0">
                <a:solidFill>
                  <a:srgbClr val="17A08A"/>
                </a:solidFill>
              </a:rPr>
              <a:t>Merci pour votre attention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48B01-1A22-D94D-A58C-DC0EA24C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83" y="136525"/>
            <a:ext cx="11845066" cy="1085640"/>
          </a:xfrm>
        </p:spPr>
        <p:txBody>
          <a:bodyPr>
            <a:normAutofit/>
          </a:bodyPr>
          <a:lstStyle/>
          <a:p>
            <a:r>
              <a:rPr lang="fr-FR" sz="3600" dirty="0"/>
              <a:t>Modèle transthéorique des changements de comportements en AP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7A146B-DA70-3B45-8DFE-AB1163A361A1}"/>
              </a:ext>
            </a:extLst>
          </p:cNvPr>
          <p:cNvSpPr txBox="1"/>
          <p:nvPr/>
        </p:nvSpPr>
        <p:spPr>
          <a:xfrm>
            <a:off x="9527454" y="5720163"/>
            <a:ext cx="2499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err="1">
                <a:solidFill>
                  <a:srgbClr val="E55C3E"/>
                </a:solidFill>
                <a:effectLst/>
                <a:ea typeface="Times New Roman" panose="02020603050405020304" pitchFamily="18" charset="0"/>
              </a:rPr>
              <a:t>Prochaska</a:t>
            </a:r>
            <a:r>
              <a:rPr lang="fr-FR" sz="1400" i="1" dirty="0">
                <a:solidFill>
                  <a:srgbClr val="E55C3E"/>
                </a:solidFill>
                <a:ea typeface="Times New Roman" panose="02020603050405020304" pitchFamily="18" charset="0"/>
              </a:rPr>
              <a:t> &amp;</a:t>
            </a:r>
            <a:r>
              <a:rPr lang="fr-FR" sz="1400" i="1" dirty="0">
                <a:solidFill>
                  <a:srgbClr val="E55C3E"/>
                </a:solidFill>
                <a:effectLst/>
                <a:ea typeface="Times New Roman" panose="02020603050405020304" pitchFamily="18" charset="0"/>
              </a:rPr>
              <a:t> Di </a:t>
            </a:r>
            <a:r>
              <a:rPr lang="fr-FR" sz="1400" i="1" dirty="0" err="1">
                <a:solidFill>
                  <a:srgbClr val="E55C3E"/>
                </a:solidFill>
                <a:effectLst/>
                <a:ea typeface="Times New Roman" panose="02020603050405020304" pitchFamily="18" charset="0"/>
              </a:rPr>
              <a:t>Clemente</a:t>
            </a:r>
            <a:r>
              <a:rPr lang="fr-FR" sz="1400" i="1" dirty="0">
                <a:solidFill>
                  <a:srgbClr val="E55C3E"/>
                </a:solidFill>
                <a:effectLst/>
                <a:ea typeface="Times New Roman" panose="02020603050405020304" pitchFamily="18" charset="0"/>
              </a:rPr>
              <a:t>, 1982 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0BC31BC-E691-9A82-7941-9780EA0C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0E287-EA8C-AEB3-0723-C3CE43A7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ildys.gif">
            <a:extLst>
              <a:ext uri="{FF2B5EF4-FFF2-40B4-BE49-F238E27FC236}">
                <a16:creationId xmlns:a16="http://schemas.microsoft.com/office/drawing/2014/main" id="{AECC0EFA-EFD2-31B6-11EC-D5C61B121B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D1FA99-970A-3D4C-61F9-5936DCC49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E857F9-613F-889D-BFB9-B55364EB8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160A4A-3070-F930-552B-6199F002EB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15" name="Picture 2" descr="ecorn-cf: Partenaires">
            <a:extLst>
              <a:ext uri="{FF2B5EF4-FFF2-40B4-BE49-F238E27FC236}">
                <a16:creationId xmlns:a16="http://schemas.microsoft.com/office/drawing/2014/main" id="{D2C1F7A6-4DB8-1E18-DB81-B82F785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12">
            <a:extLst>
              <a:ext uri="{FF2B5EF4-FFF2-40B4-BE49-F238E27FC236}">
                <a16:creationId xmlns:a16="http://schemas.microsoft.com/office/drawing/2014/main" id="{1943B004-A39E-0CF0-84F1-5502DC17B800}"/>
              </a:ext>
            </a:extLst>
          </p:cNvPr>
          <p:cNvSpPr/>
          <p:nvPr/>
        </p:nvSpPr>
        <p:spPr>
          <a:xfrm flipV="1">
            <a:off x="2361124" y="2912548"/>
            <a:ext cx="8530330" cy="830998"/>
          </a:xfrm>
          <a:prstGeom prst="roundRect">
            <a:avLst/>
          </a:prstGeom>
          <a:noFill/>
          <a:ln>
            <a:solidFill>
              <a:srgbClr val="007EA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5529521A-B995-9AFD-A117-3C979F240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747816"/>
              </p:ext>
            </p:extLst>
          </p:nvPr>
        </p:nvGraphicFramePr>
        <p:xfrm>
          <a:off x="289932" y="-116484"/>
          <a:ext cx="11720085" cy="278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A153A8E-17CE-F103-13E5-EC9D1F4F93BA}"/>
              </a:ext>
            </a:extLst>
          </p:cNvPr>
          <p:cNvSpPr txBox="1"/>
          <p:nvPr/>
        </p:nvSpPr>
        <p:spPr>
          <a:xfrm>
            <a:off x="3134884" y="3102736"/>
            <a:ext cx="6982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ja-JP" sz="2400" dirty="0">
                <a:solidFill>
                  <a:srgbClr val="007EA2"/>
                </a:solidFill>
              </a:rPr>
              <a:t>Perception des bénéfices et des freins au changement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2CAA81-B753-F51F-9ABB-F2FEE960D1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48" y="4157282"/>
            <a:ext cx="23495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8DEC16-9A5C-E296-73ED-ED719A937C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49" y="3877882"/>
            <a:ext cx="24860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C42BBA3-5E12-68C4-3380-C0F10D1EF5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6385" y="4232948"/>
            <a:ext cx="2349500" cy="120321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065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48B01-1A22-D94D-A58C-DC0EA24C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Balance décisionnelle en AP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99D002E-ECDF-5C47-BF53-40E6CF6A9662}"/>
              </a:ext>
            </a:extLst>
          </p:cNvPr>
          <p:cNvSpPr/>
          <p:nvPr/>
        </p:nvSpPr>
        <p:spPr>
          <a:xfrm>
            <a:off x="1995135" y="4780705"/>
            <a:ext cx="3196124" cy="387163"/>
          </a:xfrm>
          <a:prstGeom prst="roundRect">
            <a:avLst/>
          </a:prstGeom>
          <a:solidFill>
            <a:srgbClr val="17A08A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H A N G E R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A5FDC02-3865-3541-B41C-CA9E72BBCA57}"/>
              </a:ext>
            </a:extLst>
          </p:cNvPr>
          <p:cNvSpPr/>
          <p:nvPr/>
        </p:nvSpPr>
        <p:spPr>
          <a:xfrm>
            <a:off x="7571287" y="4771774"/>
            <a:ext cx="3196124" cy="387164"/>
          </a:xfrm>
          <a:prstGeom prst="roundRect">
            <a:avLst/>
          </a:prstGeom>
          <a:solidFill>
            <a:srgbClr val="D78168"/>
          </a:solidFill>
          <a:ln>
            <a:solidFill>
              <a:srgbClr val="E55C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E     P A S     C H A N G E R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C10B5DC-2D44-3943-B7A9-25CD16457140}"/>
              </a:ext>
            </a:extLst>
          </p:cNvPr>
          <p:cNvSpPr/>
          <p:nvPr/>
        </p:nvSpPr>
        <p:spPr>
          <a:xfrm>
            <a:off x="1698002" y="5193627"/>
            <a:ext cx="3875467" cy="86292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17A0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Avantages du changement &amp;</a:t>
            </a:r>
          </a:p>
          <a:p>
            <a:pPr algn="ctr"/>
            <a:endParaRPr lang="fr-FR" sz="300" dirty="0">
              <a:solidFill>
                <a:srgbClr val="17A08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2000" dirty="0">
                <a:solidFill>
                  <a:srgbClr val="17A0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Inconvénients du statu quo</a:t>
            </a:r>
            <a:endParaRPr lang="fr-FR" sz="2000" dirty="0">
              <a:solidFill>
                <a:srgbClr val="17A08A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1D8A037-FA75-C340-8AF8-AA9FDB78BFEF}"/>
              </a:ext>
            </a:extLst>
          </p:cNvPr>
          <p:cNvSpPr/>
          <p:nvPr/>
        </p:nvSpPr>
        <p:spPr>
          <a:xfrm>
            <a:off x="7173532" y="5193627"/>
            <a:ext cx="3875468" cy="862928"/>
          </a:xfrm>
          <a:prstGeom prst="roundRect">
            <a:avLst/>
          </a:prstGeom>
          <a:noFill/>
          <a:ln>
            <a:solidFill>
              <a:srgbClr val="E55C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D78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Avantages du statu quo &amp;</a:t>
            </a:r>
          </a:p>
          <a:p>
            <a:pPr algn="ctr"/>
            <a:endParaRPr lang="fr-FR" sz="300" dirty="0">
              <a:solidFill>
                <a:srgbClr val="D78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2000" dirty="0">
                <a:solidFill>
                  <a:srgbClr val="D78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Inconvénients du changement</a:t>
            </a:r>
            <a:endParaRPr lang="fr-FR" sz="2000" dirty="0">
              <a:solidFill>
                <a:srgbClr val="D7816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4B4BDFF-34BD-3747-A1ED-6B687B1DC764}"/>
              </a:ext>
            </a:extLst>
          </p:cNvPr>
          <p:cNvGrpSpPr/>
          <p:nvPr/>
        </p:nvGrpSpPr>
        <p:grpSpPr>
          <a:xfrm>
            <a:off x="2398952" y="1415243"/>
            <a:ext cx="2188514" cy="435497"/>
            <a:chOff x="0" y="25399"/>
            <a:chExt cx="3244089" cy="670877"/>
          </a:xfrm>
          <a:solidFill>
            <a:srgbClr val="17A08A"/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6C2FC73-7E57-9842-A3B5-CCE025FFEA03}"/>
                </a:ext>
              </a:extLst>
            </p:cNvPr>
            <p:cNvSpPr/>
            <p:nvPr/>
          </p:nvSpPr>
          <p:spPr>
            <a:xfrm>
              <a:off x="0" y="25399"/>
              <a:ext cx="3244089" cy="6708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Rectangle : coins arrondis 4">
              <a:extLst>
                <a:ext uri="{FF2B5EF4-FFF2-40B4-BE49-F238E27FC236}">
                  <a16:creationId xmlns:a16="http://schemas.microsoft.com/office/drawing/2014/main" id="{7CD6A976-3B04-A04C-96D3-A1054314C6B1}"/>
                </a:ext>
              </a:extLst>
            </p:cNvPr>
            <p:cNvSpPr txBox="1"/>
            <p:nvPr/>
          </p:nvSpPr>
          <p:spPr>
            <a:xfrm>
              <a:off x="19649" y="45048"/>
              <a:ext cx="3204791" cy="6315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chemeClr val="bg1"/>
                  </a:solidFill>
                </a:rPr>
                <a:t>L E V I E R S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C99FF0D-DE12-474E-AFAE-B0304CC65A86}"/>
              </a:ext>
            </a:extLst>
          </p:cNvPr>
          <p:cNvGrpSpPr/>
          <p:nvPr/>
        </p:nvGrpSpPr>
        <p:grpSpPr>
          <a:xfrm>
            <a:off x="8017009" y="1416113"/>
            <a:ext cx="2188514" cy="435497"/>
            <a:chOff x="3593051" y="0"/>
            <a:chExt cx="3239548" cy="670877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77D0E2A-ED65-DE42-ACAD-62E74653499F}"/>
                </a:ext>
              </a:extLst>
            </p:cNvPr>
            <p:cNvSpPr/>
            <p:nvPr/>
          </p:nvSpPr>
          <p:spPr>
            <a:xfrm>
              <a:off x="3593051" y="0"/>
              <a:ext cx="3239548" cy="670877"/>
            </a:xfrm>
            <a:prstGeom prst="roundRect">
              <a:avLst>
                <a:gd name="adj" fmla="val 10000"/>
              </a:avLst>
            </a:prstGeom>
            <a:solidFill>
              <a:srgbClr val="D78168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F83FC99B-8018-4A41-85AF-BC897106623D}"/>
                </a:ext>
              </a:extLst>
            </p:cNvPr>
            <p:cNvSpPr txBox="1"/>
            <p:nvPr/>
          </p:nvSpPr>
          <p:spPr>
            <a:xfrm>
              <a:off x="3612700" y="19649"/>
              <a:ext cx="3200250" cy="6315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chemeClr val="bg1"/>
                  </a:solidFill>
                </a:rPr>
                <a:t>B A R R I </a:t>
              </a:r>
              <a:r>
                <a:rPr lang="fr-FR" sz="2000" b="1" kern="1200" dirty="0" err="1">
                  <a:solidFill>
                    <a:schemeClr val="bg1"/>
                  </a:solidFill>
                </a:rPr>
                <a:t>È</a:t>
              </a:r>
              <a:r>
                <a:rPr lang="fr-FR" sz="2000" b="1" kern="1200" dirty="0">
                  <a:solidFill>
                    <a:schemeClr val="bg1"/>
                  </a:solidFill>
                </a:rPr>
                <a:t> R E S</a:t>
              </a:r>
            </a:p>
          </p:txBody>
        </p:sp>
      </p:grpSp>
      <p:sp>
        <p:nvSpPr>
          <p:cNvPr id="28" name="Triangle 27">
            <a:extLst>
              <a:ext uri="{FF2B5EF4-FFF2-40B4-BE49-F238E27FC236}">
                <a16:creationId xmlns:a16="http://schemas.microsoft.com/office/drawing/2014/main" id="{5C92C344-3D34-1043-921F-731AAABF0355}"/>
              </a:ext>
            </a:extLst>
          </p:cNvPr>
          <p:cNvSpPr/>
          <p:nvPr/>
        </p:nvSpPr>
        <p:spPr>
          <a:xfrm>
            <a:off x="5573469" y="3387533"/>
            <a:ext cx="973137" cy="1044755"/>
          </a:xfrm>
          <a:prstGeom prst="triangle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130A8C4-89EE-494A-AE65-A56D7B0D96F4}"/>
              </a:ext>
            </a:extLst>
          </p:cNvPr>
          <p:cNvSpPr/>
          <p:nvPr/>
        </p:nvSpPr>
        <p:spPr>
          <a:xfrm>
            <a:off x="2940023" y="3632164"/>
            <a:ext cx="304044" cy="306950"/>
          </a:xfrm>
          <a:prstGeom prst="roundRect">
            <a:avLst/>
          </a:prstGeom>
          <a:solidFill>
            <a:srgbClr val="17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5023634-35AC-9F48-8D9B-9C2B536A6AA9}"/>
              </a:ext>
            </a:extLst>
          </p:cNvPr>
          <p:cNvSpPr/>
          <p:nvPr/>
        </p:nvSpPr>
        <p:spPr>
          <a:xfrm>
            <a:off x="3289153" y="3641140"/>
            <a:ext cx="304044" cy="293296"/>
          </a:xfrm>
          <a:prstGeom prst="roundRect">
            <a:avLst/>
          </a:prstGeom>
          <a:solidFill>
            <a:srgbClr val="17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97EECABF-7F66-E644-BBAC-FE3D1F926D42}"/>
              </a:ext>
            </a:extLst>
          </p:cNvPr>
          <p:cNvSpPr/>
          <p:nvPr/>
        </p:nvSpPr>
        <p:spPr>
          <a:xfrm>
            <a:off x="3133364" y="3306296"/>
            <a:ext cx="304044" cy="302931"/>
          </a:xfrm>
          <a:prstGeom prst="roundRect">
            <a:avLst/>
          </a:prstGeom>
          <a:solidFill>
            <a:srgbClr val="17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7A9F9B70-F92A-C64B-96BE-EBE91CA3F626}"/>
              </a:ext>
            </a:extLst>
          </p:cNvPr>
          <p:cNvSpPr/>
          <p:nvPr/>
        </p:nvSpPr>
        <p:spPr>
          <a:xfrm>
            <a:off x="8545637" y="3622639"/>
            <a:ext cx="304044" cy="282708"/>
          </a:xfrm>
          <a:prstGeom prst="roundRect">
            <a:avLst/>
          </a:prstGeom>
          <a:solidFill>
            <a:srgbClr val="D78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AF6A0E6A-98DF-BF43-97EC-D797A854E3E3}"/>
              </a:ext>
            </a:extLst>
          </p:cNvPr>
          <p:cNvSpPr/>
          <p:nvPr/>
        </p:nvSpPr>
        <p:spPr>
          <a:xfrm>
            <a:off x="8926594" y="3609227"/>
            <a:ext cx="301778" cy="296120"/>
          </a:xfrm>
          <a:prstGeom prst="roundRect">
            <a:avLst/>
          </a:prstGeom>
          <a:solidFill>
            <a:srgbClr val="D78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D538602-CFAF-AB48-8860-A3E126F1BF50}"/>
              </a:ext>
            </a:extLst>
          </p:cNvPr>
          <p:cNvSpPr/>
          <p:nvPr/>
        </p:nvSpPr>
        <p:spPr>
          <a:xfrm>
            <a:off x="8723987" y="3301207"/>
            <a:ext cx="304044" cy="282707"/>
          </a:xfrm>
          <a:prstGeom prst="roundRect">
            <a:avLst/>
          </a:prstGeom>
          <a:solidFill>
            <a:srgbClr val="D78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8FC38099-C265-974F-AE71-F4EDCD25F1BC}"/>
              </a:ext>
            </a:extLst>
          </p:cNvPr>
          <p:cNvSpPr/>
          <p:nvPr/>
        </p:nvSpPr>
        <p:spPr>
          <a:xfrm>
            <a:off x="3083915" y="2257992"/>
            <a:ext cx="304044" cy="293912"/>
          </a:xfrm>
          <a:prstGeom prst="roundRect">
            <a:avLst/>
          </a:prstGeom>
          <a:solidFill>
            <a:srgbClr val="17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C9A63C88-7074-F746-A8A6-6A3FE5C96A0B}"/>
              </a:ext>
            </a:extLst>
          </p:cNvPr>
          <p:cNvSpPr/>
          <p:nvPr/>
        </p:nvSpPr>
        <p:spPr>
          <a:xfrm rot="16200000">
            <a:off x="3132849" y="3326941"/>
            <a:ext cx="222436" cy="1290864"/>
          </a:xfrm>
          <a:prstGeom prst="leftBrace">
            <a:avLst/>
          </a:prstGeom>
          <a:ln>
            <a:solidFill>
              <a:srgbClr val="17A08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DE02EAE-9F95-B34A-B2CD-E65F8896B896}"/>
              </a:ext>
            </a:extLst>
          </p:cNvPr>
          <p:cNvCxnSpPr/>
          <p:nvPr/>
        </p:nvCxnSpPr>
        <p:spPr>
          <a:xfrm>
            <a:off x="3235937" y="4083592"/>
            <a:ext cx="1031263" cy="0"/>
          </a:xfrm>
          <a:prstGeom prst="line">
            <a:avLst/>
          </a:prstGeom>
          <a:ln>
            <a:solidFill>
              <a:srgbClr val="17A08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Accolade ouvrante 47">
            <a:extLst>
              <a:ext uri="{FF2B5EF4-FFF2-40B4-BE49-F238E27FC236}">
                <a16:creationId xmlns:a16="http://schemas.microsoft.com/office/drawing/2014/main" id="{A3EE67BB-A489-8B46-841D-C2ED04BEB99D}"/>
              </a:ext>
            </a:extLst>
          </p:cNvPr>
          <p:cNvSpPr/>
          <p:nvPr/>
        </p:nvSpPr>
        <p:spPr>
          <a:xfrm rot="16200000">
            <a:off x="8766636" y="3293682"/>
            <a:ext cx="222436" cy="1290864"/>
          </a:xfrm>
          <a:prstGeom prst="leftBrace">
            <a:avLst/>
          </a:prstGeom>
          <a:ln>
            <a:solidFill>
              <a:srgbClr val="D7816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4641113-F0EE-964F-AEEE-39D5995ECB97}"/>
              </a:ext>
            </a:extLst>
          </p:cNvPr>
          <p:cNvCxnSpPr/>
          <p:nvPr/>
        </p:nvCxnSpPr>
        <p:spPr>
          <a:xfrm>
            <a:off x="7852876" y="4050332"/>
            <a:ext cx="1031263" cy="0"/>
          </a:xfrm>
          <a:prstGeom prst="line">
            <a:avLst/>
          </a:prstGeom>
          <a:ln>
            <a:solidFill>
              <a:srgbClr val="D7816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Accolade ouvrante 49">
            <a:extLst>
              <a:ext uri="{FF2B5EF4-FFF2-40B4-BE49-F238E27FC236}">
                <a16:creationId xmlns:a16="http://schemas.microsoft.com/office/drawing/2014/main" id="{C1831A81-CF2F-3746-8A6B-5121DA99583A}"/>
              </a:ext>
            </a:extLst>
          </p:cNvPr>
          <p:cNvSpPr/>
          <p:nvPr/>
        </p:nvSpPr>
        <p:spPr>
          <a:xfrm rot="16200000">
            <a:off x="3132849" y="1968087"/>
            <a:ext cx="222436" cy="1290864"/>
          </a:xfrm>
          <a:prstGeom prst="leftBrace">
            <a:avLst/>
          </a:prstGeom>
          <a:ln>
            <a:solidFill>
              <a:srgbClr val="D7816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76E9BF34-B1E9-9E4D-A5CE-D3F36C11C344}"/>
              </a:ext>
            </a:extLst>
          </p:cNvPr>
          <p:cNvCxnSpPr/>
          <p:nvPr/>
        </p:nvCxnSpPr>
        <p:spPr>
          <a:xfrm>
            <a:off x="3235937" y="2724738"/>
            <a:ext cx="1031263" cy="0"/>
          </a:xfrm>
          <a:prstGeom prst="line">
            <a:avLst/>
          </a:prstGeom>
          <a:ln>
            <a:solidFill>
              <a:srgbClr val="D7816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Accolade ouvrante 51">
            <a:extLst>
              <a:ext uri="{FF2B5EF4-FFF2-40B4-BE49-F238E27FC236}">
                <a16:creationId xmlns:a16="http://schemas.microsoft.com/office/drawing/2014/main" id="{E5519798-B5CD-AE4C-AD77-E3210A14DC65}"/>
              </a:ext>
            </a:extLst>
          </p:cNvPr>
          <p:cNvSpPr/>
          <p:nvPr/>
        </p:nvSpPr>
        <p:spPr>
          <a:xfrm rot="16200000">
            <a:off x="8766636" y="1937553"/>
            <a:ext cx="222436" cy="1290864"/>
          </a:xfrm>
          <a:prstGeom prst="leftBrace">
            <a:avLst/>
          </a:prstGeom>
          <a:ln>
            <a:solidFill>
              <a:srgbClr val="17A08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DB74CCA-FB35-EF46-8392-8225FFE303CA}"/>
              </a:ext>
            </a:extLst>
          </p:cNvPr>
          <p:cNvCxnSpPr/>
          <p:nvPr/>
        </p:nvCxnSpPr>
        <p:spPr>
          <a:xfrm>
            <a:off x="7852876" y="2694203"/>
            <a:ext cx="1031263" cy="0"/>
          </a:xfrm>
          <a:prstGeom prst="line">
            <a:avLst/>
          </a:prstGeom>
          <a:ln>
            <a:solidFill>
              <a:srgbClr val="17A08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50CBBE61-6E80-004E-A227-C81A8BA0E44D}"/>
              </a:ext>
            </a:extLst>
          </p:cNvPr>
          <p:cNvSpPr/>
          <p:nvPr/>
        </p:nvSpPr>
        <p:spPr>
          <a:xfrm>
            <a:off x="8766499" y="2240866"/>
            <a:ext cx="302931" cy="299670"/>
          </a:xfrm>
          <a:prstGeom prst="roundRect">
            <a:avLst/>
          </a:prstGeom>
          <a:solidFill>
            <a:srgbClr val="D78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+</a:t>
            </a:r>
            <a:endParaRPr lang="fr-FR" sz="1100" b="1" dirty="0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74327100-4A92-8649-AA98-4E8FD6A78668}"/>
              </a:ext>
            </a:extLst>
          </p:cNvPr>
          <p:cNvCxnSpPr/>
          <p:nvPr/>
        </p:nvCxnSpPr>
        <p:spPr>
          <a:xfrm>
            <a:off x="4267200" y="2724737"/>
            <a:ext cx="3585676" cy="1325595"/>
          </a:xfrm>
          <a:prstGeom prst="line">
            <a:avLst/>
          </a:prstGeom>
          <a:ln>
            <a:solidFill>
              <a:srgbClr val="D7816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FC323A8F-E7DF-2148-AEDA-332FF2302535}"/>
              </a:ext>
            </a:extLst>
          </p:cNvPr>
          <p:cNvCxnSpPr/>
          <p:nvPr/>
        </p:nvCxnSpPr>
        <p:spPr>
          <a:xfrm flipV="1">
            <a:off x="4267200" y="2694203"/>
            <a:ext cx="3585676" cy="1389389"/>
          </a:xfrm>
          <a:prstGeom prst="line">
            <a:avLst/>
          </a:prstGeom>
          <a:ln>
            <a:solidFill>
              <a:srgbClr val="17A08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6B7A146B-DA70-3B45-8DFE-AB1163A361A1}"/>
              </a:ext>
            </a:extLst>
          </p:cNvPr>
          <p:cNvSpPr txBox="1"/>
          <p:nvPr/>
        </p:nvSpPr>
        <p:spPr>
          <a:xfrm>
            <a:off x="10282149" y="910668"/>
            <a:ext cx="1744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err="1">
                <a:solidFill>
                  <a:srgbClr val="E55C3E"/>
                </a:solidFill>
                <a:effectLst/>
                <a:ea typeface="Times New Roman" panose="02020603050405020304" pitchFamily="18" charset="0"/>
              </a:rPr>
              <a:t>Eeckhout</a:t>
            </a:r>
            <a:r>
              <a:rPr lang="fr-FR" sz="1400" i="1" dirty="0">
                <a:solidFill>
                  <a:srgbClr val="E55C3E"/>
                </a:solidFill>
                <a:effectLst/>
                <a:ea typeface="Times New Roman" panose="02020603050405020304" pitchFamily="18" charset="0"/>
              </a:rPr>
              <a:t> et al., 2013</a:t>
            </a:r>
            <a:r>
              <a:rPr lang="fr-FR" sz="1400" i="1" dirty="0">
                <a:solidFill>
                  <a:srgbClr val="E55C3E"/>
                </a:solidFill>
                <a:effectLst/>
              </a:rPr>
              <a:t> </a:t>
            </a:r>
            <a:endParaRPr lang="fr-FR" sz="1400" i="1" dirty="0">
              <a:solidFill>
                <a:srgbClr val="E55C3E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0BC31BC-E691-9A82-7941-9780EA0C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0E287-EA8C-AEB3-0723-C3CE43A7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ildys.gif">
            <a:extLst>
              <a:ext uri="{FF2B5EF4-FFF2-40B4-BE49-F238E27FC236}">
                <a16:creationId xmlns:a16="http://schemas.microsoft.com/office/drawing/2014/main" id="{AECC0EFA-EFD2-31B6-11EC-D5C61B121B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D1FA99-970A-3D4C-61F9-5936DCC49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E857F9-613F-889D-BFB9-B55364EB8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160A4A-3070-F930-552B-6199F002EB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15" name="Picture 2" descr="ecorn-cf: Partenaires">
            <a:extLst>
              <a:ext uri="{FF2B5EF4-FFF2-40B4-BE49-F238E27FC236}">
                <a16:creationId xmlns:a16="http://schemas.microsoft.com/office/drawing/2014/main" id="{D2C1F7A6-4DB8-1E18-DB81-B82F785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7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8" grpId="0" animBg="1"/>
      <p:bldP spid="50" grpId="0" animBg="1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C9B6BEB-84CB-3956-BA79-E4662734B6D5}"/>
              </a:ext>
            </a:extLst>
          </p:cNvPr>
          <p:cNvSpPr txBox="1">
            <a:spLocks/>
          </p:cNvSpPr>
          <p:nvPr/>
        </p:nvSpPr>
        <p:spPr>
          <a:xfrm>
            <a:off x="189375" y="2648820"/>
            <a:ext cx="7001133" cy="34748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700" b="1" u="sng" dirty="0">
                <a:solidFill>
                  <a:srgbClr val="EC7799"/>
                </a:solidFill>
              </a:rPr>
              <a:t>Physiques</a:t>
            </a:r>
            <a:r>
              <a:rPr lang="fr-FR" sz="2700" dirty="0">
                <a:solidFill>
                  <a:srgbClr val="EC7799"/>
                </a:solidFill>
              </a:rPr>
              <a:t> </a:t>
            </a:r>
            <a:endParaRPr lang="fr-FR" sz="2700" b="1" dirty="0">
              <a:solidFill>
                <a:srgbClr val="EC77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dirty="0">
                <a:solidFill>
                  <a:srgbClr val="EC7799"/>
                </a:solidFill>
              </a:rPr>
              <a:t>BPHY1 : Cela me fatigue trop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dirty="0">
                <a:solidFill>
                  <a:srgbClr val="EC7799"/>
                </a:solidFill>
              </a:rPr>
              <a:t>BPHY2 : Je supporte mal l’effort physique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dirty="0">
                <a:solidFill>
                  <a:srgbClr val="EC7799"/>
                </a:solidFill>
              </a:rPr>
              <a:t>BPHY3 : Je m’essouffle très vite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dirty="0">
                <a:solidFill>
                  <a:srgbClr val="EC7799"/>
                </a:solidFill>
              </a:rPr>
              <a:t>BPHY4 : Je désature très vite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600" dirty="0">
              <a:solidFill>
                <a:srgbClr val="EC77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b="1" u="sng" dirty="0">
                <a:solidFill>
                  <a:srgbClr val="95C06B"/>
                </a:solidFill>
              </a:rPr>
              <a:t>Environnementales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dirty="0">
                <a:solidFill>
                  <a:srgbClr val="95C06B"/>
                </a:solidFill>
              </a:rPr>
              <a:t>BENV1 : Je n’ai pas le temps à cause de mes contraintes familiales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dirty="0">
                <a:solidFill>
                  <a:srgbClr val="95C06B"/>
                </a:solidFill>
              </a:rPr>
              <a:t>BENV2 : Je n’ai pas d’offre qui me convienne près de chez moi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700" dirty="0">
                <a:solidFill>
                  <a:srgbClr val="95C06B"/>
                </a:solidFill>
              </a:rPr>
              <a:t>BENV3 : Je n’ai pas l’encadrement adapté à mes besoins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D571F748-B0BD-F91D-61B2-59E3F67619D1}"/>
              </a:ext>
            </a:extLst>
          </p:cNvPr>
          <p:cNvSpPr txBox="1">
            <a:spLocks/>
          </p:cNvSpPr>
          <p:nvPr/>
        </p:nvSpPr>
        <p:spPr>
          <a:xfrm>
            <a:off x="7118849" y="2648821"/>
            <a:ext cx="4724400" cy="36143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900" b="1" u="sng" dirty="0">
                <a:solidFill>
                  <a:srgbClr val="ED9077"/>
                </a:solidFill>
              </a:rPr>
              <a:t>Psychologiques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BPSYCH1 : J’ai peur d’être trop </a:t>
            </a:r>
            <a:r>
              <a:rPr lang="fr-FR" sz="1900" dirty="0" err="1">
                <a:solidFill>
                  <a:srgbClr val="ED9077"/>
                </a:solidFill>
              </a:rPr>
              <a:t>essoufflé.e</a:t>
            </a:r>
            <a:endParaRPr lang="fr-FR" sz="1900" dirty="0">
              <a:solidFill>
                <a:srgbClr val="ED907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BPSYCH2 : J’ai peur d’être </a:t>
            </a:r>
            <a:r>
              <a:rPr lang="fr-FR" sz="1900" dirty="0" err="1">
                <a:solidFill>
                  <a:srgbClr val="ED9077"/>
                </a:solidFill>
              </a:rPr>
              <a:t>contaminé.e</a:t>
            </a:r>
            <a:r>
              <a:rPr lang="fr-FR" sz="1900" dirty="0">
                <a:solidFill>
                  <a:srgbClr val="ED9077"/>
                </a:solidFill>
              </a:rPr>
              <a:t> par des germes dans les lieux de pratique sportive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BPSYCH3 : J’ai peur de tousser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BPSYCH4 : J’ai peut d’être mal </a:t>
            </a:r>
            <a:r>
              <a:rPr lang="fr-FR" sz="1900" dirty="0" err="1">
                <a:solidFill>
                  <a:srgbClr val="ED9077"/>
                </a:solidFill>
              </a:rPr>
              <a:t>vu.e</a:t>
            </a:r>
            <a:r>
              <a:rPr lang="fr-FR" sz="1900" dirty="0">
                <a:solidFill>
                  <a:srgbClr val="ED9077"/>
                </a:solidFill>
              </a:rPr>
              <a:t> si je tousse devant les autres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BPSYCH5 :  Je ne pense pas en être capable physiquement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BPSYCH6 : Je n’arrive pas à suivre le rythme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15D33E-68B5-67A1-2D89-464D05F92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3" t="27281" r="60481" b="38641"/>
          <a:stretch/>
        </p:blipFill>
        <p:spPr>
          <a:xfrm>
            <a:off x="2604791" y="2590800"/>
            <a:ext cx="7476998" cy="34195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852815C-2334-1244-A92C-86AC013C9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9" y="1004871"/>
            <a:ext cx="1473200" cy="1384300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190C520-06EE-C14F-BB98-E684CC1200C1}"/>
              </a:ext>
            </a:extLst>
          </p:cNvPr>
          <p:cNvSpPr/>
          <p:nvPr/>
        </p:nvSpPr>
        <p:spPr>
          <a:xfrm>
            <a:off x="189376" y="958158"/>
            <a:ext cx="11813247" cy="1632642"/>
          </a:xfrm>
          <a:prstGeom prst="roundRect">
            <a:avLst/>
          </a:prstGeom>
          <a:noFill/>
          <a:ln>
            <a:solidFill>
              <a:srgbClr val="007EA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fr-FR" sz="1600" dirty="0">
                <a:solidFill>
                  <a:srgbClr val="007EA2"/>
                </a:solidFill>
                <a:sym typeface="Wingdings" pitchFamily="2" charset="2"/>
              </a:rPr>
              <a:t> </a:t>
            </a:r>
            <a:r>
              <a:rPr lang="fr-FR" sz="2200" dirty="0">
                <a:solidFill>
                  <a:srgbClr val="007EA2"/>
                </a:solidFill>
              </a:rPr>
              <a:t>Création et validation d’un questionnaire mesurant la balance décisionnelle en AP chez les adultes : </a:t>
            </a:r>
            <a:endParaRPr lang="fr-FR" sz="2200" i="1" dirty="0">
              <a:solidFill>
                <a:srgbClr val="95C06B"/>
              </a:solidFill>
            </a:endParaRPr>
          </a:p>
          <a:p>
            <a:pPr lvl="2"/>
            <a:r>
              <a:rPr lang="fr-FR" sz="2200" i="1" dirty="0">
                <a:solidFill>
                  <a:srgbClr val="007EA2"/>
                </a:solidFill>
              </a:rPr>
              <a:t>		- Facilitateurs </a:t>
            </a:r>
            <a:r>
              <a:rPr lang="fr-FR" i="1" dirty="0">
                <a:solidFill>
                  <a:srgbClr val="007EA2"/>
                </a:solidFill>
              </a:rPr>
              <a:t>10 items : </a:t>
            </a:r>
            <a:r>
              <a:rPr lang="fr-FR" i="1" dirty="0">
                <a:solidFill>
                  <a:srgbClr val="EC7799"/>
                </a:solidFill>
              </a:rPr>
              <a:t>4 physiques</a:t>
            </a:r>
            <a:r>
              <a:rPr lang="fr-FR" i="1" dirty="0">
                <a:solidFill>
                  <a:srgbClr val="007EA2"/>
                </a:solidFill>
              </a:rPr>
              <a:t>, </a:t>
            </a:r>
            <a:r>
              <a:rPr lang="fr-FR" i="1" dirty="0">
                <a:solidFill>
                  <a:srgbClr val="D78168"/>
                </a:solidFill>
              </a:rPr>
              <a:t>3 psychologiques</a:t>
            </a:r>
            <a:r>
              <a:rPr lang="fr-FR" i="1" dirty="0">
                <a:solidFill>
                  <a:srgbClr val="007EA2"/>
                </a:solidFill>
              </a:rPr>
              <a:t>, </a:t>
            </a:r>
            <a:r>
              <a:rPr lang="fr-FR" i="1" dirty="0">
                <a:solidFill>
                  <a:srgbClr val="95C06B"/>
                </a:solidFill>
              </a:rPr>
              <a:t>3 environnementaux </a:t>
            </a:r>
          </a:p>
          <a:p>
            <a:pPr lvl="2"/>
            <a:r>
              <a:rPr lang="fr-FR" sz="2200" i="1" dirty="0">
                <a:solidFill>
                  <a:srgbClr val="95C06B"/>
                </a:solidFill>
              </a:rPr>
              <a:t>		</a:t>
            </a:r>
            <a:r>
              <a:rPr lang="fr-FR" sz="2200" dirty="0">
                <a:solidFill>
                  <a:srgbClr val="007EA2"/>
                </a:solidFill>
              </a:rPr>
              <a:t>- Barrières </a:t>
            </a:r>
            <a:r>
              <a:rPr lang="fr-FR" i="1" dirty="0">
                <a:solidFill>
                  <a:srgbClr val="007EA2"/>
                </a:solidFill>
              </a:rPr>
              <a:t>13 items : </a:t>
            </a:r>
            <a:r>
              <a:rPr lang="fr-FR" i="1" dirty="0">
                <a:solidFill>
                  <a:srgbClr val="EC7799"/>
                </a:solidFill>
              </a:rPr>
              <a:t>4 physiques</a:t>
            </a:r>
            <a:r>
              <a:rPr lang="fr-FR" i="1" dirty="0">
                <a:solidFill>
                  <a:srgbClr val="007EA2"/>
                </a:solidFill>
              </a:rPr>
              <a:t>, </a:t>
            </a:r>
            <a:r>
              <a:rPr lang="fr-FR" i="1" dirty="0">
                <a:solidFill>
                  <a:srgbClr val="D78168"/>
                </a:solidFill>
              </a:rPr>
              <a:t>6 psychologiques</a:t>
            </a:r>
            <a:r>
              <a:rPr lang="fr-FR" i="1" dirty="0">
                <a:solidFill>
                  <a:srgbClr val="007EA2"/>
                </a:solidFill>
              </a:rPr>
              <a:t>, </a:t>
            </a:r>
            <a:r>
              <a:rPr lang="fr-FR" i="1" dirty="0">
                <a:solidFill>
                  <a:srgbClr val="95C06B"/>
                </a:solidFill>
              </a:rPr>
              <a:t>3 environnementaux</a:t>
            </a:r>
          </a:p>
          <a:p>
            <a:pPr lvl="3" algn="r"/>
            <a:r>
              <a:rPr lang="fr-FR" sz="1400" i="1" dirty="0">
                <a:solidFill>
                  <a:srgbClr val="E55C3E"/>
                </a:solidFill>
              </a:rPr>
              <a:t>Filleul et al., 2021</a:t>
            </a:r>
            <a:endParaRPr lang="fr-FR" sz="2000" dirty="0">
              <a:solidFill>
                <a:srgbClr val="007EA2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8DC543-8DDF-4CED-871C-C1E2C156A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" y="136526"/>
            <a:ext cx="12099074" cy="664920"/>
          </a:xfrm>
        </p:spPr>
        <p:txBody>
          <a:bodyPr>
            <a:noAutofit/>
          </a:bodyPr>
          <a:lstStyle/>
          <a:p>
            <a:r>
              <a:rPr lang="fr-FR" sz="3900" dirty="0"/>
              <a:t>Balance décisionnelle, Activité physique</a:t>
            </a:r>
            <a:r>
              <a:rPr lang="fr-FR" sz="3900" b="0" i="1" dirty="0"/>
              <a:t> </a:t>
            </a:r>
            <a:r>
              <a:rPr lang="fr-FR" sz="3900" dirty="0"/>
              <a:t>&amp; Mucoviscidose</a:t>
            </a:r>
            <a:endParaRPr lang="fr-FR" sz="3900" b="0" i="1" dirty="0">
              <a:solidFill>
                <a:srgbClr val="002060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68A7158-9562-FB47-8D98-BB4F6835537B}"/>
              </a:ext>
            </a:extLst>
          </p:cNvPr>
          <p:cNvSpPr/>
          <p:nvPr/>
        </p:nvSpPr>
        <p:spPr>
          <a:xfrm>
            <a:off x="189375" y="3241213"/>
            <a:ext cx="11891381" cy="240533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fr-FR" sz="2000" b="1" dirty="0">
                <a:solidFill>
                  <a:srgbClr val="C00000"/>
                </a:solidFill>
              </a:rPr>
              <a:t>				- </a:t>
            </a:r>
            <a:r>
              <a:rPr lang="fr-FR" sz="2000" dirty="0">
                <a:solidFill>
                  <a:srgbClr val="C00000"/>
                </a:solidFill>
              </a:rPr>
              <a:t>Passation chronophage</a:t>
            </a:r>
          </a:p>
          <a:p>
            <a:pPr lvl="2"/>
            <a:r>
              <a:rPr lang="fr-FR" sz="2000" b="1" dirty="0">
                <a:solidFill>
                  <a:srgbClr val="C00000"/>
                </a:solidFill>
              </a:rPr>
              <a:t>    </a:t>
            </a:r>
            <a:r>
              <a:rPr lang="fr-FR" sz="2000" b="1" u="sng" dirty="0">
                <a:solidFill>
                  <a:srgbClr val="C00000"/>
                </a:solidFill>
              </a:rPr>
              <a:t>Limites</a:t>
            </a:r>
          </a:p>
          <a:p>
            <a:pPr lvl="2"/>
            <a:r>
              <a:rPr lang="fr-FR" sz="2000" dirty="0">
                <a:solidFill>
                  <a:srgbClr val="C00000"/>
                </a:solidFill>
              </a:rPr>
              <a:t>				- Traitement des résultats long et fastidieux</a:t>
            </a:r>
          </a:p>
          <a:p>
            <a:pPr lvl="2"/>
            <a:r>
              <a:rPr lang="fr-FR" sz="2000" b="1" dirty="0">
                <a:solidFill>
                  <a:srgbClr val="C00000"/>
                </a:solidFill>
              </a:rPr>
              <a:t>        </a:t>
            </a:r>
            <a:r>
              <a:rPr lang="fr-FR" sz="2000" b="1" u="sng" dirty="0">
                <a:solidFill>
                  <a:srgbClr val="C00000"/>
                </a:solidFill>
              </a:rPr>
              <a:t>du</a:t>
            </a:r>
            <a:endParaRPr lang="fr-FR" sz="2000" u="sng" dirty="0">
              <a:solidFill>
                <a:srgbClr val="C00000"/>
              </a:solidFill>
            </a:endParaRPr>
          </a:p>
          <a:p>
            <a:pPr lvl="2"/>
            <a:r>
              <a:rPr lang="fr-FR" sz="2000" dirty="0">
                <a:solidFill>
                  <a:srgbClr val="C00000"/>
                </a:solidFill>
              </a:rPr>
              <a:t>				- Pas d’échange du résultat entre les professionnels de santé</a:t>
            </a:r>
          </a:p>
          <a:p>
            <a:pPr lvl="2"/>
            <a:r>
              <a:rPr lang="fr-FR" sz="2000" b="1" u="sng" dirty="0">
                <a:solidFill>
                  <a:srgbClr val="C00000"/>
                </a:solidFill>
              </a:rPr>
              <a:t>questionnaire</a:t>
            </a:r>
            <a:r>
              <a:rPr lang="fr-FR" sz="2000" dirty="0">
                <a:solidFill>
                  <a:srgbClr val="C00000"/>
                </a:solidFill>
              </a:rPr>
              <a:t>  </a:t>
            </a:r>
          </a:p>
          <a:p>
            <a:pPr lvl="2"/>
            <a:r>
              <a:rPr lang="fr-FR" sz="2000" dirty="0">
                <a:solidFill>
                  <a:srgbClr val="C00000"/>
                </a:solidFill>
              </a:rPr>
              <a:t>				- Non adapté aux enfants (50% de la population des MV)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C39CC7D-CA98-DA2F-EA0C-605E17FC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4951C92-3C7B-119A-444A-8386A6DD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 descr="ildys.gif">
            <a:extLst>
              <a:ext uri="{FF2B5EF4-FFF2-40B4-BE49-F238E27FC236}">
                <a16:creationId xmlns:a16="http://schemas.microsoft.com/office/drawing/2014/main" id="{074E3D3F-D108-6D15-9119-2E377B99453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4786B9-8248-BE0A-4015-E8D1D564D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D4AAD0-B09B-8BCE-9251-223FD3F74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B01431-EA84-F7DF-013E-A28FCDB0E7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20" name="Picture 2" descr="ecorn-cf: Partenaires">
            <a:extLst>
              <a:ext uri="{FF2B5EF4-FFF2-40B4-BE49-F238E27FC236}">
                <a16:creationId xmlns:a16="http://schemas.microsoft.com/office/drawing/2014/main" id="{D89C845F-9FF0-E01A-50DF-21BBE3DB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B9A0CB-9928-764A-A45A-813DE22E6D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437" t="16890" r="18277" b="21860"/>
          <a:stretch/>
        </p:blipFill>
        <p:spPr>
          <a:xfrm>
            <a:off x="2416100" y="3836658"/>
            <a:ext cx="914400" cy="871221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FA43945C-3449-34D9-264B-B73DB809B01B}"/>
              </a:ext>
            </a:extLst>
          </p:cNvPr>
          <p:cNvSpPr txBox="1">
            <a:spLocks/>
          </p:cNvSpPr>
          <p:nvPr/>
        </p:nvSpPr>
        <p:spPr>
          <a:xfrm>
            <a:off x="7127584" y="2648821"/>
            <a:ext cx="4953172" cy="36134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900" b="1" u="sng" dirty="0">
                <a:solidFill>
                  <a:srgbClr val="ED9077"/>
                </a:solidFill>
              </a:rPr>
              <a:t>Psychologiques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FPSYCH1 : C’est l’occasion de penser à autre chose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FPSYCH2 : Cela me fait plaisir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900" dirty="0">
                <a:solidFill>
                  <a:srgbClr val="ED9077"/>
                </a:solidFill>
              </a:rPr>
              <a:t>FPSYCH3 : Cela me </a:t>
            </a:r>
            <a:r>
              <a:rPr lang="fr-FR" sz="1900" dirty="0" err="1" smtClean="0">
                <a:solidFill>
                  <a:srgbClr val="ED9077"/>
                </a:solidFill>
              </a:rPr>
              <a:t>permt</a:t>
            </a:r>
            <a:r>
              <a:rPr lang="fr-FR" sz="1900" dirty="0" smtClean="0">
                <a:solidFill>
                  <a:srgbClr val="ED9077"/>
                </a:solidFill>
              </a:rPr>
              <a:t> </a:t>
            </a:r>
            <a:r>
              <a:rPr lang="fr-FR" sz="1900" dirty="0">
                <a:solidFill>
                  <a:srgbClr val="ED9077"/>
                </a:solidFill>
              </a:rPr>
              <a:t>de rencontrer d’autres personnes</a:t>
            </a:r>
          </a:p>
        </p:txBody>
      </p:sp>
    </p:spTree>
    <p:extLst>
      <p:ext uri="{BB962C8B-B14F-4D97-AF65-F5344CB8AC3E}">
        <p14:creationId xmlns:p14="http://schemas.microsoft.com/office/powerpoint/2010/main" val="310259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B3D3DBE-5A69-FC74-67C3-ABD7D9993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39" b="30715"/>
          <a:stretch/>
        </p:blipFill>
        <p:spPr>
          <a:xfrm>
            <a:off x="7323398" y="1408424"/>
            <a:ext cx="4862772" cy="14970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17E048-DB6E-1F43-94C6-0C5507315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83" y="2906340"/>
            <a:ext cx="11845066" cy="318456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dirty="0">
                <a:solidFill>
                  <a:srgbClr val="007EA2"/>
                </a:solidFill>
                <a:sym typeface="Wingdings" pitchFamily="2" charset="2"/>
              </a:rPr>
              <a:t> D</a:t>
            </a:r>
            <a:r>
              <a:rPr lang="fr-FR" sz="2400" dirty="0">
                <a:solidFill>
                  <a:srgbClr val="007EA2"/>
                </a:solidFill>
                <a:effectLst/>
                <a:ea typeface="Calibri" panose="020F0502020204030204" pitchFamily="34" charset="0"/>
              </a:rPr>
              <a:t>évelopper une version numérique du questionnaire mesurant la balance décisionnelle en AP chez les adultes </a:t>
            </a:r>
            <a:endParaRPr lang="fr-FR" sz="500" dirty="0">
              <a:solidFill>
                <a:srgbClr val="007EA2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007EA2"/>
                </a:solidFill>
              </a:rPr>
              <a:t>	</a:t>
            </a:r>
            <a:r>
              <a:rPr lang="fr-FR" sz="2000" dirty="0">
                <a:solidFill>
                  <a:srgbClr val="007EA2"/>
                </a:solidFill>
                <a:sym typeface="Wingdings" pitchFamily="2" charset="2"/>
              </a:rPr>
              <a:t> Passation simplifiée	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7EA2"/>
                </a:solidFill>
                <a:sym typeface="Wingdings" pitchFamily="2" charset="2"/>
              </a:rPr>
              <a:t>	 Traitement des résultats instantané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7EA2"/>
                </a:solidFill>
                <a:sym typeface="Wingdings" pitchFamily="2" charset="2"/>
              </a:rPr>
              <a:t>	 Recommandations personnalisées en AP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268B0D-BFC0-9541-A329-8AC2E2FA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pic>
        <p:nvPicPr>
          <p:cNvPr id="10" name="Image 9" descr="Une image contenant texte, ipod&#10;&#10;Description générée automatiquement">
            <a:extLst>
              <a:ext uri="{FF2B5EF4-FFF2-40B4-BE49-F238E27FC236}">
                <a16:creationId xmlns:a16="http://schemas.microsoft.com/office/drawing/2014/main" id="{54B1DC26-24F9-EE4E-8119-E2CDF6D51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0" t="5297" r="7361" b="4381"/>
          <a:stretch/>
        </p:blipFill>
        <p:spPr>
          <a:xfrm>
            <a:off x="8412096" y="3365083"/>
            <a:ext cx="2562954" cy="26808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A73EB8-8412-1D42-ADD1-18A68DC542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7816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6" b="90222" l="8556" r="90000">
                        <a14:foregroundMark x1="23667" y1="30667" x2="23667" y2="30667"/>
                        <a14:foregroundMark x1="23667" y1="36667" x2="23667" y2="36667"/>
                        <a14:foregroundMark x1="24000" y1="39556" x2="24000" y2="39556"/>
                        <a14:foregroundMark x1="24000" y1="41222" x2="24000" y2="41222"/>
                        <a14:foregroundMark x1="24000" y1="44111" x2="24000" y2="44111"/>
                        <a14:foregroundMark x1="24000" y1="44111" x2="24000" y2="44111"/>
                        <a14:foregroundMark x1="24000" y1="49556" x2="24000" y2="49556"/>
                        <a14:foregroundMark x1="24444" y1="53444" x2="24444" y2="53444"/>
                        <a14:foregroundMark x1="34333" y1="62667" x2="34333" y2="62667"/>
                        <a14:foregroundMark x1="82667" y1="49556" x2="82667" y2="49556"/>
                        <a14:foregroundMark x1="89000" y1="48778" x2="89000" y2="48778"/>
                        <a14:foregroundMark x1="75444" y1="22556" x2="75444" y2="22556"/>
                        <a14:foregroundMark x1="75444" y1="22556" x2="75444" y2="22556"/>
                        <a14:foregroundMark x1="75444" y1="22556" x2="75444" y2="22556"/>
                        <a14:foregroundMark x1="75444" y1="23778" x2="74556" y2="30889"/>
                        <a14:foregroundMark x1="74556" y1="30889" x2="74889" y2="30667"/>
                        <a14:foregroundMark x1="75222" y1="33444" x2="77111" y2="40333"/>
                        <a14:foregroundMark x1="77111" y1="40333" x2="75556" y2="50000"/>
                        <a14:foregroundMark x1="75222" y1="47333" x2="79000" y2="62333"/>
                        <a14:foregroundMark x1="79000" y1="62333" x2="77000" y2="71000"/>
                        <a14:foregroundMark x1="77000" y1="71000" x2="64778" y2="79333"/>
                        <a14:foregroundMark x1="64778" y1="79333" x2="42556" y2="82111"/>
                        <a14:foregroundMark x1="42556" y1="82111" x2="28667" y2="76556"/>
                        <a14:foregroundMark x1="28667" y1="76556" x2="23000" y2="71222"/>
                        <a14:foregroundMark x1="23000" y1="71222" x2="24111" y2="50333"/>
                        <a14:foregroundMark x1="42889" y1="90333" x2="50111" y2="90444"/>
                        <a14:foregroundMark x1="50111" y1="90444" x2="52333" y2="90111"/>
                        <a14:foregroundMark x1="8556" y1="62889" x2="9222" y2="78222"/>
                        <a14:foregroundMark x1="34333" y1="9556" x2="47000" y2="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427" y="4978588"/>
            <a:ext cx="788278" cy="7882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C21A95-BBDD-6944-92BC-AF950BF96B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5C06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6" b="90222" l="8556" r="90000">
                        <a14:foregroundMark x1="23667" y1="30667" x2="23667" y2="30667"/>
                        <a14:foregroundMark x1="23667" y1="36667" x2="23667" y2="36667"/>
                        <a14:foregroundMark x1="24000" y1="39556" x2="24000" y2="39556"/>
                        <a14:foregroundMark x1="24000" y1="41222" x2="24000" y2="41222"/>
                        <a14:foregroundMark x1="24000" y1="44111" x2="24000" y2="44111"/>
                        <a14:foregroundMark x1="24000" y1="44111" x2="24000" y2="44111"/>
                        <a14:foregroundMark x1="24000" y1="49556" x2="24000" y2="49556"/>
                        <a14:foregroundMark x1="24444" y1="53444" x2="24444" y2="53444"/>
                        <a14:foregroundMark x1="34333" y1="62667" x2="34333" y2="62667"/>
                        <a14:foregroundMark x1="82667" y1="49556" x2="82667" y2="49556"/>
                        <a14:foregroundMark x1="89000" y1="48778" x2="89000" y2="48778"/>
                        <a14:foregroundMark x1="75444" y1="22556" x2="75444" y2="22556"/>
                        <a14:foregroundMark x1="75444" y1="22556" x2="75444" y2="22556"/>
                        <a14:foregroundMark x1="75444" y1="22556" x2="75444" y2="22556"/>
                        <a14:foregroundMark x1="75444" y1="23778" x2="74556" y2="30889"/>
                        <a14:foregroundMark x1="74556" y1="30889" x2="74889" y2="30667"/>
                        <a14:foregroundMark x1="75222" y1="33444" x2="77111" y2="40333"/>
                        <a14:foregroundMark x1="77111" y1="40333" x2="75556" y2="50000"/>
                        <a14:foregroundMark x1="75222" y1="47333" x2="79000" y2="62333"/>
                        <a14:foregroundMark x1="79000" y1="62333" x2="77000" y2="71000"/>
                        <a14:foregroundMark x1="77000" y1="71000" x2="64778" y2="79333"/>
                        <a14:foregroundMark x1="64778" y1="79333" x2="42556" y2="82111"/>
                        <a14:foregroundMark x1="42556" y1="82111" x2="28667" y2="76556"/>
                        <a14:foregroundMark x1="28667" y1="76556" x2="23000" y2="71222"/>
                        <a14:foregroundMark x1="23000" y1="71222" x2="24111" y2="50333"/>
                        <a14:foregroundMark x1="42889" y1="90333" x2="50111" y2="90444"/>
                        <a14:foregroundMark x1="50111" y1="90444" x2="52333" y2="90111"/>
                        <a14:foregroundMark x1="8556" y1="62889" x2="9222" y2="78222"/>
                        <a14:foregroundMark x1="34333" y1="9556" x2="47000" y2="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151" y="4978588"/>
            <a:ext cx="788278" cy="7882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2C9E85-6AA3-904D-ABE0-1545EAD7D6C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C77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6" b="90222" l="8556" r="90000">
                        <a14:foregroundMark x1="23667" y1="30667" x2="23667" y2="30667"/>
                        <a14:foregroundMark x1="23667" y1="36667" x2="23667" y2="36667"/>
                        <a14:foregroundMark x1="24000" y1="39556" x2="24000" y2="39556"/>
                        <a14:foregroundMark x1="24000" y1="41222" x2="24000" y2="41222"/>
                        <a14:foregroundMark x1="24000" y1="44111" x2="24000" y2="44111"/>
                        <a14:foregroundMark x1="24000" y1="44111" x2="24000" y2="44111"/>
                        <a14:foregroundMark x1="24000" y1="49556" x2="24000" y2="49556"/>
                        <a14:foregroundMark x1="24444" y1="53444" x2="24444" y2="53444"/>
                        <a14:foregroundMark x1="34333" y1="62667" x2="34333" y2="62667"/>
                        <a14:foregroundMark x1="82667" y1="49556" x2="82667" y2="49556"/>
                        <a14:foregroundMark x1="89000" y1="48778" x2="89000" y2="48778"/>
                        <a14:foregroundMark x1="75444" y1="22556" x2="75444" y2="22556"/>
                        <a14:foregroundMark x1="75444" y1="22556" x2="75444" y2="22556"/>
                        <a14:foregroundMark x1="75444" y1="22556" x2="75444" y2="22556"/>
                        <a14:foregroundMark x1="75444" y1="23778" x2="74556" y2="30889"/>
                        <a14:foregroundMark x1="74556" y1="30889" x2="74889" y2="30667"/>
                        <a14:foregroundMark x1="75222" y1="33444" x2="77111" y2="40333"/>
                        <a14:foregroundMark x1="77111" y1="40333" x2="75556" y2="50000"/>
                        <a14:foregroundMark x1="75222" y1="47333" x2="79000" y2="62333"/>
                        <a14:foregroundMark x1="79000" y1="62333" x2="77000" y2="71000"/>
                        <a14:foregroundMark x1="77000" y1="71000" x2="64778" y2="79333"/>
                        <a14:foregroundMark x1="64778" y1="79333" x2="42556" y2="82111"/>
                        <a14:foregroundMark x1="42556" y1="82111" x2="28667" y2="76556"/>
                        <a14:foregroundMark x1="28667" y1="76556" x2="23000" y2="71222"/>
                        <a14:foregroundMark x1="23000" y1="71222" x2="24111" y2="50333"/>
                        <a14:foregroundMark x1="42889" y1="90333" x2="50111" y2="90444"/>
                        <a14:foregroundMark x1="50111" y1="90444" x2="52333" y2="90111"/>
                        <a14:foregroundMark x1="8556" y1="62889" x2="9222" y2="78222"/>
                        <a14:foregroundMark x1="34333" y1="9556" x2="47000" y2="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2433" y="4978588"/>
            <a:ext cx="788278" cy="7882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8C7B132-BCBC-851C-14DE-F502E167D91C}"/>
              </a:ext>
            </a:extLst>
          </p:cNvPr>
          <p:cNvSpPr txBox="1"/>
          <p:nvPr/>
        </p:nvSpPr>
        <p:spPr>
          <a:xfrm>
            <a:off x="181983" y="1145598"/>
            <a:ext cx="118280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dirty="0">
                <a:solidFill>
                  <a:srgbClr val="007EA2"/>
                </a:solidFill>
                <a:sym typeface="Wingdings" pitchFamily="2" charset="2"/>
              </a:rPr>
              <a:t> D</a:t>
            </a:r>
            <a:r>
              <a:rPr lang="fr-FR" sz="2400" dirty="0">
                <a:solidFill>
                  <a:srgbClr val="007EA2"/>
                </a:solidFill>
                <a:effectLst/>
                <a:ea typeface="Calibri" panose="020F0502020204030204" pitchFamily="34" charset="0"/>
              </a:rPr>
              <a:t>évelopper une version du questionnaire de mesure de la balance décisionnelle pour l’AP chez les enfants et adolescents </a:t>
            </a:r>
          </a:p>
          <a:p>
            <a:endParaRPr lang="fr-FR" sz="1600" dirty="0">
              <a:solidFill>
                <a:srgbClr val="007EA2"/>
              </a:solidFill>
              <a:effectLst/>
              <a:ea typeface="Calibri" panose="020F0502020204030204" pitchFamily="34" charset="0"/>
            </a:endParaRPr>
          </a:p>
          <a:p>
            <a:r>
              <a:rPr lang="fr-FR" dirty="0">
                <a:solidFill>
                  <a:srgbClr val="007EA2"/>
                </a:solidFill>
                <a:ea typeface="Calibri" panose="020F0502020204030204" pitchFamily="34" charset="0"/>
                <a:sym typeface="Wingdings" pitchFamily="2" charset="2"/>
              </a:rPr>
              <a:t>	</a:t>
            </a:r>
            <a:r>
              <a:rPr lang="fr-FR" sz="2000" dirty="0">
                <a:solidFill>
                  <a:srgbClr val="007EA2"/>
                </a:solidFill>
                <a:ea typeface="Calibri" panose="020F0502020204030204" pitchFamily="34" charset="0"/>
                <a:sym typeface="Wingdings" pitchFamily="2" charset="2"/>
              </a:rPr>
              <a:t>  Sensibilisation à l’AP dès le plus jeune âge</a:t>
            </a:r>
          </a:p>
          <a:p>
            <a:endParaRPr lang="fr-FR" dirty="0">
              <a:solidFill>
                <a:srgbClr val="007EA2"/>
              </a:solidFill>
              <a:ea typeface="Calibri" panose="020F0502020204030204" pitchFamily="34" charset="0"/>
              <a:sym typeface="Wingdings" pitchFamily="2" charset="2"/>
            </a:endParaRPr>
          </a:p>
          <a:p>
            <a:r>
              <a:rPr lang="fr-FR" dirty="0">
                <a:solidFill>
                  <a:srgbClr val="007EA2"/>
                </a:solidFill>
                <a:ea typeface="Calibri" panose="020F0502020204030204" pitchFamily="34" charset="0"/>
                <a:sym typeface="Wingdings" pitchFamily="2" charset="2"/>
              </a:rPr>
              <a:t>	</a:t>
            </a:r>
            <a:r>
              <a:rPr lang="fr-FR" sz="2000" dirty="0">
                <a:solidFill>
                  <a:srgbClr val="007EA2"/>
                </a:solidFill>
                <a:ea typeface="Calibri" panose="020F0502020204030204" pitchFamily="34" charset="0"/>
                <a:sym typeface="Wingdings" pitchFamily="2" charset="2"/>
              </a:rPr>
              <a:t> Versions adaptées aux stades de développement des enfants </a:t>
            </a:r>
            <a:endParaRPr lang="fr-FR" dirty="0">
              <a:solidFill>
                <a:srgbClr val="007EA2"/>
              </a:solidFill>
              <a:ea typeface="Calibri" panose="020F050202020403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BAE7B844-99EA-3DF6-4477-CF065206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2BA4EFE-CA55-FF29-5433-63643C15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Image 17" descr="ildys.gif">
            <a:extLst>
              <a:ext uri="{FF2B5EF4-FFF2-40B4-BE49-F238E27FC236}">
                <a16:creationId xmlns:a16="http://schemas.microsoft.com/office/drawing/2014/main" id="{827C3153-75BE-D3AA-D716-AC91C4E08C4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3625665-D6D1-8B16-9778-568122B6F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A05DFB9-52EA-9EEB-ADC4-2825B7C098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F578B78-C4A8-FAA0-141C-6E265A24FB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23" name="Picture 2" descr="ecorn-cf: Partenaires">
            <a:extLst>
              <a:ext uri="{FF2B5EF4-FFF2-40B4-BE49-F238E27FC236}">
                <a16:creationId xmlns:a16="http://schemas.microsoft.com/office/drawing/2014/main" id="{D46894E2-9F4E-6F1D-3F65-9FAE6651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68B0D-BFC0-9541-A329-8AC2E2FA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d’une version enfant et adolescent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17E048-DB6E-1F43-94C6-0C5507315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46" y="3170287"/>
            <a:ext cx="5361474" cy="234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rgbClr val="007EA2"/>
                </a:solidFill>
                <a:sym typeface="Wingdings" pitchFamily="2" charset="2"/>
              </a:rPr>
              <a:t>Enfants atteints de MV ont des besoins et des contraintes différentes de celles des adultes atteints de MV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C31746-60B3-9172-1247-BEAD5C1B5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68" y="1187855"/>
            <a:ext cx="5255652" cy="1847690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56F34B0-46A9-BC09-936A-CF91A94AAAE2}"/>
              </a:ext>
            </a:extLst>
          </p:cNvPr>
          <p:cNvSpPr txBox="1">
            <a:spLocks/>
          </p:cNvSpPr>
          <p:nvPr/>
        </p:nvSpPr>
        <p:spPr>
          <a:xfrm>
            <a:off x="7611409" y="1912819"/>
            <a:ext cx="4415640" cy="386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E602A2"/>
                </a:solidFill>
                <a:sym typeface="Wingdings" pitchFamily="2" charset="2"/>
              </a:rPr>
              <a:t>Version 6 - 10 ans</a:t>
            </a:r>
          </a:p>
          <a:p>
            <a:pPr>
              <a:buFontTx/>
              <a:buChar char="-"/>
            </a:pPr>
            <a:r>
              <a:rPr lang="fr-FR" sz="2200" dirty="0">
                <a:solidFill>
                  <a:srgbClr val="E602A2"/>
                </a:solidFill>
                <a:sym typeface="Wingdings" pitchFamily="2" charset="2"/>
              </a:rPr>
              <a:t>Peu d’items </a:t>
            </a:r>
          </a:p>
          <a:p>
            <a:pPr>
              <a:buFontTx/>
              <a:buChar char="-"/>
            </a:pPr>
            <a:r>
              <a:rPr lang="fr-FR" sz="2200" dirty="0">
                <a:solidFill>
                  <a:srgbClr val="E602A2"/>
                </a:solidFill>
                <a:sym typeface="Wingdings" pitchFamily="2" charset="2"/>
              </a:rPr>
              <a:t>Items imagés + phrase courte</a:t>
            </a:r>
          </a:p>
          <a:p>
            <a:pPr>
              <a:buFontTx/>
              <a:buChar char="-"/>
            </a:pPr>
            <a:r>
              <a:rPr lang="fr-FR" sz="2200" dirty="0">
                <a:solidFill>
                  <a:srgbClr val="E602A2"/>
                </a:solidFill>
                <a:sym typeface="Wingdings" pitchFamily="2" charset="2"/>
              </a:rPr>
              <a:t>Passation avec un adulte </a:t>
            </a:r>
          </a:p>
          <a:p>
            <a:pPr marL="0" indent="0">
              <a:buNone/>
            </a:pPr>
            <a:endParaRPr lang="fr-FR" sz="1800" dirty="0">
              <a:solidFill>
                <a:srgbClr val="007EA2"/>
              </a:solidFill>
              <a:sym typeface="Wingdings" pitchFamily="2" charset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8305C8"/>
                </a:solidFill>
                <a:sym typeface="Wingdings" pitchFamily="2" charset="2"/>
              </a:rPr>
              <a:t>Version 11 - 17 ans</a:t>
            </a:r>
          </a:p>
          <a:p>
            <a:pPr>
              <a:buFontTx/>
              <a:buChar char="-"/>
            </a:pPr>
            <a:r>
              <a:rPr lang="fr-FR" sz="2200" dirty="0">
                <a:solidFill>
                  <a:srgbClr val="8305C8"/>
                </a:solidFill>
                <a:sym typeface="Wingdings" pitchFamily="2" charset="2"/>
              </a:rPr>
              <a:t>Items simplifiés</a:t>
            </a:r>
          </a:p>
          <a:p>
            <a:pPr>
              <a:buFontTx/>
              <a:buChar char="-"/>
            </a:pPr>
            <a:r>
              <a:rPr lang="fr-FR" sz="2200" dirty="0">
                <a:solidFill>
                  <a:srgbClr val="8305C8"/>
                </a:solidFill>
                <a:sym typeface="Wingdings" pitchFamily="2" charset="2"/>
              </a:rPr>
              <a:t>Passation en autonomie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b="1" dirty="0">
              <a:solidFill>
                <a:srgbClr val="E602A2"/>
              </a:solidFill>
              <a:sym typeface="Wingdings" pitchFamily="2" charset="2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9D6AC55-8BAC-DAA4-5DBB-F76ACD1EEB1C}"/>
              </a:ext>
            </a:extLst>
          </p:cNvPr>
          <p:cNvCxnSpPr>
            <a:cxnSpLocks/>
          </p:cNvCxnSpPr>
          <p:nvPr/>
        </p:nvCxnSpPr>
        <p:spPr>
          <a:xfrm flipV="1">
            <a:off x="5786478" y="2140741"/>
            <a:ext cx="2030998" cy="1953391"/>
          </a:xfrm>
          <a:prstGeom prst="straightConnector1">
            <a:avLst/>
          </a:prstGeom>
          <a:ln w="76200">
            <a:solidFill>
              <a:srgbClr val="E602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838C9CF-6B2B-1AEA-1883-78019AC620A9}"/>
              </a:ext>
            </a:extLst>
          </p:cNvPr>
          <p:cNvCxnSpPr>
            <a:cxnSpLocks/>
          </p:cNvCxnSpPr>
          <p:nvPr/>
        </p:nvCxnSpPr>
        <p:spPr>
          <a:xfrm>
            <a:off x="5786478" y="4094132"/>
            <a:ext cx="2030998" cy="89277"/>
          </a:xfrm>
          <a:prstGeom prst="straightConnector1">
            <a:avLst/>
          </a:prstGeom>
          <a:ln w="76200">
            <a:solidFill>
              <a:srgbClr val="8305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D17906C-D8B8-114D-7976-88840284E2A8}"/>
              </a:ext>
            </a:extLst>
          </p:cNvPr>
          <p:cNvSpPr/>
          <p:nvPr/>
        </p:nvSpPr>
        <p:spPr>
          <a:xfrm>
            <a:off x="399246" y="3144530"/>
            <a:ext cx="5344444" cy="1723684"/>
          </a:xfrm>
          <a:prstGeom prst="roundRect">
            <a:avLst/>
          </a:prstGeom>
          <a:noFill/>
          <a:ln>
            <a:solidFill>
              <a:srgbClr val="007EA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B613A9C-841E-11C1-1F7C-A2ECD885F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E022E71B-BA91-F74F-F2D8-0E3068FB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 12" descr="ildys.gif">
            <a:extLst>
              <a:ext uri="{FF2B5EF4-FFF2-40B4-BE49-F238E27FC236}">
                <a16:creationId xmlns:a16="http://schemas.microsoft.com/office/drawing/2014/main" id="{403B1317-9CD2-6A3B-5764-A3B4589479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B0B03E-4830-BEA0-1025-B5EA099CA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B3C14F-F397-E9B9-34FF-46266C0B4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C4931F-89CD-7713-9195-9F7233BB3A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21" name="Picture 2" descr="ecorn-cf: Partenaires">
            <a:extLst>
              <a:ext uri="{FF2B5EF4-FFF2-40B4-BE49-F238E27FC236}">
                <a16:creationId xmlns:a16="http://schemas.microsoft.com/office/drawing/2014/main" id="{D7D363CB-D407-D6C2-60D0-40BF44BD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65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29592FC1-BF03-6F8C-D205-53B0BB6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187" y="3994143"/>
            <a:ext cx="2857500" cy="21463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9084B4-665B-837D-EE13-16046302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C34EA9-6053-AB3E-DB6F-A7FED823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0571" y="6320892"/>
            <a:ext cx="493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3C948FB-C009-2265-2802-648BE678A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8372" y="6684994"/>
            <a:ext cx="938224" cy="1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ildys.gif">
            <a:extLst>
              <a:ext uri="{FF2B5EF4-FFF2-40B4-BE49-F238E27FC236}">
                <a16:creationId xmlns:a16="http://schemas.microsoft.com/office/drawing/2014/main" id="{DBBF1E30-DB27-66F5-D3A9-134B2AF7BD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8349" b="25688"/>
          <a:stretch>
            <a:fillRect/>
          </a:stretch>
        </p:blipFill>
        <p:spPr>
          <a:xfrm>
            <a:off x="10447818" y="6316985"/>
            <a:ext cx="950004" cy="5316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65AC43-6AB3-6E83-699C-5CD7C526A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95" y="6291098"/>
            <a:ext cx="1840795" cy="5437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9A484F-FC60-B3AE-4E13-52DDDF452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290" y="6320892"/>
            <a:ext cx="985119" cy="549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1F71F2-FAF4-4723-E027-FB660AB192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50" t="14112" r="5532" b="10200"/>
          <a:stretch/>
        </p:blipFill>
        <p:spPr>
          <a:xfrm>
            <a:off x="7897076" y="6354469"/>
            <a:ext cx="1272273" cy="517722"/>
          </a:xfrm>
          <a:prstGeom prst="rect">
            <a:avLst/>
          </a:prstGeom>
        </p:spPr>
      </p:pic>
      <p:pic>
        <p:nvPicPr>
          <p:cNvPr id="11" name="Picture 2" descr="ecorn-cf: Partenaires">
            <a:extLst>
              <a:ext uri="{FF2B5EF4-FFF2-40B4-BE49-F238E27FC236}">
                <a16:creationId xmlns:a16="http://schemas.microsoft.com/office/drawing/2014/main" id="{FBB0C8EA-FD5D-A109-6E2D-941EB682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9" y="6311406"/>
            <a:ext cx="723620" cy="5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D1C7E521-1741-634F-F2BF-7B27909F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83" y="1204856"/>
            <a:ext cx="11845066" cy="50839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700" b="1" dirty="0">
                <a:solidFill>
                  <a:srgbClr val="007EA2"/>
                </a:solidFill>
              </a:rPr>
              <a:t>         Intérêts de la balance décisionnelle en AP chez les personnes atteintes de MV</a:t>
            </a:r>
          </a:p>
          <a:p>
            <a:pPr>
              <a:buFont typeface="Wingdings" pitchFamily="2" charset="2"/>
              <a:buChar char="ü"/>
            </a:pPr>
            <a:r>
              <a:rPr lang="fr-FR" sz="2400" dirty="0">
                <a:solidFill>
                  <a:srgbClr val="007EA2"/>
                </a:solidFill>
              </a:rPr>
              <a:t>Représentation de l’ambivalence dans le choix d’adopter des comportements réguliers en AP</a:t>
            </a:r>
          </a:p>
          <a:p>
            <a:pPr>
              <a:buFont typeface="Wingdings" pitchFamily="2" charset="2"/>
              <a:buChar char="ü"/>
            </a:pPr>
            <a:r>
              <a:rPr lang="fr-FR" sz="2400" dirty="0">
                <a:solidFill>
                  <a:srgbClr val="007EA2"/>
                </a:solidFill>
              </a:rPr>
              <a:t>Identification des barrières et des leviers à la pratique physique</a:t>
            </a:r>
          </a:p>
          <a:p>
            <a:pPr marL="0" indent="0">
              <a:buNone/>
            </a:pPr>
            <a:endParaRPr lang="fr-FR" sz="1000" dirty="0">
              <a:solidFill>
                <a:srgbClr val="007EA2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007EA2"/>
                </a:solidFill>
              </a:rPr>
              <a:t>         Création d’outils adaptés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7EA2"/>
                </a:solidFill>
              </a:rPr>
              <a:t> </a:t>
            </a:r>
            <a:r>
              <a:rPr lang="fr-FR" sz="2400" dirty="0">
                <a:solidFill>
                  <a:srgbClr val="007EA2"/>
                </a:solidFill>
                <a:sym typeface="Wingdings" pitchFamily="2" charset="2"/>
              </a:rPr>
              <a:t> </a:t>
            </a:r>
            <a:r>
              <a:rPr lang="fr-FR" sz="2400" u="sng" dirty="0">
                <a:solidFill>
                  <a:srgbClr val="007EA2"/>
                </a:solidFill>
              </a:rPr>
              <a:t>Questionnaire 6-10 ans</a:t>
            </a:r>
            <a:r>
              <a:rPr lang="fr-FR" sz="2400" dirty="0">
                <a:solidFill>
                  <a:srgbClr val="007EA2"/>
                </a:solidFill>
              </a:rPr>
              <a:t> : sensibilisation dès le plus jeune âge à la culture du sport </a:t>
            </a:r>
          </a:p>
          <a:p>
            <a:pPr marL="0" indent="0">
              <a:buNone/>
            </a:pPr>
            <a:endParaRPr lang="fr-FR" sz="100" dirty="0">
              <a:solidFill>
                <a:srgbClr val="007EA2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7EA2"/>
                </a:solidFill>
              </a:rPr>
              <a:t> </a:t>
            </a:r>
            <a:r>
              <a:rPr lang="fr-FR" sz="2400" dirty="0">
                <a:solidFill>
                  <a:srgbClr val="007EA2"/>
                </a:solidFill>
                <a:sym typeface="Wingdings" pitchFamily="2" charset="2"/>
              </a:rPr>
              <a:t> </a:t>
            </a:r>
            <a:r>
              <a:rPr lang="fr-FR" sz="2400" u="sng" dirty="0">
                <a:solidFill>
                  <a:srgbClr val="007EA2"/>
                </a:solidFill>
              </a:rPr>
              <a:t>Questionnaire 11-17 ans</a:t>
            </a:r>
            <a:r>
              <a:rPr lang="fr-FR" sz="2400" dirty="0">
                <a:solidFill>
                  <a:srgbClr val="007EA2"/>
                </a:solidFill>
              </a:rPr>
              <a:t> : accompagnement lors de la période de transition de l’adolescence</a:t>
            </a:r>
          </a:p>
          <a:p>
            <a:pPr marL="0" indent="0">
              <a:buNone/>
            </a:pPr>
            <a:endParaRPr lang="fr-FR" sz="100" dirty="0">
              <a:solidFill>
                <a:srgbClr val="007EA2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7EA2"/>
                </a:solidFill>
                <a:sym typeface="Wingdings" pitchFamily="2" charset="2"/>
              </a:rPr>
              <a:t> </a:t>
            </a:r>
            <a:r>
              <a:rPr lang="fr-FR" sz="2400" u="sng" dirty="0">
                <a:solidFill>
                  <a:srgbClr val="007EA2"/>
                </a:solidFill>
              </a:rPr>
              <a:t>Application MUCO-BALAD</a:t>
            </a:r>
            <a:r>
              <a:rPr lang="fr-FR" sz="2400" dirty="0">
                <a:solidFill>
                  <a:srgbClr val="007EA2"/>
                </a:solidFill>
              </a:rPr>
              <a:t> : </a:t>
            </a:r>
          </a:p>
          <a:p>
            <a:pPr>
              <a:buFont typeface="Wingdings" pitchFamily="2" charset="2"/>
              <a:buChar char="ü"/>
            </a:pPr>
            <a:r>
              <a:rPr lang="fr-FR" sz="2400" dirty="0">
                <a:solidFill>
                  <a:srgbClr val="007EA2"/>
                </a:solidFill>
              </a:rPr>
              <a:t>Facilite les passations et encourage le dialogue entre les professionnels de santé</a:t>
            </a:r>
          </a:p>
          <a:p>
            <a:pPr>
              <a:buFont typeface="Wingdings" pitchFamily="2" charset="2"/>
              <a:buChar char="ü"/>
            </a:pPr>
            <a:r>
              <a:rPr lang="fr-FR" sz="2400" dirty="0">
                <a:solidFill>
                  <a:srgbClr val="007EA2"/>
                </a:solidFill>
              </a:rPr>
              <a:t>Apparition en instantané des résultats, avec des recommandations personnalisées</a:t>
            </a:r>
          </a:p>
          <a:p>
            <a:pPr>
              <a:buFont typeface="Wingdings" pitchFamily="2" charset="2"/>
              <a:buChar char="ü"/>
            </a:pPr>
            <a:r>
              <a:rPr lang="fr-FR" sz="2400" dirty="0">
                <a:solidFill>
                  <a:srgbClr val="007EA2"/>
                </a:solidFill>
              </a:rPr>
              <a:t> Favorise la recherche</a:t>
            </a:r>
          </a:p>
        </p:txBody>
      </p:sp>
      <p:sp>
        <p:nvSpPr>
          <p:cNvPr id="19" name="Flèche droite rayée 18">
            <a:extLst>
              <a:ext uri="{FF2B5EF4-FFF2-40B4-BE49-F238E27FC236}">
                <a16:creationId xmlns:a16="http://schemas.microsoft.com/office/drawing/2014/main" id="{63C81EC4-06C5-DC00-C35D-A5854C13B94F}"/>
              </a:ext>
            </a:extLst>
          </p:cNvPr>
          <p:cNvSpPr/>
          <p:nvPr/>
        </p:nvSpPr>
        <p:spPr>
          <a:xfrm>
            <a:off x="181983" y="1182279"/>
            <a:ext cx="639652" cy="499656"/>
          </a:xfrm>
          <a:prstGeom prst="stripedRightArrow">
            <a:avLst/>
          </a:prstGeom>
          <a:noFill/>
          <a:ln>
            <a:solidFill>
              <a:srgbClr val="007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droite rayée 2">
            <a:extLst>
              <a:ext uri="{FF2B5EF4-FFF2-40B4-BE49-F238E27FC236}">
                <a16:creationId xmlns:a16="http://schemas.microsoft.com/office/drawing/2014/main" id="{768CCA83-0C12-597D-651C-6008D4272738}"/>
              </a:ext>
            </a:extLst>
          </p:cNvPr>
          <p:cNvSpPr/>
          <p:nvPr/>
        </p:nvSpPr>
        <p:spPr>
          <a:xfrm>
            <a:off x="181983" y="2757067"/>
            <a:ext cx="639652" cy="499656"/>
          </a:xfrm>
          <a:prstGeom prst="stripedRightArrow">
            <a:avLst/>
          </a:prstGeom>
          <a:noFill/>
          <a:ln>
            <a:solidFill>
              <a:srgbClr val="007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9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EA2"/>
      </a:accent1>
      <a:accent2>
        <a:srgbClr val="E55C3E"/>
      </a:accent2>
      <a:accent3>
        <a:srgbClr val="004B60"/>
      </a:accent3>
      <a:accent4>
        <a:srgbClr val="EC8870"/>
      </a:accent4>
      <a:accent5>
        <a:srgbClr val="00ABDA"/>
      </a:accent5>
      <a:accent6>
        <a:srgbClr val="FFFFFF"/>
      </a:accent6>
      <a:hlink>
        <a:srgbClr val="6F3B55"/>
      </a:hlink>
      <a:folHlink>
        <a:srgbClr val="C490A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2807890-83DC-4772-9CAD-F7CB30099A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7A0EF5-23A9-4627-BC46-745B7DD804D2}">
  <ds:schemaRefs>
    <ds:schemaRef ds:uri="http://purl.org/dc/terms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840</Words>
  <Application>Microsoft Office PowerPoint</Application>
  <PresentationFormat>Grand écran</PresentationFormat>
  <Paragraphs>241</Paragraphs>
  <Slides>36</Slides>
  <Notes>0</Notes>
  <HiddenSlides>0</HiddenSlides>
  <MMClips>27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MS PGothic</vt:lpstr>
      <vt:lpstr>游ゴシック</vt:lpstr>
      <vt:lpstr>Arial</vt:lpstr>
      <vt:lpstr>Arial Narrow</vt:lpstr>
      <vt:lpstr>Calibri</vt:lpstr>
      <vt:lpstr>Calibri Light</vt:lpstr>
      <vt:lpstr>Open Sans</vt:lpstr>
      <vt:lpstr>Times New Roman</vt:lpstr>
      <vt:lpstr>Wingdings</vt:lpstr>
      <vt:lpstr>Thème Office</vt:lpstr>
      <vt:lpstr>1_Conception personnalisée</vt:lpstr>
      <vt:lpstr>Promotion de l’activité physique adaptée  chez les patients atteints de mucoviscidose :   Développement d’outils de mesure de la balance décisionnelle </vt:lpstr>
      <vt:lpstr>Présentation PowerPoint</vt:lpstr>
      <vt:lpstr>Activité physique &amp; Mucoviscidose : barrières et facilitateurs</vt:lpstr>
      <vt:lpstr>Modèle transthéorique des changements de comportements en AP</vt:lpstr>
      <vt:lpstr>Balance décisionnelle en AP</vt:lpstr>
      <vt:lpstr>Balance décisionnelle, Activité physique &amp; Mucoviscidose</vt:lpstr>
      <vt:lpstr>Objectifs</vt:lpstr>
      <vt:lpstr>Développement d’une version enfant et adolescent </vt:lpstr>
      <vt:lpstr>Conclusion </vt:lpstr>
      <vt:lpstr>Présentation de l’application MUCO_BALAD </vt:lpstr>
      <vt:lpstr>Présentation PowerPoint</vt:lpstr>
      <vt:lpstr>Définitions</vt:lpstr>
      <vt:lpstr>Définitions</vt:lpstr>
      <vt:lpstr>Définitions</vt:lpstr>
      <vt:lpstr>Présentation PowerPoint</vt:lpstr>
      <vt:lpstr>Réception d’un lien dans votre boîte mail</vt:lpstr>
      <vt:lpstr>Page d’accueil « patients »</vt:lpstr>
      <vt:lpstr>Questionnaire MUCO_BALAD</vt:lpstr>
      <vt:lpstr>Questionnaire MUCO_BALAD</vt:lpstr>
      <vt:lpstr>Résultats au MUCO_BALAD</vt:lpstr>
      <vt:lpstr>Résultats au MUCO_BALAD</vt:lpstr>
      <vt:lpstr>Résultats au MUCO_BALAD</vt:lpstr>
      <vt:lpstr>Recommandations personnalisées</vt:lpstr>
      <vt:lpstr>Sauvegarde des réponses</vt:lpstr>
      <vt:lpstr>Extraction des résultats</vt:lpstr>
      <vt:lpstr>Présentation PowerPoint</vt:lpstr>
      <vt:lpstr>Page d’accueil « professionnels de santé »</vt:lpstr>
      <vt:lpstr>Ajout d’un questionnaire</vt:lpstr>
      <vt:lpstr>Visualisation des profils patients</vt:lpstr>
      <vt:lpstr>Ajout d’un utilisateur</vt:lpstr>
      <vt:lpstr>Ajout d’un utilisateur</vt:lpstr>
      <vt:lpstr>Notification d’un questionnaire rempli</vt:lpstr>
      <vt:lpstr>Présentation PowerPoint</vt:lpstr>
      <vt:lpstr>Du côté des chercheurs</vt:lpstr>
      <vt:lpstr>Présentation PowerPoint</vt:lpstr>
      <vt:lpstr>Promotion de l’activité physique adaptée  chez les patients atteints de mucoviscidose :   Développement d’outils de mesure de la balance décisionnelle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2020-03-11T14:12:33Z</dcterms:created>
  <dcterms:modified xsi:type="dcterms:W3CDTF">2025-10-03T07:33:55Z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