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handoutMasterIdLst>
    <p:handoutMasterId r:id="rId22"/>
  </p:handoutMasterIdLst>
  <p:sldIdLst>
    <p:sldId id="287" r:id="rId2"/>
    <p:sldId id="300" r:id="rId3"/>
    <p:sldId id="306" r:id="rId4"/>
    <p:sldId id="289" r:id="rId5"/>
    <p:sldId id="288" r:id="rId6"/>
    <p:sldId id="304" r:id="rId7"/>
    <p:sldId id="291" r:id="rId8"/>
    <p:sldId id="303" r:id="rId9"/>
    <p:sldId id="305" r:id="rId10"/>
    <p:sldId id="290" r:id="rId11"/>
    <p:sldId id="292" r:id="rId12"/>
    <p:sldId id="293" r:id="rId13"/>
    <p:sldId id="294" r:id="rId14"/>
    <p:sldId id="295" r:id="rId15"/>
    <p:sldId id="297" r:id="rId16"/>
    <p:sldId id="299" r:id="rId17"/>
    <p:sldId id="301" r:id="rId18"/>
    <p:sldId id="302" r:id="rId19"/>
    <p:sldId id="296" r:id="rId20"/>
  </p:sldIdLst>
  <p:sldSz cx="9144000" cy="6858000" type="screen4x3"/>
  <p:notesSz cx="6889750"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FFFF"/>
    <a:srgbClr val="33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688" autoAdjust="0"/>
  </p:normalViewPr>
  <p:slideViewPr>
    <p:cSldViewPr>
      <p:cViewPr varScale="1">
        <p:scale>
          <a:sx n="110" d="100"/>
          <a:sy n="110" d="100"/>
        </p:scale>
        <p:origin x="-1650" y="-78"/>
      </p:cViewPr>
      <p:guideLst>
        <p:guide orient="horz" pos="2160"/>
        <p:guide pos="2880"/>
      </p:guideLst>
    </p:cSldViewPr>
  </p:slideViewPr>
  <p:outlineViewPr>
    <p:cViewPr>
      <p:scale>
        <a:sx n="33" d="100"/>
        <a:sy n="33" d="100"/>
      </p:scale>
      <p:origin x="0" y="174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fr-FR"/>
          </a:p>
        </p:txBody>
      </p:sp>
      <p:sp>
        <p:nvSpPr>
          <p:cNvPr id="3" name="Espace réservé de la date 2"/>
          <p:cNvSpPr>
            <a:spLocks noGrp="1"/>
          </p:cNvSpPr>
          <p:nvPr>
            <p:ph type="dt" sz="quarter" idx="1"/>
          </p:nvPr>
        </p:nvSpPr>
        <p:spPr>
          <a:xfrm>
            <a:off x="3902597" y="0"/>
            <a:ext cx="2985558" cy="501094"/>
          </a:xfrm>
          <a:prstGeom prst="rect">
            <a:avLst/>
          </a:prstGeom>
        </p:spPr>
        <p:txBody>
          <a:bodyPr vert="horz" lIns="96634" tIns="48317" rIns="96634" bIns="48317" rtlCol="0"/>
          <a:lstStyle>
            <a:lvl1pPr algn="r">
              <a:defRPr sz="1300"/>
            </a:lvl1pPr>
          </a:lstStyle>
          <a:p>
            <a:fld id="{B09EEC24-A1A3-42FE-B0EB-4701EB57D593}" type="datetimeFigureOut">
              <a:rPr lang="fr-FR" smtClean="0"/>
              <a:pPr/>
              <a:t>22/02/2016</a:t>
            </a:fld>
            <a:endParaRPr lang="fr-FR"/>
          </a:p>
        </p:txBody>
      </p:sp>
      <p:sp>
        <p:nvSpPr>
          <p:cNvPr id="4" name="Espace réservé du pied de page 3"/>
          <p:cNvSpPr>
            <a:spLocks noGrp="1"/>
          </p:cNvSpPr>
          <p:nvPr>
            <p:ph type="ftr" sz="quarter" idx="2"/>
          </p:nvPr>
        </p:nvSpPr>
        <p:spPr>
          <a:xfrm>
            <a:off x="0" y="9519054"/>
            <a:ext cx="2985558" cy="501094"/>
          </a:xfrm>
          <a:prstGeom prst="rect">
            <a:avLst/>
          </a:prstGeom>
        </p:spPr>
        <p:txBody>
          <a:bodyPr vert="horz" lIns="96634" tIns="48317" rIns="96634" bIns="48317"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902597" y="9519054"/>
            <a:ext cx="2985558" cy="501094"/>
          </a:xfrm>
          <a:prstGeom prst="rect">
            <a:avLst/>
          </a:prstGeom>
        </p:spPr>
        <p:txBody>
          <a:bodyPr vert="horz" lIns="96634" tIns="48317" rIns="96634" bIns="48317" rtlCol="0" anchor="b"/>
          <a:lstStyle>
            <a:lvl1pPr algn="r">
              <a:defRPr sz="1300"/>
            </a:lvl1pPr>
          </a:lstStyle>
          <a:p>
            <a:fld id="{1A0E0C6F-D8DD-424C-8243-6B408447183B}"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fr-FR"/>
          </a:p>
        </p:txBody>
      </p:sp>
      <p:sp>
        <p:nvSpPr>
          <p:cNvPr id="3" name="Espace réservé de la date 2"/>
          <p:cNvSpPr>
            <a:spLocks noGrp="1"/>
          </p:cNvSpPr>
          <p:nvPr>
            <p:ph type="dt" idx="1"/>
          </p:nvPr>
        </p:nvSpPr>
        <p:spPr>
          <a:xfrm>
            <a:off x="3902597" y="0"/>
            <a:ext cx="2985558" cy="501094"/>
          </a:xfrm>
          <a:prstGeom prst="rect">
            <a:avLst/>
          </a:prstGeom>
        </p:spPr>
        <p:txBody>
          <a:bodyPr vert="horz" lIns="96634" tIns="48317" rIns="96634" bIns="48317" rtlCol="0"/>
          <a:lstStyle>
            <a:lvl1pPr algn="r">
              <a:defRPr sz="1300"/>
            </a:lvl1pPr>
          </a:lstStyle>
          <a:p>
            <a:fld id="{2F4962C9-FD6B-439A-B972-20422ABD07C1}" type="datetimeFigureOut">
              <a:rPr lang="fr-FR" smtClean="0"/>
              <a:pPr/>
              <a:t>22/02/2016</a:t>
            </a:fld>
            <a:endParaRPr lang="fr-FR"/>
          </a:p>
        </p:txBody>
      </p:sp>
      <p:sp>
        <p:nvSpPr>
          <p:cNvPr id="4" name="Espace réservé de l'image des diapositives 3"/>
          <p:cNvSpPr>
            <a:spLocks noGrp="1" noRot="1" noChangeAspect="1"/>
          </p:cNvSpPr>
          <p:nvPr>
            <p:ph type="sldImg" idx="2"/>
          </p:nvPr>
        </p:nvSpPr>
        <p:spPr>
          <a:xfrm>
            <a:off x="939800" y="750888"/>
            <a:ext cx="5010150" cy="3759200"/>
          </a:xfrm>
          <a:prstGeom prst="rect">
            <a:avLst/>
          </a:prstGeom>
          <a:noFill/>
          <a:ln w="12700">
            <a:solidFill>
              <a:prstClr val="black"/>
            </a:solidFill>
          </a:ln>
        </p:spPr>
        <p:txBody>
          <a:bodyPr vert="horz" lIns="96634" tIns="48317" rIns="96634" bIns="48317" rtlCol="0" anchor="ctr"/>
          <a:lstStyle/>
          <a:p>
            <a:endParaRPr lang="fr-FR"/>
          </a:p>
        </p:txBody>
      </p:sp>
      <p:sp>
        <p:nvSpPr>
          <p:cNvPr id="5" name="Espace réservé des commentaires 4"/>
          <p:cNvSpPr>
            <a:spLocks noGrp="1"/>
          </p:cNvSpPr>
          <p:nvPr>
            <p:ph type="body" sz="quarter" idx="3"/>
          </p:nvPr>
        </p:nvSpPr>
        <p:spPr>
          <a:xfrm>
            <a:off x="688975" y="4760397"/>
            <a:ext cx="5511800" cy="4509850"/>
          </a:xfrm>
          <a:prstGeom prst="rect">
            <a:avLst/>
          </a:prstGeom>
        </p:spPr>
        <p:txBody>
          <a:bodyPr vert="horz" lIns="96634" tIns="48317" rIns="96634" bIns="48317"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2597" y="9519054"/>
            <a:ext cx="2985558" cy="501094"/>
          </a:xfrm>
          <a:prstGeom prst="rect">
            <a:avLst/>
          </a:prstGeom>
        </p:spPr>
        <p:txBody>
          <a:bodyPr vert="horz" lIns="96634" tIns="48317" rIns="96634" bIns="48317" rtlCol="0" anchor="b"/>
          <a:lstStyle>
            <a:lvl1pPr algn="r">
              <a:defRPr sz="1300"/>
            </a:lvl1pPr>
          </a:lstStyle>
          <a:p>
            <a:fld id="{92EBB610-8539-4CE0-A8DF-81236F2719F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1422400"/>
            <a:ext cx="9147175" cy="5435600"/>
            <a:chOff x="0" y="896"/>
            <a:chExt cx="5762" cy="3424"/>
          </a:xfrm>
        </p:grpSpPr>
        <p:grpSp>
          <p:nvGrpSpPr>
            <p:cNvPr id="3" name="Group 3"/>
            <p:cNvGrpSpPr>
              <a:grpSpLocks/>
            </p:cNvGrpSpPr>
            <p:nvPr userDrawn="1"/>
          </p:nvGrpSpPr>
          <p:grpSpPr bwMode="auto">
            <a:xfrm>
              <a:off x="20" y="896"/>
              <a:ext cx="5742" cy="3424"/>
              <a:chOff x="20" y="896"/>
              <a:chExt cx="5742" cy="3424"/>
            </a:xfrm>
          </p:grpSpPr>
          <p:sp>
            <p:nvSpPr>
              <p:cNvPr id="5837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fr-FR"/>
              </a:p>
            </p:txBody>
          </p:sp>
          <p:sp>
            <p:nvSpPr>
              <p:cNvPr id="5837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fr-FR"/>
              </a:p>
            </p:txBody>
          </p:sp>
          <p:sp>
            <p:nvSpPr>
              <p:cNvPr id="5837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fr-FR"/>
              </a:p>
            </p:txBody>
          </p:sp>
          <p:sp>
            <p:nvSpPr>
              <p:cNvPr id="5837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fr-FR"/>
              </a:p>
            </p:txBody>
          </p:sp>
          <p:sp>
            <p:nvSpPr>
              <p:cNvPr id="5837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fr-FR"/>
              </a:p>
            </p:txBody>
          </p:sp>
          <p:sp>
            <p:nvSpPr>
              <p:cNvPr id="5837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fr-FR"/>
              </a:p>
            </p:txBody>
          </p:sp>
          <p:sp>
            <p:nvSpPr>
              <p:cNvPr id="5837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fr-FR"/>
              </a:p>
            </p:txBody>
          </p:sp>
          <p:sp>
            <p:nvSpPr>
              <p:cNvPr id="5837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838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838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838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838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838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fr-FR"/>
              </a:p>
            </p:txBody>
          </p:sp>
        </p:grpSp>
        <p:grpSp>
          <p:nvGrpSpPr>
            <p:cNvPr id="4" name="Group 17"/>
            <p:cNvGrpSpPr>
              <a:grpSpLocks/>
            </p:cNvGrpSpPr>
            <p:nvPr userDrawn="1"/>
          </p:nvGrpSpPr>
          <p:grpSpPr bwMode="auto">
            <a:xfrm>
              <a:off x="0" y="2291"/>
              <a:ext cx="1385" cy="1702"/>
              <a:chOff x="0" y="2291"/>
              <a:chExt cx="1385" cy="1702"/>
            </a:xfrm>
          </p:grpSpPr>
          <p:sp>
            <p:nvSpPr>
              <p:cNvPr id="5838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fr-FR"/>
              </a:p>
            </p:txBody>
          </p:sp>
          <p:sp>
            <p:nvSpPr>
              <p:cNvPr id="5838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fr-FR"/>
              </a:p>
            </p:txBody>
          </p:sp>
          <p:sp>
            <p:nvSpPr>
              <p:cNvPr id="5838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fr-FR"/>
              </a:p>
            </p:txBody>
          </p:sp>
          <p:sp>
            <p:nvSpPr>
              <p:cNvPr id="5838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fr-FR"/>
              </a:p>
            </p:txBody>
          </p:sp>
          <p:sp>
            <p:nvSpPr>
              <p:cNvPr id="5839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fr-FR"/>
              </a:p>
            </p:txBody>
          </p:sp>
          <p:sp>
            <p:nvSpPr>
              <p:cNvPr id="5839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fr-FR"/>
              </a:p>
            </p:txBody>
          </p:sp>
          <p:sp>
            <p:nvSpPr>
              <p:cNvPr id="5839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fr-FR"/>
              </a:p>
            </p:txBody>
          </p:sp>
          <p:sp>
            <p:nvSpPr>
              <p:cNvPr id="5839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fr-FR"/>
              </a:p>
            </p:txBody>
          </p:sp>
          <p:sp>
            <p:nvSpPr>
              <p:cNvPr id="5839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fr-FR"/>
              </a:p>
            </p:txBody>
          </p:sp>
          <p:sp>
            <p:nvSpPr>
              <p:cNvPr id="5839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fr-FR"/>
              </a:p>
            </p:txBody>
          </p:sp>
          <p:sp>
            <p:nvSpPr>
              <p:cNvPr id="5839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fr-FR"/>
              </a:p>
            </p:txBody>
          </p:sp>
          <p:sp>
            <p:nvSpPr>
              <p:cNvPr id="5839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fr-FR"/>
              </a:p>
            </p:txBody>
          </p:sp>
          <p:sp>
            <p:nvSpPr>
              <p:cNvPr id="5839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fr-FR"/>
              </a:p>
            </p:txBody>
          </p:sp>
          <p:sp>
            <p:nvSpPr>
              <p:cNvPr id="5839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0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1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1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1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1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1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1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1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1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1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1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2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2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2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2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2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2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2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2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2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2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3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3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4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fr-FR"/>
              </a:p>
            </p:txBody>
          </p:sp>
          <p:sp>
            <p:nvSpPr>
              <p:cNvPr id="5845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fr-FR"/>
              </a:p>
            </p:txBody>
          </p:sp>
          <p:sp>
            <p:nvSpPr>
              <p:cNvPr id="5845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fr-FR"/>
              </a:p>
            </p:txBody>
          </p:sp>
          <p:sp>
            <p:nvSpPr>
              <p:cNvPr id="5845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5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5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5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fr-FR"/>
              </a:p>
            </p:txBody>
          </p:sp>
          <p:sp>
            <p:nvSpPr>
              <p:cNvPr id="5845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5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5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5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fr-FR"/>
              </a:p>
            </p:txBody>
          </p:sp>
          <p:sp>
            <p:nvSpPr>
              <p:cNvPr id="5846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6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6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6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6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6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6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6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6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6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7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7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7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7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7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7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fr-FR"/>
              </a:p>
            </p:txBody>
          </p:sp>
          <p:sp>
            <p:nvSpPr>
              <p:cNvPr id="5847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7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7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7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8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fr-FR"/>
              </a:p>
            </p:txBody>
          </p:sp>
          <p:sp>
            <p:nvSpPr>
              <p:cNvPr id="5848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fr-FR"/>
              </a:p>
            </p:txBody>
          </p:sp>
          <p:sp>
            <p:nvSpPr>
              <p:cNvPr id="5848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fr-FR"/>
              </a:p>
            </p:txBody>
          </p:sp>
          <p:sp>
            <p:nvSpPr>
              <p:cNvPr id="5848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fr-FR"/>
              </a:p>
            </p:txBody>
          </p:sp>
          <p:sp>
            <p:nvSpPr>
              <p:cNvPr id="5848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fr-FR"/>
              </a:p>
            </p:txBody>
          </p:sp>
          <p:sp>
            <p:nvSpPr>
              <p:cNvPr id="5848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fr-FR"/>
              </a:p>
            </p:txBody>
          </p:sp>
          <p:sp>
            <p:nvSpPr>
              <p:cNvPr id="5848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fr-FR"/>
              </a:p>
            </p:txBody>
          </p:sp>
          <p:sp>
            <p:nvSpPr>
              <p:cNvPr id="5848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fr-FR"/>
              </a:p>
            </p:txBody>
          </p:sp>
          <p:sp>
            <p:nvSpPr>
              <p:cNvPr id="5848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fr-FR"/>
              </a:p>
            </p:txBody>
          </p:sp>
          <p:sp>
            <p:nvSpPr>
              <p:cNvPr id="5848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fr-FR"/>
              </a:p>
            </p:txBody>
          </p:sp>
          <p:sp>
            <p:nvSpPr>
              <p:cNvPr id="5849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fr-FR"/>
              </a:p>
            </p:txBody>
          </p:sp>
          <p:sp>
            <p:nvSpPr>
              <p:cNvPr id="5849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fr-FR"/>
              </a:p>
            </p:txBody>
          </p:sp>
          <p:sp>
            <p:nvSpPr>
              <p:cNvPr id="5849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fr-FR"/>
              </a:p>
            </p:txBody>
          </p:sp>
          <p:sp>
            <p:nvSpPr>
              <p:cNvPr id="5849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fr-FR"/>
              </a:p>
            </p:txBody>
          </p:sp>
          <p:sp>
            <p:nvSpPr>
              <p:cNvPr id="5849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fr-FR"/>
              </a:p>
            </p:txBody>
          </p:sp>
          <p:sp>
            <p:nvSpPr>
              <p:cNvPr id="5849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fr-FR"/>
              </a:p>
            </p:txBody>
          </p:sp>
          <p:sp>
            <p:nvSpPr>
              <p:cNvPr id="5849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fr-FR"/>
              </a:p>
            </p:txBody>
          </p:sp>
          <p:sp>
            <p:nvSpPr>
              <p:cNvPr id="5849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fr-FR"/>
              </a:p>
            </p:txBody>
          </p:sp>
          <p:sp>
            <p:nvSpPr>
              <p:cNvPr id="5849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fr-FR"/>
              </a:p>
            </p:txBody>
          </p:sp>
          <p:sp>
            <p:nvSpPr>
              <p:cNvPr id="5849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fr-FR"/>
              </a:p>
            </p:txBody>
          </p:sp>
          <p:sp>
            <p:nvSpPr>
              <p:cNvPr id="5850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fr-FR"/>
              </a:p>
            </p:txBody>
          </p:sp>
          <p:sp>
            <p:nvSpPr>
              <p:cNvPr id="5850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fr-FR"/>
              </a:p>
            </p:txBody>
          </p:sp>
          <p:sp>
            <p:nvSpPr>
              <p:cNvPr id="5850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fr-FR"/>
              </a:p>
            </p:txBody>
          </p:sp>
          <p:sp>
            <p:nvSpPr>
              <p:cNvPr id="5850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fr-FR"/>
              </a:p>
            </p:txBody>
          </p:sp>
          <p:sp>
            <p:nvSpPr>
              <p:cNvPr id="5850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fr-FR"/>
              </a:p>
            </p:txBody>
          </p:sp>
          <p:sp>
            <p:nvSpPr>
              <p:cNvPr id="5850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fr-FR"/>
              </a:p>
            </p:txBody>
          </p:sp>
          <p:sp>
            <p:nvSpPr>
              <p:cNvPr id="5850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fr-FR"/>
              </a:p>
            </p:txBody>
          </p:sp>
          <p:sp>
            <p:nvSpPr>
              <p:cNvPr id="5850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fr-FR"/>
              </a:p>
            </p:txBody>
          </p:sp>
          <p:sp>
            <p:nvSpPr>
              <p:cNvPr id="5850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fr-FR"/>
              </a:p>
            </p:txBody>
          </p:sp>
          <p:sp>
            <p:nvSpPr>
              <p:cNvPr id="5850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fr-FR"/>
              </a:p>
            </p:txBody>
          </p:sp>
          <p:sp>
            <p:nvSpPr>
              <p:cNvPr id="5851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fr-FR"/>
              </a:p>
            </p:txBody>
          </p:sp>
          <p:sp>
            <p:nvSpPr>
              <p:cNvPr id="5851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fr-FR"/>
              </a:p>
            </p:txBody>
          </p:sp>
          <p:sp>
            <p:nvSpPr>
              <p:cNvPr id="5851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fr-FR"/>
              </a:p>
            </p:txBody>
          </p:sp>
          <p:sp>
            <p:nvSpPr>
              <p:cNvPr id="5851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fr-FR"/>
              </a:p>
            </p:txBody>
          </p:sp>
          <p:sp>
            <p:nvSpPr>
              <p:cNvPr id="5851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fr-FR"/>
              </a:p>
            </p:txBody>
          </p:sp>
          <p:sp>
            <p:nvSpPr>
              <p:cNvPr id="5851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fr-FR"/>
              </a:p>
            </p:txBody>
          </p:sp>
          <p:sp>
            <p:nvSpPr>
              <p:cNvPr id="5851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fr-FR"/>
              </a:p>
            </p:txBody>
          </p:sp>
          <p:sp>
            <p:nvSpPr>
              <p:cNvPr id="5851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fr-FR"/>
              </a:p>
            </p:txBody>
          </p:sp>
          <p:sp>
            <p:nvSpPr>
              <p:cNvPr id="5851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fr-FR"/>
              </a:p>
            </p:txBody>
          </p:sp>
          <p:sp>
            <p:nvSpPr>
              <p:cNvPr id="5851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fr-FR"/>
              </a:p>
            </p:txBody>
          </p:sp>
          <p:sp>
            <p:nvSpPr>
              <p:cNvPr id="5852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fr-FR"/>
              </a:p>
            </p:txBody>
          </p:sp>
        </p:grpSp>
      </p:grpSp>
      <p:sp>
        <p:nvSpPr>
          <p:cNvPr id="5852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fr-FR" smtClean="0"/>
              <a:t>Cliquez pour modifier le style du titre</a:t>
            </a:r>
            <a:endParaRPr lang="fr-FR"/>
          </a:p>
        </p:txBody>
      </p:sp>
      <p:sp>
        <p:nvSpPr>
          <p:cNvPr id="5852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fr-FR" smtClean="0"/>
              <a:t>Cliquez pour modifier le style des sous-titres du masque</a:t>
            </a:r>
            <a:endParaRPr lang="fr-FR"/>
          </a:p>
        </p:txBody>
      </p:sp>
      <p:sp>
        <p:nvSpPr>
          <p:cNvPr id="5852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fld id="{ECCAFD6D-106E-48E7-80A0-023E977C006D}" type="datetime1">
              <a:rPr lang="fr-FR" smtClean="0"/>
              <a:pPr/>
              <a:t>22/02/2016</a:t>
            </a:fld>
            <a:endParaRPr lang="fr-BE"/>
          </a:p>
        </p:txBody>
      </p:sp>
      <p:sp>
        <p:nvSpPr>
          <p:cNvPr id="5852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fr-BE"/>
          </a:p>
        </p:txBody>
      </p:sp>
      <p:sp>
        <p:nvSpPr>
          <p:cNvPr id="5852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1381EEBD-86FF-4BEF-AB11-4DD6ACDA2D16}" type="datetime1">
              <a:rPr lang="fr-FR" smtClean="0"/>
              <a:pPr/>
              <a:t>22/02/2016</a:t>
            </a:fld>
            <a:endParaRPr lang="fr-BE"/>
          </a:p>
        </p:txBody>
      </p:sp>
      <p:sp>
        <p:nvSpPr>
          <p:cNvPr id="5" name="Espace réservé du pied de page 4"/>
          <p:cNvSpPr>
            <a:spLocks noGrp="1"/>
          </p:cNvSpPr>
          <p:nvPr>
            <p:ph type="ftr" sz="quarter" idx="11"/>
          </p:nvPr>
        </p:nvSpPr>
        <p:spPr/>
        <p:txBody>
          <a:bodyPr/>
          <a:lstStyle>
            <a:lvl1pPr>
              <a:defRPr/>
            </a:lvl1pPr>
          </a:lstStyle>
          <a:p>
            <a:endParaRPr lang="fr-BE"/>
          </a:p>
        </p:txBody>
      </p:sp>
      <p:sp>
        <p:nvSpPr>
          <p:cNvPr id="6" name="Espace réservé du numéro de diapositive 5"/>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7188" y="228600"/>
            <a:ext cx="2135187" cy="58705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01625" y="228600"/>
            <a:ext cx="6253163" cy="58705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FA26EC39-7670-4932-ADAC-3C5939253A0E}" type="datetime1">
              <a:rPr lang="fr-FR" smtClean="0"/>
              <a:pPr/>
              <a:t>22/02/2016</a:t>
            </a:fld>
            <a:endParaRPr lang="fr-BE"/>
          </a:p>
        </p:txBody>
      </p:sp>
      <p:sp>
        <p:nvSpPr>
          <p:cNvPr id="5" name="Espace réservé du pied de page 4"/>
          <p:cNvSpPr>
            <a:spLocks noGrp="1"/>
          </p:cNvSpPr>
          <p:nvPr>
            <p:ph type="ftr" sz="quarter" idx="11"/>
          </p:nvPr>
        </p:nvSpPr>
        <p:spPr/>
        <p:txBody>
          <a:bodyPr/>
          <a:lstStyle>
            <a:lvl1pPr>
              <a:defRPr/>
            </a:lvl1pPr>
          </a:lstStyle>
          <a:p>
            <a:endParaRPr lang="fr-BE"/>
          </a:p>
        </p:txBody>
      </p:sp>
      <p:sp>
        <p:nvSpPr>
          <p:cNvPr id="6" name="Espace réservé du numéro de diapositive 5"/>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652B3775-599E-4D2C-AAF2-E203C8FCB199}" type="datetime1">
              <a:rPr lang="fr-FR" smtClean="0"/>
              <a:pPr/>
              <a:t>22/02/2016</a:t>
            </a:fld>
            <a:endParaRPr lang="fr-BE"/>
          </a:p>
        </p:txBody>
      </p:sp>
      <p:sp>
        <p:nvSpPr>
          <p:cNvPr id="5" name="Espace réservé du pied de page 4"/>
          <p:cNvSpPr>
            <a:spLocks noGrp="1"/>
          </p:cNvSpPr>
          <p:nvPr>
            <p:ph type="ftr" sz="quarter" idx="11"/>
          </p:nvPr>
        </p:nvSpPr>
        <p:spPr/>
        <p:txBody>
          <a:bodyPr/>
          <a:lstStyle>
            <a:lvl1pPr>
              <a:defRPr/>
            </a:lvl1pPr>
          </a:lstStyle>
          <a:p>
            <a:endParaRPr lang="fr-BE"/>
          </a:p>
        </p:txBody>
      </p:sp>
      <p:sp>
        <p:nvSpPr>
          <p:cNvPr id="6" name="Espace réservé du numéro de diapositive 5"/>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0430B0E4-13AA-4330-B717-98E767C81782}" type="datetime1">
              <a:rPr lang="fr-FR" smtClean="0"/>
              <a:pPr/>
              <a:t>22/02/2016</a:t>
            </a:fld>
            <a:endParaRPr lang="fr-BE"/>
          </a:p>
        </p:txBody>
      </p:sp>
      <p:sp>
        <p:nvSpPr>
          <p:cNvPr id="5" name="Espace réservé du pied de page 4"/>
          <p:cNvSpPr>
            <a:spLocks noGrp="1"/>
          </p:cNvSpPr>
          <p:nvPr>
            <p:ph type="ftr" sz="quarter" idx="11"/>
          </p:nvPr>
        </p:nvSpPr>
        <p:spPr/>
        <p:txBody>
          <a:bodyPr/>
          <a:lstStyle>
            <a:lvl1pPr>
              <a:defRPr/>
            </a:lvl1pPr>
          </a:lstStyle>
          <a:p>
            <a:endParaRPr lang="fr-BE"/>
          </a:p>
        </p:txBody>
      </p:sp>
      <p:sp>
        <p:nvSpPr>
          <p:cNvPr id="6" name="Espace réservé du numéro de diapositive 5"/>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fld id="{6E067065-7F50-4043-88A9-6CCEA16A946E}" type="datetime1">
              <a:rPr lang="fr-FR" smtClean="0"/>
              <a:pPr/>
              <a:t>22/02/2016</a:t>
            </a:fld>
            <a:endParaRPr lang="fr-BE"/>
          </a:p>
        </p:txBody>
      </p:sp>
      <p:sp>
        <p:nvSpPr>
          <p:cNvPr id="6" name="Espace réservé du pied de page 5"/>
          <p:cNvSpPr>
            <a:spLocks noGrp="1"/>
          </p:cNvSpPr>
          <p:nvPr>
            <p:ph type="ftr" sz="quarter" idx="11"/>
          </p:nvPr>
        </p:nvSpPr>
        <p:spPr/>
        <p:txBody>
          <a:bodyPr/>
          <a:lstStyle>
            <a:lvl1pPr>
              <a:defRPr/>
            </a:lvl1pPr>
          </a:lstStyle>
          <a:p>
            <a:endParaRPr lang="fr-BE"/>
          </a:p>
        </p:txBody>
      </p:sp>
      <p:sp>
        <p:nvSpPr>
          <p:cNvPr id="7" name="Espace réservé du numéro de diapositive 6"/>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fld id="{8B7BE8D2-E240-4DA9-B0C3-22A36B0338DB}" type="datetime1">
              <a:rPr lang="fr-FR" smtClean="0"/>
              <a:pPr/>
              <a:t>22/02/2016</a:t>
            </a:fld>
            <a:endParaRPr lang="fr-BE"/>
          </a:p>
        </p:txBody>
      </p:sp>
      <p:sp>
        <p:nvSpPr>
          <p:cNvPr id="8" name="Espace réservé du pied de page 7"/>
          <p:cNvSpPr>
            <a:spLocks noGrp="1"/>
          </p:cNvSpPr>
          <p:nvPr>
            <p:ph type="ftr" sz="quarter" idx="11"/>
          </p:nvPr>
        </p:nvSpPr>
        <p:spPr/>
        <p:txBody>
          <a:bodyPr/>
          <a:lstStyle>
            <a:lvl1pPr>
              <a:defRPr/>
            </a:lvl1pPr>
          </a:lstStyle>
          <a:p>
            <a:endParaRPr lang="fr-BE"/>
          </a:p>
        </p:txBody>
      </p:sp>
      <p:sp>
        <p:nvSpPr>
          <p:cNvPr id="9" name="Espace réservé du numéro de diapositive 8"/>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fld id="{204E2382-0290-4763-AD5A-BB184DB93142}" type="datetime1">
              <a:rPr lang="fr-FR" smtClean="0"/>
              <a:pPr/>
              <a:t>22/02/2016</a:t>
            </a:fld>
            <a:endParaRPr lang="fr-BE"/>
          </a:p>
        </p:txBody>
      </p:sp>
      <p:sp>
        <p:nvSpPr>
          <p:cNvPr id="4" name="Espace réservé du pied de page 3"/>
          <p:cNvSpPr>
            <a:spLocks noGrp="1"/>
          </p:cNvSpPr>
          <p:nvPr>
            <p:ph type="ftr" sz="quarter" idx="11"/>
          </p:nvPr>
        </p:nvSpPr>
        <p:spPr/>
        <p:txBody>
          <a:bodyPr/>
          <a:lstStyle>
            <a:lvl1pPr>
              <a:defRPr/>
            </a:lvl1pPr>
          </a:lstStyle>
          <a:p>
            <a:endParaRPr lang="fr-BE"/>
          </a:p>
        </p:txBody>
      </p:sp>
      <p:sp>
        <p:nvSpPr>
          <p:cNvPr id="5" name="Espace réservé du numéro de diapositive 4"/>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4285F547-5547-4E14-8DD1-D0A6B37F7E1E}" type="datetime1">
              <a:rPr lang="fr-FR" smtClean="0"/>
              <a:pPr/>
              <a:t>22/02/2016</a:t>
            </a:fld>
            <a:endParaRPr lang="fr-BE"/>
          </a:p>
        </p:txBody>
      </p:sp>
      <p:sp>
        <p:nvSpPr>
          <p:cNvPr id="3" name="Espace réservé du pied de page 2"/>
          <p:cNvSpPr>
            <a:spLocks noGrp="1"/>
          </p:cNvSpPr>
          <p:nvPr>
            <p:ph type="ftr" sz="quarter" idx="11"/>
          </p:nvPr>
        </p:nvSpPr>
        <p:spPr/>
        <p:txBody>
          <a:bodyPr/>
          <a:lstStyle>
            <a:lvl1pPr>
              <a:defRPr/>
            </a:lvl1pPr>
          </a:lstStyle>
          <a:p>
            <a:endParaRPr lang="fr-BE"/>
          </a:p>
        </p:txBody>
      </p:sp>
      <p:sp>
        <p:nvSpPr>
          <p:cNvPr id="4" name="Espace réservé du numéro de diapositive 3"/>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054EF538-07D7-46A1-A5A7-1B747DE39B5C}" type="datetime1">
              <a:rPr lang="fr-FR" smtClean="0"/>
              <a:pPr/>
              <a:t>22/02/2016</a:t>
            </a:fld>
            <a:endParaRPr lang="fr-BE"/>
          </a:p>
        </p:txBody>
      </p:sp>
      <p:sp>
        <p:nvSpPr>
          <p:cNvPr id="6" name="Espace réservé du pied de page 5"/>
          <p:cNvSpPr>
            <a:spLocks noGrp="1"/>
          </p:cNvSpPr>
          <p:nvPr>
            <p:ph type="ftr" sz="quarter" idx="11"/>
          </p:nvPr>
        </p:nvSpPr>
        <p:spPr/>
        <p:txBody>
          <a:bodyPr/>
          <a:lstStyle>
            <a:lvl1pPr>
              <a:defRPr/>
            </a:lvl1pPr>
          </a:lstStyle>
          <a:p>
            <a:endParaRPr lang="fr-BE"/>
          </a:p>
        </p:txBody>
      </p:sp>
      <p:sp>
        <p:nvSpPr>
          <p:cNvPr id="7" name="Espace réservé du numéro de diapositive 6"/>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0FC447EA-69F9-4704-A32D-659756922523}" type="datetime1">
              <a:rPr lang="fr-FR" smtClean="0"/>
              <a:pPr/>
              <a:t>22/02/2016</a:t>
            </a:fld>
            <a:endParaRPr lang="fr-BE"/>
          </a:p>
        </p:txBody>
      </p:sp>
      <p:sp>
        <p:nvSpPr>
          <p:cNvPr id="6" name="Espace réservé du pied de page 5"/>
          <p:cNvSpPr>
            <a:spLocks noGrp="1"/>
          </p:cNvSpPr>
          <p:nvPr>
            <p:ph type="ftr" sz="quarter" idx="11"/>
          </p:nvPr>
        </p:nvSpPr>
        <p:spPr/>
        <p:txBody>
          <a:bodyPr/>
          <a:lstStyle>
            <a:lvl1pPr>
              <a:defRPr/>
            </a:lvl1pPr>
          </a:lstStyle>
          <a:p>
            <a:endParaRPr lang="fr-BE"/>
          </a:p>
        </p:txBody>
      </p:sp>
      <p:sp>
        <p:nvSpPr>
          <p:cNvPr id="7" name="Espace réservé du numéro de diapositive 6"/>
          <p:cNvSpPr>
            <a:spLocks noGrp="1"/>
          </p:cNvSpPr>
          <p:nvPr>
            <p:ph type="sldNum" sz="quarter" idx="12"/>
          </p:nvPr>
        </p:nvSpPr>
        <p:spPr/>
        <p:txBody>
          <a:bodyPr/>
          <a:lstStyle>
            <a:lvl1pPr>
              <a:defRPr/>
            </a:lvl1p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422400"/>
            <a:ext cx="9147175" cy="5435600"/>
            <a:chOff x="0" y="896"/>
            <a:chExt cx="5762" cy="3424"/>
          </a:xfrm>
        </p:grpSpPr>
        <p:grpSp>
          <p:nvGrpSpPr>
            <p:cNvPr id="3" name="Group 3"/>
            <p:cNvGrpSpPr>
              <a:grpSpLocks/>
            </p:cNvGrpSpPr>
            <p:nvPr userDrawn="1"/>
          </p:nvGrpSpPr>
          <p:grpSpPr bwMode="auto">
            <a:xfrm>
              <a:off x="20" y="896"/>
              <a:ext cx="5742" cy="3424"/>
              <a:chOff x="20" y="896"/>
              <a:chExt cx="5742" cy="3424"/>
            </a:xfrm>
          </p:grpSpPr>
          <p:sp>
            <p:nvSpPr>
              <p:cNvPr id="5734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fr-FR"/>
              </a:p>
            </p:txBody>
          </p:sp>
          <p:sp>
            <p:nvSpPr>
              <p:cNvPr id="5734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fr-FR"/>
              </a:p>
            </p:txBody>
          </p:sp>
          <p:sp>
            <p:nvSpPr>
              <p:cNvPr id="5735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fr-FR"/>
              </a:p>
            </p:txBody>
          </p:sp>
          <p:sp>
            <p:nvSpPr>
              <p:cNvPr id="5735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fr-FR"/>
              </a:p>
            </p:txBody>
          </p:sp>
          <p:sp>
            <p:nvSpPr>
              <p:cNvPr id="5735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fr-FR"/>
              </a:p>
            </p:txBody>
          </p:sp>
          <p:sp>
            <p:nvSpPr>
              <p:cNvPr id="5735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fr-FR"/>
              </a:p>
            </p:txBody>
          </p:sp>
          <p:sp>
            <p:nvSpPr>
              <p:cNvPr id="5735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fr-FR"/>
              </a:p>
            </p:txBody>
          </p:sp>
          <p:sp>
            <p:nvSpPr>
              <p:cNvPr id="5735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735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735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735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735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fr-FR"/>
              </a:p>
            </p:txBody>
          </p:sp>
          <p:sp>
            <p:nvSpPr>
              <p:cNvPr id="5736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fr-FR"/>
              </a:p>
            </p:txBody>
          </p:sp>
        </p:grpSp>
        <p:grpSp>
          <p:nvGrpSpPr>
            <p:cNvPr id="4" name="Group 17"/>
            <p:cNvGrpSpPr>
              <a:grpSpLocks/>
            </p:cNvGrpSpPr>
            <p:nvPr userDrawn="1"/>
          </p:nvGrpSpPr>
          <p:grpSpPr bwMode="auto">
            <a:xfrm>
              <a:off x="0" y="2291"/>
              <a:ext cx="1385" cy="1702"/>
              <a:chOff x="0" y="2291"/>
              <a:chExt cx="1385" cy="1702"/>
            </a:xfrm>
          </p:grpSpPr>
          <p:sp>
            <p:nvSpPr>
              <p:cNvPr id="57362"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fr-FR"/>
              </a:p>
            </p:txBody>
          </p:sp>
          <p:sp>
            <p:nvSpPr>
              <p:cNvPr id="5736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fr-FR"/>
              </a:p>
            </p:txBody>
          </p:sp>
          <p:sp>
            <p:nvSpPr>
              <p:cNvPr id="57364"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fr-FR"/>
              </a:p>
            </p:txBody>
          </p:sp>
          <p:sp>
            <p:nvSpPr>
              <p:cNvPr id="5736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66"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67"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6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69"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70"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71"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72"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73"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7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7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76"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7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7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79"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8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81"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82"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83"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8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8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8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8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8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fr-FR"/>
              </a:p>
            </p:txBody>
          </p:sp>
          <p:sp>
            <p:nvSpPr>
              <p:cNvPr id="5738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9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9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9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9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fr-FR"/>
              </a:p>
            </p:txBody>
          </p:sp>
          <p:sp>
            <p:nvSpPr>
              <p:cNvPr id="5739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9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9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fr-FR"/>
              </a:p>
            </p:txBody>
          </p:sp>
          <p:sp>
            <p:nvSpPr>
              <p:cNvPr id="5739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fr-FR"/>
              </a:p>
            </p:txBody>
          </p:sp>
          <p:sp>
            <p:nvSpPr>
              <p:cNvPr id="5739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fr-FR"/>
              </a:p>
            </p:txBody>
          </p:sp>
          <p:sp>
            <p:nvSpPr>
              <p:cNvPr id="5739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0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0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0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0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0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0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0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0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0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0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1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2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2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2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2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2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2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fr-FR"/>
              </a:p>
            </p:txBody>
          </p:sp>
          <p:sp>
            <p:nvSpPr>
              <p:cNvPr id="5742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fr-FR"/>
              </a:p>
            </p:txBody>
          </p:sp>
          <p:sp>
            <p:nvSpPr>
              <p:cNvPr id="5742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fr-FR"/>
              </a:p>
            </p:txBody>
          </p:sp>
          <p:sp>
            <p:nvSpPr>
              <p:cNvPr id="57428"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2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3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3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fr-FR"/>
              </a:p>
            </p:txBody>
          </p:sp>
          <p:sp>
            <p:nvSpPr>
              <p:cNvPr id="5743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3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34"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35"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fr-FR"/>
              </a:p>
            </p:txBody>
          </p:sp>
          <p:sp>
            <p:nvSpPr>
              <p:cNvPr id="5743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3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38"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39"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40"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fr-FR"/>
              </a:p>
            </p:txBody>
          </p:sp>
          <p:sp>
            <p:nvSpPr>
              <p:cNvPr id="57441"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4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43"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4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fr-FR"/>
              </a:p>
            </p:txBody>
          </p:sp>
          <p:sp>
            <p:nvSpPr>
              <p:cNvPr id="57445"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fr-FR"/>
              </a:p>
            </p:txBody>
          </p:sp>
          <p:sp>
            <p:nvSpPr>
              <p:cNvPr id="57446"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fr-FR"/>
              </a:p>
            </p:txBody>
          </p:sp>
          <p:sp>
            <p:nvSpPr>
              <p:cNvPr id="5744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fr-FR"/>
              </a:p>
            </p:txBody>
          </p:sp>
          <p:sp>
            <p:nvSpPr>
              <p:cNvPr id="5744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fr-FR"/>
              </a:p>
            </p:txBody>
          </p:sp>
          <p:sp>
            <p:nvSpPr>
              <p:cNvPr id="5744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fr-FR"/>
              </a:p>
            </p:txBody>
          </p:sp>
          <p:sp>
            <p:nvSpPr>
              <p:cNvPr id="5745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fr-FR"/>
              </a:p>
            </p:txBody>
          </p:sp>
          <p:sp>
            <p:nvSpPr>
              <p:cNvPr id="57451"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fr-FR"/>
              </a:p>
            </p:txBody>
          </p:sp>
          <p:sp>
            <p:nvSpPr>
              <p:cNvPr id="57452"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fr-FR"/>
              </a:p>
            </p:txBody>
          </p:sp>
          <p:sp>
            <p:nvSpPr>
              <p:cNvPr id="57453"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fr-FR"/>
              </a:p>
            </p:txBody>
          </p:sp>
          <p:sp>
            <p:nvSpPr>
              <p:cNvPr id="5745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fr-FR"/>
              </a:p>
            </p:txBody>
          </p:sp>
          <p:sp>
            <p:nvSpPr>
              <p:cNvPr id="5745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fr-FR"/>
              </a:p>
            </p:txBody>
          </p:sp>
          <p:sp>
            <p:nvSpPr>
              <p:cNvPr id="5745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fr-FR"/>
              </a:p>
            </p:txBody>
          </p:sp>
          <p:sp>
            <p:nvSpPr>
              <p:cNvPr id="5745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fr-FR"/>
              </a:p>
            </p:txBody>
          </p:sp>
          <p:sp>
            <p:nvSpPr>
              <p:cNvPr id="5745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fr-FR"/>
              </a:p>
            </p:txBody>
          </p:sp>
          <p:sp>
            <p:nvSpPr>
              <p:cNvPr id="5745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fr-FR"/>
              </a:p>
            </p:txBody>
          </p:sp>
          <p:sp>
            <p:nvSpPr>
              <p:cNvPr id="5746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fr-FR"/>
              </a:p>
            </p:txBody>
          </p:sp>
          <p:sp>
            <p:nvSpPr>
              <p:cNvPr id="5746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fr-FR"/>
              </a:p>
            </p:txBody>
          </p:sp>
          <p:sp>
            <p:nvSpPr>
              <p:cNvPr id="5746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fr-FR"/>
              </a:p>
            </p:txBody>
          </p:sp>
          <p:sp>
            <p:nvSpPr>
              <p:cNvPr id="5746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fr-FR"/>
              </a:p>
            </p:txBody>
          </p:sp>
          <p:sp>
            <p:nvSpPr>
              <p:cNvPr id="5746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fr-FR"/>
              </a:p>
            </p:txBody>
          </p:sp>
          <p:sp>
            <p:nvSpPr>
              <p:cNvPr id="5746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fr-FR"/>
              </a:p>
            </p:txBody>
          </p:sp>
          <p:sp>
            <p:nvSpPr>
              <p:cNvPr id="5746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fr-FR"/>
              </a:p>
            </p:txBody>
          </p:sp>
          <p:sp>
            <p:nvSpPr>
              <p:cNvPr id="5746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fr-FR"/>
              </a:p>
            </p:txBody>
          </p:sp>
          <p:sp>
            <p:nvSpPr>
              <p:cNvPr id="5746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fr-FR"/>
              </a:p>
            </p:txBody>
          </p:sp>
          <p:sp>
            <p:nvSpPr>
              <p:cNvPr id="5746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fr-FR"/>
              </a:p>
            </p:txBody>
          </p:sp>
          <p:sp>
            <p:nvSpPr>
              <p:cNvPr id="5747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fr-FR"/>
              </a:p>
            </p:txBody>
          </p:sp>
          <p:sp>
            <p:nvSpPr>
              <p:cNvPr id="5747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fr-FR"/>
              </a:p>
            </p:txBody>
          </p:sp>
          <p:sp>
            <p:nvSpPr>
              <p:cNvPr id="5747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fr-FR"/>
              </a:p>
            </p:txBody>
          </p:sp>
          <p:sp>
            <p:nvSpPr>
              <p:cNvPr id="5747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fr-FR"/>
              </a:p>
            </p:txBody>
          </p:sp>
          <p:sp>
            <p:nvSpPr>
              <p:cNvPr id="5747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fr-FR"/>
              </a:p>
            </p:txBody>
          </p:sp>
          <p:sp>
            <p:nvSpPr>
              <p:cNvPr id="5747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fr-FR"/>
              </a:p>
            </p:txBody>
          </p:sp>
          <p:sp>
            <p:nvSpPr>
              <p:cNvPr id="5747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fr-FR"/>
              </a:p>
            </p:txBody>
          </p:sp>
          <p:sp>
            <p:nvSpPr>
              <p:cNvPr id="5747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fr-FR"/>
              </a:p>
            </p:txBody>
          </p:sp>
          <p:sp>
            <p:nvSpPr>
              <p:cNvPr id="5747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fr-FR"/>
              </a:p>
            </p:txBody>
          </p:sp>
          <p:sp>
            <p:nvSpPr>
              <p:cNvPr id="5747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fr-FR"/>
              </a:p>
            </p:txBody>
          </p:sp>
          <p:sp>
            <p:nvSpPr>
              <p:cNvPr id="5748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fr-FR"/>
              </a:p>
            </p:txBody>
          </p:sp>
          <p:sp>
            <p:nvSpPr>
              <p:cNvPr id="5748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fr-FR"/>
              </a:p>
            </p:txBody>
          </p:sp>
          <p:sp>
            <p:nvSpPr>
              <p:cNvPr id="5748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fr-FR"/>
              </a:p>
            </p:txBody>
          </p:sp>
          <p:sp>
            <p:nvSpPr>
              <p:cNvPr id="5748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fr-FR"/>
              </a:p>
            </p:txBody>
          </p:sp>
          <p:sp>
            <p:nvSpPr>
              <p:cNvPr id="5748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fr-FR"/>
              </a:p>
            </p:txBody>
          </p:sp>
          <p:sp>
            <p:nvSpPr>
              <p:cNvPr id="5748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fr-FR"/>
              </a:p>
            </p:txBody>
          </p:sp>
          <p:sp>
            <p:nvSpPr>
              <p:cNvPr id="5748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fr-FR"/>
              </a:p>
            </p:txBody>
          </p:sp>
          <p:sp>
            <p:nvSpPr>
              <p:cNvPr id="5748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fr-FR"/>
              </a:p>
            </p:txBody>
          </p:sp>
          <p:sp>
            <p:nvSpPr>
              <p:cNvPr id="5748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fr-FR"/>
              </a:p>
            </p:txBody>
          </p:sp>
          <p:sp>
            <p:nvSpPr>
              <p:cNvPr id="5748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fr-FR"/>
              </a:p>
            </p:txBody>
          </p:sp>
          <p:sp>
            <p:nvSpPr>
              <p:cNvPr id="5749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fr-FR"/>
              </a:p>
            </p:txBody>
          </p:sp>
          <p:sp>
            <p:nvSpPr>
              <p:cNvPr id="5749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fr-FR"/>
              </a:p>
            </p:txBody>
          </p:sp>
          <p:sp>
            <p:nvSpPr>
              <p:cNvPr id="5749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fr-FR"/>
              </a:p>
            </p:txBody>
          </p:sp>
          <p:sp>
            <p:nvSpPr>
              <p:cNvPr id="5749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fr-FR"/>
              </a:p>
            </p:txBody>
          </p:sp>
          <p:sp>
            <p:nvSpPr>
              <p:cNvPr id="5749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fr-FR"/>
              </a:p>
            </p:txBody>
          </p:sp>
          <p:sp>
            <p:nvSpPr>
              <p:cNvPr id="5749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fr-FR"/>
              </a:p>
            </p:txBody>
          </p:sp>
          <p:sp>
            <p:nvSpPr>
              <p:cNvPr id="5749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fr-FR"/>
              </a:p>
            </p:txBody>
          </p:sp>
        </p:grpSp>
      </p:grpSp>
      <p:sp>
        <p:nvSpPr>
          <p:cNvPr id="5749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5749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fld id="{5317631D-27CC-48BA-AD17-DC0782B3C6D3}" type="datetime1">
              <a:rPr lang="fr-FR" smtClean="0"/>
              <a:pPr/>
              <a:t>22/02/2016</a:t>
            </a:fld>
            <a:endParaRPr lang="fr-BE"/>
          </a:p>
        </p:txBody>
      </p:sp>
      <p:sp>
        <p:nvSpPr>
          <p:cNvPr id="5749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endParaRPr lang="fr-BE"/>
          </a:p>
        </p:txBody>
      </p:sp>
      <p:sp>
        <p:nvSpPr>
          <p:cNvPr id="5750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CF4668DC-857F-487D-BFFA-8C0CA5037977}" type="slidenum">
              <a:rPr lang="fr-BE" smtClean="0"/>
              <a:pPr/>
              <a:t>‹N°›</a:t>
            </a:fld>
            <a:endParaRPr lang="fr-BE"/>
          </a:p>
        </p:txBody>
      </p:sp>
      <p:sp>
        <p:nvSpPr>
          <p:cNvPr id="5750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sel dans tous ses états </a:t>
            </a:r>
            <a:endParaRPr lang="fr-FR" dirty="0"/>
          </a:p>
        </p:txBody>
      </p:sp>
      <p:sp>
        <p:nvSpPr>
          <p:cNvPr id="3" name="Sous-titre 2"/>
          <p:cNvSpPr>
            <a:spLocks noGrp="1"/>
          </p:cNvSpPr>
          <p:nvPr>
            <p:ph type="subTitle" idx="1"/>
          </p:nvPr>
        </p:nvSpPr>
        <p:spPr>
          <a:xfrm>
            <a:off x="714348" y="3886200"/>
            <a:ext cx="7786742" cy="1752600"/>
          </a:xfrm>
        </p:spPr>
        <p:txBody>
          <a:bodyPr/>
          <a:lstStyle/>
          <a:p>
            <a:r>
              <a:rPr lang="fr-FR" dirty="0" smtClean="0"/>
              <a:t>Marythé Kerbrat</a:t>
            </a:r>
          </a:p>
          <a:p>
            <a:r>
              <a:rPr lang="fr-FR" dirty="0" smtClean="0"/>
              <a:t>Réunion médicale du réseau </a:t>
            </a:r>
            <a:r>
              <a:rPr lang="fr-FR" dirty="0" err="1" smtClean="0"/>
              <a:t>muco</a:t>
            </a:r>
            <a:r>
              <a:rPr lang="fr-FR" dirty="0" smtClean="0"/>
              <a:t> ouest  </a:t>
            </a:r>
          </a:p>
          <a:p>
            <a:r>
              <a:rPr lang="fr-FR" dirty="0" smtClean="0"/>
              <a:t>25 février 2016</a:t>
            </a:r>
            <a:endParaRPr lang="fr-FR" dirty="0"/>
          </a:p>
        </p:txBody>
      </p:sp>
      <p:pic>
        <p:nvPicPr>
          <p:cNvPr id="1028" name="Picture 4"/>
          <p:cNvPicPr>
            <a:picLocks noChangeAspect="1" noChangeArrowheads="1"/>
          </p:cNvPicPr>
          <p:nvPr/>
        </p:nvPicPr>
        <p:blipFill>
          <a:blip r:embed="rId2"/>
          <a:srcRect/>
          <a:stretch>
            <a:fillRect/>
          </a:stretch>
        </p:blipFill>
        <p:spPr bwMode="auto">
          <a:xfrm>
            <a:off x="2714612" y="285728"/>
            <a:ext cx="3000375" cy="1485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Equivalences …</a:t>
            </a:r>
            <a:endParaRPr lang="fr-FR" dirty="0"/>
          </a:p>
        </p:txBody>
      </p:sp>
      <p:sp>
        <p:nvSpPr>
          <p:cNvPr id="3" name="Espace réservé du contenu 2"/>
          <p:cNvSpPr>
            <a:spLocks noGrp="1"/>
          </p:cNvSpPr>
          <p:nvPr>
            <p:ph idx="1"/>
          </p:nvPr>
        </p:nvSpPr>
        <p:spPr/>
        <p:txBody>
          <a:bodyPr/>
          <a:lstStyle/>
          <a:p>
            <a:r>
              <a:rPr lang="fr-FR" b="1" dirty="0"/>
              <a:t>Une pincée de sel </a:t>
            </a:r>
            <a:r>
              <a:rPr lang="fr-FR" dirty="0"/>
              <a:t>représente en moyenne</a:t>
            </a:r>
            <a:r>
              <a:rPr lang="fr-FR" b="1" dirty="0"/>
              <a:t> </a:t>
            </a:r>
            <a:r>
              <a:rPr lang="fr-FR" b="1" dirty="0" smtClean="0"/>
              <a:t>de 0.3 </a:t>
            </a:r>
            <a:r>
              <a:rPr lang="fr-FR" b="1" dirty="0"/>
              <a:t>à 0.5 g de sel </a:t>
            </a:r>
            <a:r>
              <a:rPr lang="fr-FR" b="1" dirty="0" smtClean="0"/>
              <a:t>voire 1 g si grosse pincée </a:t>
            </a:r>
            <a:endParaRPr lang="fr-FR" dirty="0"/>
          </a:p>
          <a:p>
            <a:r>
              <a:rPr lang="fr-FR" b="1" dirty="0"/>
              <a:t>1 c à café </a:t>
            </a:r>
            <a:r>
              <a:rPr lang="fr-FR" b="1" dirty="0" smtClean="0"/>
              <a:t>rase </a:t>
            </a:r>
            <a:r>
              <a:rPr lang="fr-FR" dirty="0" smtClean="0"/>
              <a:t>égale</a:t>
            </a:r>
            <a:r>
              <a:rPr lang="fr-FR" b="1" dirty="0" smtClean="0"/>
              <a:t> </a:t>
            </a:r>
            <a:r>
              <a:rPr lang="fr-FR" b="1" dirty="0"/>
              <a:t>5g de </a:t>
            </a:r>
            <a:r>
              <a:rPr lang="fr-FR" b="1" dirty="0" smtClean="0"/>
              <a:t>sel</a:t>
            </a:r>
          </a:p>
          <a:p>
            <a:r>
              <a:rPr lang="fr-FR" b="1" dirty="0" smtClean="0"/>
              <a:t>1 c à soupe rase </a:t>
            </a:r>
            <a:r>
              <a:rPr lang="fr-FR" dirty="0" smtClean="0"/>
              <a:t>égale </a:t>
            </a:r>
            <a:r>
              <a:rPr lang="fr-FR" b="1" dirty="0" smtClean="0"/>
              <a:t>12 g ce sel                 </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r>
            <a:br>
              <a:rPr lang="fr-FR" dirty="0" smtClean="0"/>
            </a:br>
            <a:r>
              <a:rPr lang="fr-FR" sz="4400" b="1" dirty="0" smtClean="0"/>
              <a:t>Une journée de repas préparés à la maison</a:t>
            </a:r>
            <a:r>
              <a:rPr lang="fr-FR" b="1" dirty="0" smtClean="0"/>
              <a:t> </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a:t> </a:t>
            </a:r>
            <a:r>
              <a:rPr lang="fr-FR" b="1" dirty="0"/>
              <a:t> </a:t>
            </a:r>
            <a:endParaRPr lang="fr-FR" dirty="0"/>
          </a:p>
          <a:p>
            <a:pPr>
              <a:buNone/>
            </a:pPr>
            <a:r>
              <a:rPr lang="fr-FR" dirty="0">
                <a:solidFill>
                  <a:schemeClr val="tx2"/>
                </a:solidFill>
              </a:rPr>
              <a:t>Petit-déjeuner : tartine de pain beurrée, thé avec du lait, fruit </a:t>
            </a:r>
          </a:p>
          <a:p>
            <a:pPr>
              <a:buNone/>
            </a:pPr>
            <a:r>
              <a:rPr lang="fr-FR" dirty="0">
                <a:solidFill>
                  <a:schemeClr val="tx2"/>
                </a:solidFill>
              </a:rPr>
              <a:t>Déjeuner : salade de tomates, pain, poisson accompagné de légumes, fruit </a:t>
            </a:r>
          </a:p>
          <a:p>
            <a:pPr>
              <a:buNone/>
            </a:pPr>
            <a:r>
              <a:rPr lang="fr-FR" dirty="0">
                <a:solidFill>
                  <a:schemeClr val="tx2"/>
                </a:solidFill>
              </a:rPr>
              <a:t>Dîner : soupe maison, œuf à la coque, fromage, pain, fruit</a:t>
            </a:r>
          </a:p>
          <a:p>
            <a:pPr>
              <a:buNone/>
            </a:pPr>
            <a:r>
              <a:rPr lang="fr-FR" dirty="0"/>
              <a:t> </a:t>
            </a:r>
          </a:p>
          <a:p>
            <a:r>
              <a:rPr lang="fr-FR" b="1" dirty="0"/>
              <a:t>Teneur </a:t>
            </a:r>
            <a:r>
              <a:rPr lang="fr-FR" b="1" dirty="0" smtClean="0"/>
              <a:t>en </a:t>
            </a:r>
            <a:r>
              <a:rPr lang="fr-FR" b="1" dirty="0"/>
              <a:t>sel</a:t>
            </a:r>
            <a:r>
              <a:rPr lang="fr-FR" dirty="0"/>
              <a:t> : 30 g de pain apportent 0,5 g de sel, une part de fromage 1 g. </a:t>
            </a:r>
            <a:endParaRPr lang="fr-FR" dirty="0" smtClean="0"/>
          </a:p>
          <a:p>
            <a:pPr>
              <a:buNone/>
            </a:pPr>
            <a:endParaRPr lang="fr-FR" dirty="0"/>
          </a:p>
          <a:p>
            <a:r>
              <a:rPr lang="fr-FR" dirty="0"/>
              <a:t>On trouve donc environ </a:t>
            </a:r>
            <a:r>
              <a:rPr lang="fr-FR" b="1" dirty="0"/>
              <a:t>2,5 g de sel dans ces menus</a:t>
            </a:r>
            <a:r>
              <a:rPr lang="fr-FR" dirty="0"/>
              <a:t>. </a:t>
            </a:r>
          </a:p>
          <a:p>
            <a:pPr>
              <a:buNone/>
            </a:pPr>
            <a:r>
              <a:rPr lang="fr-FR" b="1" dirty="0"/>
              <a:t> </a:t>
            </a:r>
            <a:endParaRPr lang="fr-FR" dirty="0"/>
          </a:p>
          <a:p>
            <a:r>
              <a:rPr lang="fr-FR" b="1" dirty="0"/>
              <a:t>On va en rajouter au minimum une pincée dans la soupe, une sur les légumes, une sur les tomates. On arrive donc facilement </a:t>
            </a:r>
            <a:r>
              <a:rPr lang="fr-FR" b="1" dirty="0">
                <a:solidFill>
                  <a:srgbClr val="92D050"/>
                </a:solidFill>
              </a:rPr>
              <a:t>à 6 g et plus de sel</a:t>
            </a:r>
            <a:r>
              <a:rPr lang="fr-FR" dirty="0">
                <a:solidFill>
                  <a:srgbClr val="92D050"/>
                </a:solidFill>
              </a:rPr>
              <a:t>.</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358346" cy="1285884"/>
          </a:xfrm>
        </p:spPr>
        <p:txBody>
          <a:bodyPr>
            <a:normAutofit fontScale="90000"/>
          </a:bodyPr>
          <a:lstStyle/>
          <a:p>
            <a:pPr algn="ctr"/>
            <a:r>
              <a:rPr lang="fr-FR" dirty="0" smtClean="0"/>
              <a:t/>
            </a:r>
            <a:br>
              <a:rPr lang="fr-FR" dirty="0" smtClean="0"/>
            </a:br>
            <a:r>
              <a:rPr lang="fr-FR" sz="3600" b="1" dirty="0" smtClean="0"/>
              <a:t>Une journée avec un repas pris à la cantine et un plat industriel pour le soir</a:t>
            </a:r>
            <a:endParaRPr lang="fr-FR" sz="3600" dirty="0"/>
          </a:p>
        </p:txBody>
      </p:sp>
      <p:sp>
        <p:nvSpPr>
          <p:cNvPr id="3" name="Espace réservé du contenu 2"/>
          <p:cNvSpPr>
            <a:spLocks noGrp="1"/>
          </p:cNvSpPr>
          <p:nvPr>
            <p:ph idx="1"/>
          </p:nvPr>
        </p:nvSpPr>
        <p:spPr>
          <a:xfrm>
            <a:off x="301625" y="2143116"/>
            <a:ext cx="8540750" cy="4500594"/>
          </a:xfrm>
        </p:spPr>
        <p:txBody>
          <a:bodyPr>
            <a:normAutofit fontScale="70000" lnSpcReduction="20000"/>
          </a:bodyPr>
          <a:lstStyle/>
          <a:p>
            <a:pPr>
              <a:buNone/>
            </a:pPr>
            <a:r>
              <a:rPr lang="fr-FR" dirty="0" smtClean="0">
                <a:solidFill>
                  <a:schemeClr val="tx2"/>
                </a:solidFill>
              </a:rPr>
              <a:t>Petit </a:t>
            </a:r>
            <a:r>
              <a:rPr lang="fr-FR" dirty="0">
                <a:solidFill>
                  <a:schemeClr val="tx2"/>
                </a:solidFill>
              </a:rPr>
              <a:t>déjeuner : corn-flakes, lait, tartine de pain-beurre, fruit </a:t>
            </a:r>
          </a:p>
          <a:p>
            <a:pPr>
              <a:buNone/>
            </a:pPr>
            <a:r>
              <a:rPr lang="fr-FR" dirty="0">
                <a:solidFill>
                  <a:schemeClr val="tx2"/>
                </a:solidFill>
              </a:rPr>
              <a:t>Déjeuner à la cantine : chausson au fromage, steak frites, crème dessert </a:t>
            </a:r>
          </a:p>
          <a:p>
            <a:pPr>
              <a:buNone/>
            </a:pPr>
            <a:r>
              <a:rPr lang="fr-FR" dirty="0">
                <a:solidFill>
                  <a:schemeClr val="tx2"/>
                </a:solidFill>
              </a:rPr>
              <a:t>Dîner : moussaka surgelée (300 g), pain, fromage, fruit</a:t>
            </a:r>
          </a:p>
          <a:p>
            <a:pPr>
              <a:buNone/>
            </a:pPr>
            <a:r>
              <a:rPr lang="fr-FR" dirty="0"/>
              <a:t> </a:t>
            </a:r>
          </a:p>
          <a:p>
            <a:r>
              <a:rPr lang="fr-FR" b="1" dirty="0"/>
              <a:t>Teneur sen sel</a:t>
            </a:r>
            <a:r>
              <a:rPr lang="fr-FR" dirty="0"/>
              <a:t> : Le petit-déjeuner apporte 1g de sel, le chausson au fromage 2 g, la moussaka 2 g, le pain et le fromage du soir 1,5 g. </a:t>
            </a:r>
            <a:r>
              <a:rPr lang="fr-FR" b="1" dirty="0"/>
              <a:t>On arrive donc à 6,5 g</a:t>
            </a:r>
            <a:r>
              <a:rPr lang="fr-FR" dirty="0"/>
              <a:t>. </a:t>
            </a:r>
          </a:p>
          <a:p>
            <a:pPr>
              <a:buNone/>
            </a:pPr>
            <a:r>
              <a:rPr lang="fr-FR" dirty="0"/>
              <a:t> </a:t>
            </a:r>
          </a:p>
          <a:p>
            <a:r>
              <a:rPr lang="fr-FR" b="1" dirty="0"/>
              <a:t>On va en rajouter 1g de sel sur les frites. On arrive donc facilement à </a:t>
            </a:r>
            <a:r>
              <a:rPr lang="fr-FR" b="1" dirty="0">
                <a:solidFill>
                  <a:srgbClr val="92D050"/>
                </a:solidFill>
              </a:rPr>
              <a:t>presque 8 g de sel </a:t>
            </a:r>
            <a:endParaRPr lang="fr-FR" dirty="0">
              <a:solidFill>
                <a:srgbClr val="92D050"/>
              </a:solidFill>
            </a:endParaRPr>
          </a:p>
          <a:p>
            <a:pPr>
              <a:buNone/>
            </a:pPr>
            <a:r>
              <a:rPr lang="fr-FR" dirty="0" smtClean="0"/>
              <a:t>	Les </a:t>
            </a:r>
            <a:r>
              <a:rPr lang="fr-FR" dirty="0"/>
              <a:t>plats industriels sont salés, c'est indéniable (lire les étiquettes)</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Décrypter les étiquettes</a:t>
            </a:r>
            <a:endParaRPr lang="fr-FR" dirty="0"/>
          </a:p>
        </p:txBody>
      </p:sp>
      <p:sp>
        <p:nvSpPr>
          <p:cNvPr id="3" name="Espace réservé du contenu 2"/>
          <p:cNvSpPr>
            <a:spLocks noGrp="1"/>
          </p:cNvSpPr>
          <p:nvPr>
            <p:ph idx="1"/>
          </p:nvPr>
        </p:nvSpPr>
        <p:spPr/>
        <p:txBody>
          <a:bodyPr>
            <a:normAutofit fontScale="85000" lnSpcReduction="10000"/>
          </a:bodyPr>
          <a:lstStyle/>
          <a:p>
            <a:pPr>
              <a:buNone/>
            </a:pPr>
            <a:endParaRPr lang="fr-FR" dirty="0"/>
          </a:p>
          <a:p>
            <a:r>
              <a:rPr lang="fr-FR" b="1" dirty="0"/>
              <a:t>Les étiquettes sont censées nous renseigner sur la teneur en sel </a:t>
            </a:r>
            <a:r>
              <a:rPr lang="fr-FR" dirty="0"/>
              <a:t>des aliments mais encore faut-il réussir à les décoder. Par exemple, si nous consommons 300 g d'un produit qui contient 1,5 g de sel pour 100 g, nous absorbons en réalité 4,5 g de sel...</a:t>
            </a:r>
          </a:p>
          <a:p>
            <a:r>
              <a:rPr lang="fr-FR" b="1" dirty="0" smtClean="0"/>
              <a:t>Aujourd’hui, certains </a:t>
            </a:r>
            <a:r>
              <a:rPr lang="fr-FR" b="1" dirty="0"/>
              <a:t>produits </a:t>
            </a:r>
            <a:r>
              <a:rPr lang="fr-FR" b="1" dirty="0" smtClean="0"/>
              <a:t>affichent encore, une </a:t>
            </a:r>
            <a:r>
              <a:rPr lang="fr-FR" b="1" dirty="0"/>
              <a:t>teneur en sodium</a:t>
            </a:r>
            <a:r>
              <a:rPr lang="fr-FR" dirty="0"/>
              <a:t>. </a:t>
            </a:r>
            <a:endParaRPr lang="fr-FR" dirty="0" smtClean="0"/>
          </a:p>
          <a:p>
            <a:pPr lvl="1"/>
            <a:r>
              <a:rPr lang="fr-FR" dirty="0" smtClean="0"/>
              <a:t>Dans </a:t>
            </a:r>
            <a:r>
              <a:rPr lang="fr-FR" dirty="0"/>
              <a:t>ce cas, il faut multiplier par 2,5 ce chiffre pour obtenir la quantité effective de </a:t>
            </a:r>
            <a:r>
              <a:rPr lang="fr-FR" dirty="0" smtClean="0"/>
              <a:t>sel </a:t>
            </a:r>
          </a:p>
          <a:p>
            <a:pPr>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Apport de sel alimentaire</a:t>
            </a:r>
            <a:endParaRPr lang="fr-FR" dirty="0"/>
          </a:p>
        </p:txBody>
      </p:sp>
      <p:sp>
        <p:nvSpPr>
          <p:cNvPr id="3" name="Espace réservé du contenu 2"/>
          <p:cNvSpPr>
            <a:spLocks noGrp="1"/>
          </p:cNvSpPr>
          <p:nvPr>
            <p:ph idx="1"/>
          </p:nvPr>
        </p:nvSpPr>
        <p:spPr>
          <a:xfrm>
            <a:off x="285720" y="1571612"/>
            <a:ext cx="8540750" cy="4498975"/>
          </a:xfrm>
        </p:spPr>
        <p:txBody>
          <a:bodyPr/>
          <a:lstStyle/>
          <a:p>
            <a:pPr>
              <a:buNone/>
            </a:pPr>
            <a:endParaRPr lang="fr-FR" sz="1800" dirty="0" smtClean="0"/>
          </a:p>
          <a:p>
            <a:r>
              <a:rPr lang="fr-FR" sz="1800" b="1" dirty="0" smtClean="0"/>
              <a:t>1 g de sel est apporté par :</a:t>
            </a:r>
            <a:endParaRPr lang="fr-FR" sz="1800" dirty="0" smtClean="0"/>
          </a:p>
          <a:p>
            <a:pPr>
              <a:buNone/>
            </a:pPr>
            <a:r>
              <a:rPr lang="fr-FR" sz="1800" b="1" dirty="0" smtClean="0"/>
              <a:t>	</a:t>
            </a:r>
            <a:r>
              <a:rPr lang="fr-FR" sz="1800" dirty="0" smtClean="0"/>
              <a:t>1 tranche de viande ou de poisson fumé, ½ tranche de jambon fumé</a:t>
            </a:r>
          </a:p>
          <a:p>
            <a:pPr>
              <a:buNone/>
            </a:pPr>
            <a:r>
              <a:rPr lang="fr-FR" sz="1800" b="1" dirty="0" smtClean="0"/>
              <a:t>	</a:t>
            </a:r>
            <a:r>
              <a:rPr lang="fr-FR" sz="1800" dirty="0" smtClean="0"/>
              <a:t>1 tranche de jambon ou de pâté, 2 tranches de saucisson, 1 saucisse</a:t>
            </a:r>
          </a:p>
          <a:p>
            <a:pPr>
              <a:buNone/>
            </a:pPr>
            <a:r>
              <a:rPr lang="fr-FR" sz="1800" dirty="0" smtClean="0"/>
              <a:t>	10 olives ou 1 cuillère à soupe de sauce industrielle</a:t>
            </a:r>
          </a:p>
          <a:p>
            <a:pPr>
              <a:buNone/>
            </a:pPr>
            <a:r>
              <a:rPr lang="fr-FR" sz="1800" dirty="0" smtClean="0"/>
              <a:t>	Une part de pizza </a:t>
            </a:r>
          </a:p>
          <a:p>
            <a:pPr>
              <a:buNone/>
            </a:pPr>
            <a:r>
              <a:rPr lang="fr-FR" sz="1800" dirty="0" smtClean="0"/>
              <a:t>	1 morceau de pain et du fromage</a:t>
            </a:r>
            <a:r>
              <a:rPr lang="fr-FR" sz="1800" b="1" dirty="0" smtClean="0"/>
              <a:t> </a:t>
            </a:r>
            <a:endParaRPr lang="fr-FR" sz="1800" dirty="0" smtClean="0"/>
          </a:p>
          <a:p>
            <a:pPr>
              <a:buNone/>
            </a:pPr>
            <a:r>
              <a:rPr lang="fr-FR" sz="1800" dirty="0" smtClean="0"/>
              <a:t>	100 g de crustacés, de mollusques ou de poissons de conserve</a:t>
            </a:r>
          </a:p>
          <a:p>
            <a:pPr>
              <a:buNone/>
            </a:pPr>
            <a:r>
              <a:rPr lang="fr-FR" sz="1800" dirty="0" smtClean="0"/>
              <a:t>	¼ de baguette ou 2 sachets individuels de chips (60 g)</a:t>
            </a:r>
          </a:p>
          <a:p>
            <a:pPr>
              <a:buNone/>
            </a:pPr>
            <a:r>
              <a:rPr lang="fr-FR" sz="1800" dirty="0" smtClean="0"/>
              <a:t>	30 à 50 g de biscuits apéritifs, 100 g de cacahuètes grillées salées (à partir de 4 ans)</a:t>
            </a:r>
          </a:p>
          <a:p>
            <a:pPr>
              <a:buNone/>
            </a:pPr>
            <a:r>
              <a:rPr lang="fr-FR" sz="1800" dirty="0" smtClean="0"/>
              <a:t>	340 ml de soluté de réhydratation, 150 ml de jus de tomate, 240 ml de Vichy St-</a:t>
            </a:r>
            <a:r>
              <a:rPr lang="fr-FR" sz="1800" dirty="0" err="1" smtClean="0"/>
              <a:t>Yorre</a:t>
            </a:r>
            <a:r>
              <a:rPr lang="fr-FR" sz="1800" dirty="0" smtClean="0"/>
              <a:t>®, 340 ml Vichy Célestin®, 600 ml d’</a:t>
            </a:r>
            <a:r>
              <a:rPr lang="fr-FR" sz="1800" dirty="0" err="1" smtClean="0"/>
              <a:t>Arvie</a:t>
            </a:r>
            <a:r>
              <a:rPr lang="fr-FR" sz="1800" dirty="0" smtClean="0"/>
              <a:t>®</a:t>
            </a:r>
          </a:p>
          <a:p>
            <a:pPr>
              <a:buNone/>
            </a:pPr>
            <a:r>
              <a:rPr lang="fr-FR" sz="1800" dirty="0" smtClean="0"/>
              <a:t>	</a:t>
            </a:r>
            <a:r>
              <a:rPr lang="fr-FR" sz="1800" dirty="0" smtClean="0">
                <a:solidFill>
                  <a:srgbClr val="FF0000"/>
                </a:solidFill>
              </a:rPr>
              <a:t>1 petite pincée de sel</a:t>
            </a:r>
          </a:p>
          <a:p>
            <a:pPr>
              <a:buNone/>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14</a:t>
            </a:fld>
            <a:endParaRPr lang="fr-B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15</a:t>
            </a:fld>
            <a:endParaRPr lang="fr-BE"/>
          </a:p>
        </p:txBody>
      </p:sp>
      <p:pic>
        <p:nvPicPr>
          <p:cNvPr id="1026" name="Picture 2"/>
          <p:cNvPicPr>
            <a:picLocks noChangeAspect="1" noChangeArrowheads="1"/>
          </p:cNvPicPr>
          <p:nvPr/>
        </p:nvPicPr>
        <p:blipFill>
          <a:blip r:embed="rId2"/>
          <a:srcRect/>
          <a:stretch>
            <a:fillRect/>
          </a:stretch>
        </p:blipFill>
        <p:spPr bwMode="auto">
          <a:xfrm>
            <a:off x="1142976" y="214290"/>
            <a:ext cx="6643703" cy="645988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16</a:t>
            </a:fld>
            <a:endParaRPr lang="fr-BE"/>
          </a:p>
        </p:txBody>
      </p:sp>
      <p:pic>
        <p:nvPicPr>
          <p:cNvPr id="3074" name="Picture 2"/>
          <p:cNvPicPr>
            <a:picLocks noChangeAspect="1" noChangeArrowheads="1"/>
          </p:cNvPicPr>
          <p:nvPr/>
        </p:nvPicPr>
        <p:blipFill>
          <a:blip r:embed="rId2"/>
          <a:srcRect/>
          <a:stretch>
            <a:fillRect/>
          </a:stretch>
        </p:blipFill>
        <p:spPr bwMode="auto">
          <a:xfrm>
            <a:off x="2285984" y="132326"/>
            <a:ext cx="4857784" cy="658282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17</a:t>
            </a:fld>
            <a:endParaRPr lang="fr-BE"/>
          </a:p>
        </p:txBody>
      </p:sp>
      <p:pic>
        <p:nvPicPr>
          <p:cNvPr id="4098" name="Picture 2"/>
          <p:cNvPicPr>
            <a:picLocks noChangeAspect="1" noChangeArrowheads="1"/>
          </p:cNvPicPr>
          <p:nvPr/>
        </p:nvPicPr>
        <p:blipFill>
          <a:blip r:embed="rId2"/>
          <a:srcRect/>
          <a:stretch>
            <a:fillRect/>
          </a:stretch>
        </p:blipFill>
        <p:spPr bwMode="auto">
          <a:xfrm>
            <a:off x="1571604" y="138245"/>
            <a:ext cx="6399634" cy="643402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18</a:t>
            </a:fld>
            <a:endParaRPr lang="fr-BE"/>
          </a:p>
        </p:txBody>
      </p:sp>
      <p:pic>
        <p:nvPicPr>
          <p:cNvPr id="5122" name="Picture 2"/>
          <p:cNvPicPr>
            <a:picLocks noChangeAspect="1" noChangeArrowheads="1"/>
          </p:cNvPicPr>
          <p:nvPr/>
        </p:nvPicPr>
        <p:blipFill>
          <a:blip r:embed="rId2"/>
          <a:srcRect/>
          <a:stretch>
            <a:fillRect/>
          </a:stretch>
        </p:blipFill>
        <p:spPr bwMode="auto">
          <a:xfrm>
            <a:off x="1285852" y="214290"/>
            <a:ext cx="6511097" cy="649945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71480"/>
            <a:ext cx="8540750" cy="1071562"/>
          </a:xfrm>
        </p:spPr>
        <p:txBody>
          <a:bodyPr/>
          <a:lstStyle/>
          <a:p>
            <a:r>
              <a:rPr lang="fr-FR" sz="4000" dirty="0" smtClean="0"/>
              <a:t>Proposition outils patient/parents </a:t>
            </a:r>
            <a:r>
              <a:rPr lang="fr-FR" dirty="0" smtClean="0"/>
              <a:t/>
            </a:r>
            <a:br>
              <a:rPr lang="fr-FR" dirty="0" smtClean="0"/>
            </a:br>
            <a:endParaRPr lang="fr-FR" dirty="0"/>
          </a:p>
        </p:txBody>
      </p:sp>
      <p:sp>
        <p:nvSpPr>
          <p:cNvPr id="3" name="Espace réservé du contenu 2"/>
          <p:cNvSpPr>
            <a:spLocks noGrp="1"/>
          </p:cNvSpPr>
          <p:nvPr>
            <p:ph idx="1"/>
          </p:nvPr>
        </p:nvSpPr>
        <p:spPr>
          <a:xfrm>
            <a:off x="571472" y="1214422"/>
            <a:ext cx="8358246" cy="5643578"/>
          </a:xfrm>
        </p:spPr>
        <p:txBody>
          <a:bodyPr/>
          <a:lstStyle/>
          <a:p>
            <a:r>
              <a:rPr lang="fr-FR" sz="2800" b="1" dirty="0" smtClean="0"/>
              <a:t>Préalable : </a:t>
            </a:r>
            <a:r>
              <a:rPr lang="fr-FR" sz="2000" dirty="0" smtClean="0"/>
              <a:t>clarifier </a:t>
            </a:r>
          </a:p>
          <a:p>
            <a:pPr lvl="1"/>
            <a:r>
              <a:rPr lang="fr-FR" sz="1600" dirty="0" smtClean="0"/>
              <a:t>les besoins quotidiens ou en cas de chaleur, activité physique, fièvre </a:t>
            </a:r>
          </a:p>
          <a:p>
            <a:pPr lvl="1"/>
            <a:r>
              <a:rPr lang="fr-FR" sz="1600" dirty="0" smtClean="0"/>
              <a:t>et la prescription de sel d’un point de vue médical (sel systématique ou pas ? Pour qui ?) </a:t>
            </a:r>
          </a:p>
          <a:p>
            <a:r>
              <a:rPr lang="fr-FR" sz="2800" b="1" dirty="0" smtClean="0"/>
              <a:t>Connaitre les besoins en sel en </a:t>
            </a:r>
            <a:r>
              <a:rPr lang="fr-FR" sz="2800" dirty="0" smtClean="0"/>
              <a:t>fonction de l’âge </a:t>
            </a:r>
          </a:p>
          <a:p>
            <a:r>
              <a:rPr lang="fr-FR" sz="2800" b="1" dirty="0" smtClean="0"/>
              <a:t>Reconnaitre les aliments salés</a:t>
            </a:r>
          </a:p>
          <a:p>
            <a:pPr lvl="1"/>
            <a:r>
              <a:rPr lang="fr-FR" sz="2400" dirty="0" smtClean="0"/>
              <a:t>Quelle quantité de sel est contenue dans… </a:t>
            </a:r>
          </a:p>
          <a:p>
            <a:r>
              <a:rPr lang="fr-FR" sz="2800" b="1" dirty="0" smtClean="0"/>
              <a:t>Partir de menu type et calculer dose sel / jour </a:t>
            </a:r>
          </a:p>
          <a:p>
            <a:r>
              <a:rPr lang="fr-FR" sz="2800" b="1" dirty="0" smtClean="0"/>
              <a:t>Travailler à partir de cas concret / journée chaleur </a:t>
            </a:r>
            <a:endParaRPr lang="fr-FR" sz="2800"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19</a:t>
            </a:fld>
            <a:endParaRPr lang="fr-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 de ce travail </a:t>
            </a:r>
            <a:endParaRPr lang="fr-FR" dirty="0"/>
          </a:p>
        </p:txBody>
      </p:sp>
      <p:sp>
        <p:nvSpPr>
          <p:cNvPr id="3" name="Espace réservé du contenu 2"/>
          <p:cNvSpPr>
            <a:spLocks noGrp="1"/>
          </p:cNvSpPr>
          <p:nvPr>
            <p:ph idx="1"/>
          </p:nvPr>
        </p:nvSpPr>
        <p:spPr>
          <a:xfrm>
            <a:off x="301625" y="1600200"/>
            <a:ext cx="8540750" cy="5114948"/>
          </a:xfrm>
        </p:spPr>
        <p:txBody>
          <a:bodyPr/>
          <a:lstStyle/>
          <a:p>
            <a:r>
              <a:rPr lang="fr-FR" dirty="0" smtClean="0"/>
              <a:t>Outil existant </a:t>
            </a:r>
            <a:r>
              <a:rPr lang="fr-FR" sz="1600" dirty="0" smtClean="0"/>
              <a:t>« </a:t>
            </a:r>
            <a:r>
              <a:rPr lang="fr-FR" sz="1600" b="1" dirty="0" smtClean="0"/>
              <a:t>Recommandations concernant l’alimentation et l’hydratation en cas de forte chaleur pour les personnes atteintes de mucoviscidose » ministère santé  et conducteur eau et sel </a:t>
            </a:r>
            <a:endParaRPr lang="fr-FR" sz="1600" dirty="0" smtClean="0"/>
          </a:p>
          <a:p>
            <a:pPr lvl="1"/>
            <a:r>
              <a:rPr lang="fr-FR" dirty="0" smtClean="0"/>
              <a:t>Constat et questions des ide coordinatrices :</a:t>
            </a:r>
          </a:p>
          <a:p>
            <a:pPr lvl="2"/>
            <a:r>
              <a:rPr lang="fr-FR" dirty="0" smtClean="0"/>
              <a:t>Clarification / recommandations du ministère : tableau pas facile au quotidien pour les parents d’enfants </a:t>
            </a:r>
          </a:p>
          <a:p>
            <a:pPr lvl="2"/>
            <a:r>
              <a:rPr lang="fr-FR" dirty="0" smtClean="0"/>
              <a:t>Clarifier sel et sodium </a:t>
            </a:r>
          </a:p>
          <a:p>
            <a:pPr lvl="2"/>
            <a:r>
              <a:rPr lang="fr-FR" dirty="0" smtClean="0"/>
              <a:t>Faut-il </a:t>
            </a:r>
            <a:r>
              <a:rPr lang="fr-FR" dirty="0" err="1" smtClean="0"/>
              <a:t>re-saler</a:t>
            </a:r>
            <a:r>
              <a:rPr lang="fr-FR" dirty="0" smtClean="0"/>
              <a:t> l’alimentation si complémentation en sel ? </a:t>
            </a:r>
          </a:p>
          <a:p>
            <a:pPr lvl="2"/>
            <a:r>
              <a:rPr lang="fr-FR" dirty="0" smtClean="0"/>
              <a:t>Travail sur contenu en sel / repas </a:t>
            </a:r>
          </a:p>
          <a:p>
            <a:pPr lvl="2"/>
            <a:endParaRPr lang="fr-FR" dirty="0" smtClean="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a:p>
        </p:txBody>
      </p:sp>
      <p:sp>
        <p:nvSpPr>
          <p:cNvPr id="5" name="ZoneTexte 4"/>
          <p:cNvSpPr txBox="1"/>
          <p:nvPr/>
        </p:nvSpPr>
        <p:spPr>
          <a:xfrm>
            <a:off x="5715008" y="8286784"/>
            <a:ext cx="7229037" cy="5355312"/>
          </a:xfrm>
          <a:prstGeom prst="rect">
            <a:avLst/>
          </a:prstGeom>
          <a:noFill/>
        </p:spPr>
        <p:txBody>
          <a:bodyPr wrap="square" rtlCol="0">
            <a:spAutoFit/>
          </a:bodyPr>
          <a:lstStyle/>
          <a:p>
            <a:r>
              <a:rPr lang="fr-FR" b="1" dirty="0" smtClean="0"/>
              <a:t>II. Apports sodés (sel de sodium) à donner en plus de l’alimentation normale en fonction de la</a:t>
            </a:r>
          </a:p>
          <a:p>
            <a:r>
              <a:rPr lang="fr-FR" dirty="0" smtClean="0"/>
              <a:t>température ambiante et du poids de l’enfant ou de l’adulte (en grammes de sel par jour) avec un</a:t>
            </a:r>
          </a:p>
          <a:p>
            <a:r>
              <a:rPr lang="fr-FR" dirty="0" smtClean="0"/>
              <a:t>maximum de 15 g/j quelque soit le poids sauf avis médical particulier </a:t>
            </a:r>
            <a:r>
              <a:rPr lang="fr-FR" b="1" dirty="0" smtClean="0"/>
              <a:t>(problème rénal ou</a:t>
            </a:r>
          </a:p>
          <a:p>
            <a:r>
              <a:rPr lang="fr-FR" b="1" dirty="0" smtClean="0"/>
              <a:t>cardiaque par exemple)</a:t>
            </a:r>
          </a:p>
          <a:p>
            <a:r>
              <a:rPr lang="fr-FR" b="1" dirty="0" smtClean="0"/>
              <a:t>Poids (kg) Moins de 5 kg Entre 5 et 10 kg Plus de 10 kg</a:t>
            </a:r>
          </a:p>
          <a:p>
            <a:r>
              <a:rPr lang="fr-FR" dirty="0" smtClean="0"/>
              <a:t>À partir 25°C +1,5 g de sel</a:t>
            </a:r>
          </a:p>
          <a:p>
            <a:r>
              <a:rPr lang="fr-FR" dirty="0" smtClean="0"/>
              <a:t>/j</a:t>
            </a:r>
          </a:p>
          <a:p>
            <a:r>
              <a:rPr lang="fr-FR" dirty="0" smtClean="0"/>
              <a:t>+ 2 g de sel /j Rajouter 1 g de sel /j pour 10 kg de poids</a:t>
            </a:r>
          </a:p>
          <a:p>
            <a:r>
              <a:rPr lang="fr-FR" dirty="0" smtClean="0"/>
              <a:t>(minimum 2 g / j)</a:t>
            </a:r>
          </a:p>
          <a:p>
            <a:r>
              <a:rPr lang="fr-FR" dirty="0" smtClean="0"/>
              <a:t>A partir de 30°C + 2,5 g de sel</a:t>
            </a:r>
          </a:p>
          <a:p>
            <a:r>
              <a:rPr lang="fr-FR" dirty="0" smtClean="0"/>
              <a:t>/j</a:t>
            </a:r>
          </a:p>
          <a:p>
            <a:r>
              <a:rPr lang="fr-FR" dirty="0" smtClean="0"/>
              <a:t>+ 4 g de sel /j Rajouter 2 g de sel/j pour 10 kg de poids</a:t>
            </a:r>
          </a:p>
          <a:p>
            <a:r>
              <a:rPr lang="fr-FR" dirty="0" smtClean="0"/>
              <a:t>(minimum 4 g / j)</a:t>
            </a:r>
          </a:p>
          <a:p>
            <a:r>
              <a:rPr lang="fr-FR" dirty="0" smtClean="0"/>
              <a:t>Le sel peut être apporté sous forme de sel seul (on pourrait dire chlorure de sodium : </a:t>
            </a:r>
            <a:r>
              <a:rPr lang="fr-FR" dirty="0" err="1" smtClean="0"/>
              <a:t>NaCl</a:t>
            </a:r>
            <a:r>
              <a:rPr lang="fr-FR" dirty="0" smtClean="0"/>
              <a:t>) ou sous</a:t>
            </a:r>
          </a:p>
          <a:p>
            <a:r>
              <a:rPr lang="fr-FR" dirty="0" smtClean="0"/>
              <a:t>forme alimentaire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3</a:t>
            </a:fld>
            <a:endParaRPr lang="fr-BE"/>
          </a:p>
        </p:txBody>
      </p:sp>
      <p:pic>
        <p:nvPicPr>
          <p:cNvPr id="2050" name="Picture 2"/>
          <p:cNvPicPr>
            <a:picLocks noChangeAspect="1" noChangeArrowheads="1"/>
          </p:cNvPicPr>
          <p:nvPr/>
        </p:nvPicPr>
        <p:blipFill>
          <a:blip r:embed="rId2"/>
          <a:srcRect/>
          <a:stretch>
            <a:fillRect/>
          </a:stretch>
        </p:blipFill>
        <p:spPr bwMode="auto">
          <a:xfrm>
            <a:off x="214282" y="357167"/>
            <a:ext cx="8643998" cy="62151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sel « </a:t>
            </a:r>
            <a:r>
              <a:rPr lang="fr-FR" dirty="0" err="1" smtClean="0"/>
              <a:t>nacl</a:t>
            </a:r>
            <a:r>
              <a:rPr lang="fr-FR" dirty="0" smtClean="0"/>
              <a:t> »</a:t>
            </a:r>
            <a:endParaRPr lang="fr-FR" dirty="0"/>
          </a:p>
        </p:txBody>
      </p:sp>
      <p:sp>
        <p:nvSpPr>
          <p:cNvPr id="3" name="Espace réservé du contenu 2"/>
          <p:cNvSpPr>
            <a:spLocks noGrp="1"/>
          </p:cNvSpPr>
          <p:nvPr>
            <p:ph idx="1"/>
          </p:nvPr>
        </p:nvSpPr>
        <p:spPr/>
        <p:txBody>
          <a:bodyPr/>
          <a:lstStyle/>
          <a:p>
            <a:r>
              <a:rPr lang="fr-FR" b="1" dirty="0"/>
              <a:t>Le  sel  « </a:t>
            </a:r>
            <a:r>
              <a:rPr lang="fr-FR" b="1" dirty="0" err="1"/>
              <a:t>Nacl</a:t>
            </a:r>
            <a:r>
              <a:rPr lang="fr-FR" b="1" dirty="0"/>
              <a:t> » est composé </a:t>
            </a:r>
            <a:endParaRPr lang="fr-FR" b="1" dirty="0" smtClean="0"/>
          </a:p>
          <a:p>
            <a:pPr lvl="1"/>
            <a:r>
              <a:rPr lang="fr-FR" b="1" dirty="0" smtClean="0"/>
              <a:t>de Na+</a:t>
            </a:r>
            <a:r>
              <a:rPr lang="fr-FR" b="1" dirty="0"/>
              <a:t> </a:t>
            </a:r>
            <a:r>
              <a:rPr lang="fr-FR" b="1" dirty="0" smtClean="0"/>
              <a:t>: le </a:t>
            </a:r>
            <a:r>
              <a:rPr lang="fr-FR" b="1" dirty="0"/>
              <a:t>sodium et </a:t>
            </a:r>
            <a:endParaRPr lang="fr-FR" b="1" dirty="0" smtClean="0"/>
          </a:p>
          <a:p>
            <a:pPr lvl="1"/>
            <a:r>
              <a:rPr lang="fr-FR" b="1" dirty="0" smtClean="0"/>
              <a:t>de Cl-:  </a:t>
            </a:r>
            <a:r>
              <a:rPr lang="fr-FR" b="1" dirty="0"/>
              <a:t>le chlore</a:t>
            </a:r>
            <a:endParaRPr lang="fr-FR" dirty="0"/>
          </a:p>
          <a:p>
            <a:pPr>
              <a:buNone/>
            </a:pPr>
            <a:r>
              <a:rPr lang="fr-FR" b="1" dirty="0" smtClean="0"/>
              <a:t>		</a:t>
            </a:r>
          </a:p>
          <a:p>
            <a:pPr>
              <a:buNone/>
            </a:pPr>
            <a:r>
              <a:rPr lang="fr-FR" b="1" dirty="0"/>
              <a:t>	</a:t>
            </a:r>
            <a:r>
              <a:rPr lang="fr-FR" b="1" dirty="0" smtClean="0"/>
              <a:t>	1g </a:t>
            </a:r>
            <a:r>
              <a:rPr lang="fr-FR" b="1" dirty="0"/>
              <a:t>de sel = 400mg de </a:t>
            </a:r>
            <a:r>
              <a:rPr lang="fr-FR" b="1" dirty="0" smtClean="0"/>
              <a:t>sodium</a:t>
            </a:r>
          </a:p>
          <a:p>
            <a:pPr>
              <a:buNone/>
            </a:pPr>
            <a:endParaRPr lang="fr-FR"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Préalable : La norme, hors mucoviscidose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I</a:t>
            </a:r>
            <a:r>
              <a:rPr lang="fr-FR" dirty="0" smtClean="0"/>
              <a:t>l </a:t>
            </a:r>
            <a:r>
              <a:rPr lang="fr-FR" dirty="0"/>
              <a:t>est recommandé de ne </a:t>
            </a:r>
            <a:r>
              <a:rPr lang="fr-FR" b="1" dirty="0"/>
              <a:t>pas consommer plus de 5 à 6 g de sel par jour</a:t>
            </a:r>
            <a:r>
              <a:rPr lang="fr-FR" dirty="0"/>
              <a:t> pour un adulte, soit l’équivalent </a:t>
            </a:r>
            <a:r>
              <a:rPr lang="fr-FR" b="1" dirty="0"/>
              <a:t>de 2,4 g de sodium = </a:t>
            </a:r>
            <a:endParaRPr lang="fr-FR" b="1" dirty="0" smtClean="0"/>
          </a:p>
          <a:p>
            <a:r>
              <a:rPr lang="fr-FR" dirty="0" smtClean="0"/>
              <a:t>Pour </a:t>
            </a:r>
            <a:r>
              <a:rPr lang="fr-FR" dirty="0"/>
              <a:t>les enfants </a:t>
            </a:r>
            <a:endParaRPr lang="fr-FR" dirty="0" smtClean="0"/>
          </a:p>
          <a:p>
            <a:pPr lvl="1"/>
            <a:r>
              <a:rPr lang="fr-FR" dirty="0" smtClean="0"/>
              <a:t>de </a:t>
            </a:r>
            <a:r>
              <a:rPr lang="fr-FR" dirty="0"/>
              <a:t>18 mois à 3 ans : la consommation de sel ne doit pas dépasser 2 g par jour et </a:t>
            </a:r>
            <a:endParaRPr lang="fr-FR" dirty="0" smtClean="0"/>
          </a:p>
          <a:p>
            <a:pPr lvl="1"/>
            <a:r>
              <a:rPr lang="fr-FR" dirty="0" smtClean="0"/>
              <a:t>de </a:t>
            </a:r>
            <a:r>
              <a:rPr lang="fr-FR" dirty="0"/>
              <a:t>7 à 10 ans : la consommation de sel ne doit pas dépasser 5 g par </a:t>
            </a:r>
            <a:r>
              <a:rPr lang="fr-FR" dirty="0" smtClean="0"/>
              <a:t>jour</a:t>
            </a:r>
          </a:p>
          <a:p>
            <a:r>
              <a:rPr lang="fr-FR" b="1" dirty="0"/>
              <a:t>Environ 80 % du sel que nous consommons vient des aliments eux-mêmes. Les 20 % restants provient du sel ajouté lors de la cuisson ou dans l’assiette ou dans des eaux spéciales (Vichy …)</a:t>
            </a:r>
            <a:endParaRPr lang="fr-FR" dirty="0"/>
          </a:p>
          <a:p>
            <a:endParaRPr lang="fr-FR" dirty="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625" y="428604"/>
            <a:ext cx="8540750" cy="1071570"/>
          </a:xfrm>
        </p:spPr>
        <p:txBody>
          <a:bodyPr/>
          <a:lstStyle/>
          <a:p>
            <a:r>
              <a:rPr lang="fr-FR" sz="3200" b="1" dirty="0" smtClean="0"/>
              <a:t>Denrées alimentaires : Bientôt la teneur en sel au lieu de la teneur en sodium</a:t>
            </a:r>
            <a:br>
              <a:rPr lang="fr-FR" sz="3200" b="1" dirty="0" smtClean="0"/>
            </a:br>
            <a:endParaRPr lang="fr-FR" sz="3200" dirty="0"/>
          </a:p>
        </p:txBody>
      </p:sp>
      <p:sp>
        <p:nvSpPr>
          <p:cNvPr id="3" name="Espace réservé du contenu 2"/>
          <p:cNvSpPr>
            <a:spLocks noGrp="1"/>
          </p:cNvSpPr>
          <p:nvPr>
            <p:ph idx="1"/>
          </p:nvPr>
        </p:nvSpPr>
        <p:spPr>
          <a:xfrm>
            <a:off x="301625" y="1600200"/>
            <a:ext cx="8540750" cy="4757758"/>
          </a:xfrm>
        </p:spPr>
        <p:txBody>
          <a:bodyPr/>
          <a:lstStyle/>
          <a:p>
            <a:r>
              <a:rPr lang="fr-FR" sz="2000" dirty="0" smtClean="0"/>
              <a:t>Une nouvelle obligation de marquage doit aider à une meilleure orientation du consommateur lors de l‘achat de denrées alimentaires en </a:t>
            </a:r>
            <a:r>
              <a:rPr lang="fr-FR" sz="2000" dirty="0" smtClean="0"/>
              <a:t>magasin : « Révolution </a:t>
            </a:r>
            <a:r>
              <a:rPr lang="fr-FR" sz="2000" dirty="0" smtClean="0"/>
              <a:t>dans le marquage sur l‘emballage : jusqu‘à présent, les fabricants étaient libres d‘indiquer la teneur en sel de leurs pizzas, de leurs plats de pâtes cuisinés etc. sur les emballages. Si les fabricants devaient le faire obligatoirement en marquant le </a:t>
            </a:r>
            <a:r>
              <a:rPr lang="fr-FR" sz="2000" b="1" dirty="0" smtClean="0"/>
              <a:t>taux de sodium, une matière minérale présente dans le sel</a:t>
            </a:r>
            <a:r>
              <a:rPr lang="fr-FR" sz="2000" dirty="0" smtClean="0"/>
              <a:t>, ils pouvaient indiquer également </a:t>
            </a:r>
            <a:r>
              <a:rPr lang="fr-FR" sz="2000" b="1" dirty="0" smtClean="0"/>
              <a:t>la quantité de sel</a:t>
            </a:r>
            <a:r>
              <a:rPr lang="fr-FR" sz="2000" dirty="0" smtClean="0"/>
              <a:t>. </a:t>
            </a:r>
            <a:endParaRPr lang="fr-FR" sz="1400" dirty="0" smtClean="0"/>
          </a:p>
          <a:p>
            <a:pPr>
              <a:buNone/>
            </a:pPr>
            <a:r>
              <a:rPr lang="fr-FR" sz="1400" dirty="0" smtClean="0"/>
              <a:t>	A </a:t>
            </a:r>
            <a:r>
              <a:rPr lang="fr-FR" sz="1400" dirty="0" smtClean="0"/>
              <a:t>partir du 13 décembre 2014, </a:t>
            </a:r>
            <a:r>
              <a:rPr lang="fr-FR" sz="2800" b="1" dirty="0" smtClean="0"/>
              <a:t>le </a:t>
            </a:r>
            <a:r>
              <a:rPr lang="fr-FR" sz="2800" b="1" dirty="0" smtClean="0"/>
              <a:t>marquage de la teneur en sel sur l‘emballage doit remplacer la teneur en sodium dans toute l‘Europe</a:t>
            </a:r>
            <a:r>
              <a:rPr lang="fr-FR" sz="2800" dirty="0" smtClean="0"/>
              <a:t> </a:t>
            </a:r>
          </a:p>
          <a:p>
            <a:pPr>
              <a:buNone/>
            </a:pPr>
            <a:r>
              <a:rPr lang="fr-FR" sz="1400" b="1" dirty="0" smtClean="0">
                <a:solidFill>
                  <a:schemeClr val="tx2">
                    <a:lumMod val="75000"/>
                  </a:schemeClr>
                </a:solidFill>
              </a:rPr>
              <a:t>	Dès la fin 2016, tous les fabricants doivent respecter cette règle. </a:t>
            </a:r>
            <a:endParaRPr lang="fr-FR" sz="1400" b="1" dirty="0" smtClean="0">
              <a:solidFill>
                <a:schemeClr val="tx2">
                  <a:lumMod val="75000"/>
                </a:scheme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a:t>
            </a:fld>
            <a:endParaRPr lang="fr-B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Dans la mucoviscidose </a:t>
            </a:r>
            <a:endParaRPr lang="fr-FR" dirty="0"/>
          </a:p>
        </p:txBody>
      </p:sp>
      <p:sp>
        <p:nvSpPr>
          <p:cNvPr id="3" name="Espace réservé du contenu 2"/>
          <p:cNvSpPr>
            <a:spLocks noGrp="1"/>
          </p:cNvSpPr>
          <p:nvPr>
            <p:ph idx="1"/>
          </p:nvPr>
        </p:nvSpPr>
        <p:spPr/>
        <p:txBody>
          <a:bodyPr>
            <a:normAutofit lnSpcReduction="10000"/>
          </a:bodyPr>
          <a:lstStyle/>
          <a:p>
            <a:r>
              <a:rPr lang="fr-FR" b="1" dirty="0"/>
              <a:t>Dans la mucoviscidose en cas de chaleur, activité intense, fièvre : </a:t>
            </a:r>
            <a:endParaRPr lang="fr-FR" dirty="0"/>
          </a:p>
          <a:p>
            <a:pPr>
              <a:buNone/>
            </a:pPr>
            <a:r>
              <a:rPr lang="fr-FR" b="1" dirty="0"/>
              <a:t> </a:t>
            </a:r>
            <a:endParaRPr lang="fr-FR" dirty="0"/>
          </a:p>
          <a:p>
            <a:pPr lvl="1"/>
            <a:r>
              <a:rPr lang="fr-FR" b="1" dirty="0"/>
              <a:t>Supplémentation sodée </a:t>
            </a:r>
            <a:r>
              <a:rPr lang="fr-FR" dirty="0"/>
              <a:t>en plus de l’alimentation normale, en fonction de la température ambiante et du poids de l’enfant ou de l’adulte (avec un maximum de 15g de sel /j quelque soit le poids, sauf avis médical </a:t>
            </a:r>
            <a:r>
              <a:rPr lang="fr-FR" dirty="0" smtClean="0"/>
              <a:t>particulier</a:t>
            </a:r>
            <a:endParaRPr lang="fr-FR" dirty="0"/>
          </a:p>
          <a:p>
            <a:pPr>
              <a:buNone/>
            </a:pPr>
            <a:r>
              <a:rPr lang="fr-FR" b="1" dirty="0"/>
              <a:t> </a:t>
            </a: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au quotidien ? </a:t>
            </a:r>
            <a:endParaRPr lang="fr-FR" dirty="0"/>
          </a:p>
        </p:txBody>
      </p:sp>
      <p:sp>
        <p:nvSpPr>
          <p:cNvPr id="3" name="Espace réservé du contenu 2"/>
          <p:cNvSpPr>
            <a:spLocks noGrp="1"/>
          </p:cNvSpPr>
          <p:nvPr>
            <p:ph idx="1"/>
          </p:nvPr>
        </p:nvSpPr>
        <p:spPr>
          <a:xfrm>
            <a:off x="285720" y="1500174"/>
            <a:ext cx="8540750" cy="3884621"/>
          </a:xfrm>
        </p:spPr>
        <p:txBody>
          <a:bodyPr/>
          <a:lstStyle/>
          <a:p>
            <a:r>
              <a:rPr lang="fr-FR" dirty="0" smtClean="0"/>
              <a:t>Entre l’alimentation et la supplémentation </a:t>
            </a:r>
          </a:p>
          <a:p>
            <a:r>
              <a:rPr lang="fr-FR" dirty="0" smtClean="0"/>
              <a:t>La supplémentation suffit-elle à compenser les pertes ?</a:t>
            </a:r>
          </a:p>
          <a:p>
            <a:r>
              <a:rPr lang="fr-FR" dirty="0" smtClean="0"/>
              <a:t>La supplémentation est elle systématique ? Pour qui ? </a:t>
            </a:r>
          </a:p>
          <a:p>
            <a:r>
              <a:rPr lang="fr-FR" dirty="0" smtClean="0"/>
              <a:t>Ou à quel </a:t>
            </a:r>
            <a:r>
              <a:rPr lang="fr-FR" dirty="0" smtClean="0"/>
              <a:t>moment </a:t>
            </a:r>
            <a:r>
              <a:rPr lang="fr-FR" dirty="0" smtClean="0"/>
              <a:t>faut il </a:t>
            </a:r>
            <a:r>
              <a:rPr lang="fr-FR" dirty="0" smtClean="0"/>
              <a:t>la prendre de manière systématique </a:t>
            </a:r>
            <a:r>
              <a:rPr lang="fr-FR" dirty="0" smtClean="0"/>
              <a:t>?</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pic>
        <p:nvPicPr>
          <p:cNvPr id="1027" name="Picture 3"/>
          <p:cNvPicPr>
            <a:picLocks noChangeAspect="1" noChangeArrowheads="1"/>
          </p:cNvPicPr>
          <p:nvPr/>
        </p:nvPicPr>
        <p:blipFill>
          <a:blip r:embed="rId2" cstate="print"/>
          <a:srcRect/>
          <a:stretch>
            <a:fillRect/>
          </a:stretch>
        </p:blipFill>
        <p:spPr bwMode="auto">
          <a:xfrm>
            <a:off x="6500826" y="4929352"/>
            <a:ext cx="1938644" cy="140954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sz="quarter"/>
          </p:nvPr>
        </p:nvSpPr>
        <p:spPr/>
        <p:txBody>
          <a:bodyPr/>
          <a:lstStyle/>
          <a:p>
            <a:r>
              <a:rPr lang="fr-FR" dirty="0" smtClean="0"/>
              <a:t>Le sel contenu dans les repas </a:t>
            </a:r>
            <a:endParaRPr lang="fr-FR" dirty="0"/>
          </a:p>
        </p:txBody>
      </p:sp>
      <p:sp>
        <p:nvSpPr>
          <p:cNvPr id="6" name="Sous-titre 5"/>
          <p:cNvSpPr>
            <a:spLocks noGrp="1"/>
          </p:cNvSpPr>
          <p:nvPr>
            <p:ph type="subTitle" sz="quarter" idx="1"/>
          </p:nvPr>
        </p:nvSpPr>
        <p:spPr/>
        <p:txBody>
          <a:bodyPr/>
          <a:lstStyle/>
          <a:p>
            <a:r>
              <a:rPr lang="fr-FR" dirty="0" smtClean="0"/>
              <a:t>Des exemples </a:t>
            </a:r>
            <a:endParaRPr lang="fr-FR" dirty="0"/>
          </a:p>
        </p:txBody>
      </p:sp>
      <p:sp>
        <p:nvSpPr>
          <p:cNvPr id="4" name="Espace réservé du numéro de diapositive 3"/>
          <p:cNvSpPr>
            <a:spLocks noGrp="1"/>
          </p:cNvSpPr>
          <p:nvPr>
            <p:ph type="sldNum" sz="quarter" idx="4"/>
          </p:nvPr>
        </p:nvSpPr>
        <p:spPr/>
        <p:txBody>
          <a:bodyPr/>
          <a:lstStyle/>
          <a:p>
            <a:fld id="{CF4668DC-857F-487D-BFFA-8C0CA5037977}" type="slidenum">
              <a:rPr lang="fr-BE" smtClean="0"/>
              <a:pPr/>
              <a:t>9</a:t>
            </a:fld>
            <a:endParaRPr lang="fr-BE"/>
          </a:p>
        </p:txBody>
      </p:sp>
    </p:spTree>
  </p:cSld>
  <p:clrMapOvr>
    <a:masterClrMapping/>
  </p:clrMapOvr>
</p:sld>
</file>

<file path=ppt/theme/theme1.xml><?xml version="1.0" encoding="utf-8"?>
<a:theme xmlns:a="http://schemas.openxmlformats.org/drawingml/2006/main" name="Thème1">
  <a:themeElements>
    <a:clrScheme name="Boussole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Boussol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ussole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Boussole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Boussole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Boussole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Boussole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Boussole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Boussole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Boussole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Boussole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1309</TotalTime>
  <Words>576</Words>
  <PresentationFormat>Affichage à l'écran (4:3)</PresentationFormat>
  <Paragraphs>117</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Thème1</vt:lpstr>
      <vt:lpstr>Le sel dans tous ses états </vt:lpstr>
      <vt:lpstr>Histoire de ce travail </vt:lpstr>
      <vt:lpstr>Diapositive 3</vt:lpstr>
      <vt:lpstr>Le sel « nacl »</vt:lpstr>
      <vt:lpstr>Préalable : La norme, hors mucoviscidose</vt:lpstr>
      <vt:lpstr>Denrées alimentaires : Bientôt la teneur en sel au lieu de la teneur en sodium </vt:lpstr>
      <vt:lpstr>Dans la mucoviscidose </vt:lpstr>
      <vt:lpstr>Comment faire au quotidien ? </vt:lpstr>
      <vt:lpstr>Le sel contenu dans les repas </vt:lpstr>
      <vt:lpstr>Equivalences …</vt:lpstr>
      <vt:lpstr> Une journée de repas préparés à la maison </vt:lpstr>
      <vt:lpstr> Une journée avec un repas pris à la cantine et un plat industriel pour le soir</vt:lpstr>
      <vt:lpstr>Décrypter les étiquettes</vt:lpstr>
      <vt:lpstr>Apport de sel alimentaire</vt:lpstr>
      <vt:lpstr>Diapositive 15</vt:lpstr>
      <vt:lpstr>Diapositive 16</vt:lpstr>
      <vt:lpstr>Diapositive 17</vt:lpstr>
      <vt:lpstr>Diapositive 18</vt:lpstr>
      <vt:lpstr>Proposition outils patient/parents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groupe des infirmières et puéricultrices coordinatrices  du Réseau Muco Ouest</dc:title>
  <dc:creator>KERBRAT Marythé</dc:creator>
  <cp:lastModifiedBy>mtkerbrat</cp:lastModifiedBy>
  <cp:revision>272</cp:revision>
  <dcterms:created xsi:type="dcterms:W3CDTF">2015-08-13T11:49:50Z</dcterms:created>
  <dcterms:modified xsi:type="dcterms:W3CDTF">2016-02-22T14:24:22Z</dcterms:modified>
</cp:coreProperties>
</file>