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19"/>
  </p:handoutMasterIdLst>
  <p:sldIdLst>
    <p:sldId id="256" r:id="rId2"/>
    <p:sldId id="257" r:id="rId3"/>
    <p:sldId id="265" r:id="rId4"/>
    <p:sldId id="258" r:id="rId5"/>
    <p:sldId id="276" r:id="rId6"/>
    <p:sldId id="263" r:id="rId7"/>
    <p:sldId id="264" r:id="rId8"/>
    <p:sldId id="266" r:id="rId9"/>
    <p:sldId id="277" r:id="rId10"/>
    <p:sldId id="267" r:id="rId11"/>
    <p:sldId id="268" r:id="rId12"/>
    <p:sldId id="269" r:id="rId13"/>
    <p:sldId id="270" r:id="rId14"/>
    <p:sldId id="273" r:id="rId15"/>
    <p:sldId id="272" r:id="rId16"/>
    <p:sldId id="275" r:id="rId17"/>
    <p:sldId id="274" r:id="rId18"/>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2120"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D9CE1DCD-DFAF-492C-A678-3A8DAC8E99E3}" type="datetimeFigureOut">
              <a:rPr lang="fr-FR" smtClean="0"/>
              <a:t>12/10/17</a:t>
            </a:fld>
            <a:endParaRPr lang="fr-FR"/>
          </a:p>
        </p:txBody>
      </p:sp>
      <p:sp>
        <p:nvSpPr>
          <p:cNvPr id="4" name="Espace réservé du pied de page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7CCC1165-8CDD-4226-9E40-F4E4E9F7336A}" type="slidenum">
              <a:rPr lang="fr-FR" smtClean="0"/>
              <a:t>‹#›</a:t>
            </a:fld>
            <a:endParaRPr lang="fr-FR"/>
          </a:p>
        </p:txBody>
      </p:sp>
    </p:spTree>
    <p:extLst>
      <p:ext uri="{BB962C8B-B14F-4D97-AF65-F5344CB8AC3E}">
        <p14:creationId xmlns:p14="http://schemas.microsoft.com/office/powerpoint/2010/main" val="30318033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BE71E0D-2E1D-489B-8A33-E4E3CFA7B4EC}" type="datetimeFigureOut">
              <a:rPr lang="fr-FR" smtClean="0"/>
              <a:t>12/10/17</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9B690E9-3549-46ED-B9C0-9FD53B449C67}" type="slidenum">
              <a:rPr lang="fr-FR" smtClean="0"/>
              <a:t>‹#›</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BE71E0D-2E1D-489B-8A33-E4E3CFA7B4EC}" type="datetimeFigureOut">
              <a:rPr lang="fr-FR" smtClean="0"/>
              <a:t>12/10/17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BE71E0D-2E1D-489B-8A33-E4E3CFA7B4EC}" type="datetimeFigureOut">
              <a:rPr lang="fr-FR" smtClean="0"/>
              <a:t>12/10/17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BE71E0D-2E1D-489B-8A33-E4E3CFA7B4EC}" type="datetimeFigureOut">
              <a:rPr lang="fr-FR" smtClean="0"/>
              <a:t>12/10/17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BE71E0D-2E1D-489B-8A33-E4E3CFA7B4EC}" type="datetimeFigureOut">
              <a:rPr lang="fr-FR" smtClean="0"/>
              <a:t>12/10/17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9BE71E0D-2E1D-489B-8A33-E4E3CFA7B4EC}" type="datetimeFigureOut">
              <a:rPr lang="fr-FR" smtClean="0"/>
              <a:t>12/10/17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9B690E9-3549-46ED-B9C0-9FD53B449C67}" type="slidenum">
              <a:rPr lang="fr-FR" smtClean="0"/>
              <a:t>‹#›</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BE71E0D-2E1D-489B-8A33-E4E3CFA7B4EC}" type="datetimeFigureOut">
              <a:rPr lang="fr-FR" smtClean="0"/>
              <a:t>12/10/17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9BE71E0D-2E1D-489B-8A33-E4E3CFA7B4EC}" type="datetimeFigureOut">
              <a:rPr lang="fr-FR" smtClean="0"/>
              <a:t>12/10/17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71E0D-2E1D-489B-8A33-E4E3CFA7B4EC}" type="datetimeFigureOut">
              <a:rPr lang="fr-FR" smtClean="0"/>
              <a:t>12/10/17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BE71E0D-2E1D-489B-8A33-E4E3CFA7B4EC}" type="datetimeFigureOut">
              <a:rPr lang="fr-FR" smtClean="0"/>
              <a:t>12/10/17</a:t>
            </a:fld>
            <a:endParaRPr lang="fr-FR"/>
          </a:p>
        </p:txBody>
      </p:sp>
      <p:sp>
        <p:nvSpPr>
          <p:cNvPr id="7" name="Slide Number Placeholder 6"/>
          <p:cNvSpPr>
            <a:spLocks noGrp="1"/>
          </p:cNvSpPr>
          <p:nvPr>
            <p:ph type="sldNum" sz="quarter" idx="12"/>
          </p:nvPr>
        </p:nvSpPr>
        <p:spPr/>
        <p:txBody>
          <a:bodyPr/>
          <a:lstStyle/>
          <a:p>
            <a:fld id="{49B690E9-3549-46ED-B9C0-9FD53B449C67}" type="slidenum">
              <a:rPr lang="fr-FR" smtClean="0"/>
              <a:t>‹#›</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BE71E0D-2E1D-489B-8A33-E4E3CFA7B4EC}" type="datetimeFigureOut">
              <a:rPr lang="fr-FR" smtClean="0"/>
              <a:t>12/10/17</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49B690E9-3549-46ED-B9C0-9FD53B449C67}"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BE71E0D-2E1D-489B-8A33-E4E3CFA7B4EC}" type="datetimeFigureOut">
              <a:rPr lang="fr-FR" smtClean="0"/>
              <a:t>12/10/17</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9B690E9-3549-46ED-B9C0-9FD53B449C67}"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Collaboration entre le CRCM et les patients / Familles</a:t>
            </a:r>
            <a:endParaRPr lang="fr-FR" dirty="0"/>
          </a:p>
        </p:txBody>
      </p:sp>
      <p:sp>
        <p:nvSpPr>
          <p:cNvPr id="3" name="Sous-titre 2"/>
          <p:cNvSpPr>
            <a:spLocks noGrp="1"/>
          </p:cNvSpPr>
          <p:nvPr>
            <p:ph type="subTitle" idx="1"/>
          </p:nvPr>
        </p:nvSpPr>
        <p:spPr/>
        <p:txBody>
          <a:bodyPr/>
          <a:lstStyle/>
          <a:p>
            <a:r>
              <a:rPr lang="fr-FR" dirty="0" smtClean="0"/>
              <a:t>CRCM Mixte Angers – Le Mans</a:t>
            </a:r>
            <a:endParaRPr lang="fr-FR"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636912"/>
            <a:ext cx="2715639" cy="2282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0498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Assemblée Territoriale</a:t>
            </a:r>
            <a:endParaRPr lang="fr-FR" dirty="0"/>
          </a:p>
        </p:txBody>
      </p:sp>
      <p:sp>
        <p:nvSpPr>
          <p:cNvPr id="3" name="Espace réservé du contenu 2"/>
          <p:cNvSpPr>
            <a:spLocks noGrp="1"/>
          </p:cNvSpPr>
          <p:nvPr>
            <p:ph idx="1"/>
          </p:nvPr>
        </p:nvSpPr>
        <p:spPr/>
        <p:txBody>
          <a:bodyPr>
            <a:normAutofit fontScale="92500"/>
          </a:bodyPr>
          <a:lstStyle/>
          <a:p>
            <a:r>
              <a:rPr lang="fr-FR" dirty="0" smtClean="0"/>
              <a:t>1 fois par an</a:t>
            </a:r>
          </a:p>
          <a:p>
            <a:r>
              <a:rPr lang="fr-FR" dirty="0" smtClean="0"/>
              <a:t>Organisée en alternance CRCM – Délégation territoriale ou que par la délégation</a:t>
            </a:r>
          </a:p>
          <a:p>
            <a:r>
              <a:rPr lang="fr-FR" dirty="0" smtClean="0"/>
              <a:t>Election du bureau</a:t>
            </a:r>
          </a:p>
          <a:p>
            <a:r>
              <a:rPr lang="fr-FR" dirty="0" smtClean="0"/>
              <a:t>Présentation thématique (Les dernières molécules, les avancées thérapeutiques médicamenteuses; les aides sociales possibles; le coaching sportif à domicile…)</a:t>
            </a:r>
            <a:endParaRPr lang="fr-FR" dirty="0"/>
          </a:p>
        </p:txBody>
      </p:sp>
    </p:spTree>
    <p:extLst>
      <p:ext uri="{BB962C8B-B14F-4D97-AF65-F5344CB8AC3E}">
        <p14:creationId xmlns:p14="http://schemas.microsoft.com/office/powerpoint/2010/main" val="1263402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collectif Patients Entourage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Mise en place de rencontres semestrielles</a:t>
            </a:r>
          </a:p>
          <a:p>
            <a:r>
              <a:rPr lang="fr-FR" dirty="0" smtClean="0"/>
              <a:t>Parents, patients, famille, entourage</a:t>
            </a:r>
          </a:p>
          <a:p>
            <a:r>
              <a:rPr lang="fr-FR" dirty="0" smtClean="0"/>
              <a:t>Patients informés de la rencontre du collectif  par une invitation envoyée par mail par le CRCM (pour respect de la confidentialité)</a:t>
            </a:r>
          </a:p>
          <a:p>
            <a:r>
              <a:rPr lang="fr-FR" dirty="0" smtClean="0"/>
              <a:t>Proposition d’une organisation type atelier avec une thématique</a:t>
            </a:r>
          </a:p>
          <a:p>
            <a:r>
              <a:rPr lang="fr-FR" dirty="0" smtClean="0"/>
              <a:t>Les limites: Peu de personnes y participent</a:t>
            </a:r>
          </a:p>
          <a:p>
            <a:endParaRPr lang="fr-FR" dirty="0"/>
          </a:p>
        </p:txBody>
      </p:sp>
    </p:spTree>
    <p:extLst>
      <p:ext uri="{BB962C8B-B14F-4D97-AF65-F5344CB8AC3E}">
        <p14:creationId xmlns:p14="http://schemas.microsoft.com/office/powerpoint/2010/main" val="3957980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400" dirty="0" smtClean="0"/>
              <a:t>Réunion intra-extra hospitalière</a:t>
            </a:r>
            <a:endParaRPr lang="fr-FR" sz="3400" dirty="0"/>
          </a:p>
        </p:txBody>
      </p:sp>
      <p:sp>
        <p:nvSpPr>
          <p:cNvPr id="3" name="Espace réservé du contenu 2"/>
          <p:cNvSpPr>
            <a:spLocks noGrp="1"/>
          </p:cNvSpPr>
          <p:nvPr>
            <p:ph idx="1"/>
          </p:nvPr>
        </p:nvSpPr>
        <p:spPr/>
        <p:txBody>
          <a:bodyPr/>
          <a:lstStyle/>
          <a:p>
            <a:r>
              <a:rPr lang="fr-FR" dirty="0" smtClean="0"/>
              <a:t>1 x par an</a:t>
            </a:r>
          </a:p>
          <a:p>
            <a:endParaRPr lang="fr-FR" dirty="0" smtClean="0"/>
          </a:p>
          <a:p>
            <a:r>
              <a:rPr lang="fr-FR" dirty="0" smtClean="0"/>
              <a:t>Alternance entre les différents départements : Mayenne, Maine-et-Loire, Vendée…</a:t>
            </a:r>
          </a:p>
          <a:p>
            <a:endParaRPr lang="fr-FR" dirty="0" smtClean="0"/>
          </a:p>
          <a:p>
            <a:r>
              <a:rPr lang="fr-FR" dirty="0" smtClean="0"/>
              <a:t>Soutenue par un laboratoire</a:t>
            </a:r>
          </a:p>
          <a:p>
            <a:endParaRPr lang="fr-FR" dirty="0" smtClean="0"/>
          </a:p>
        </p:txBody>
      </p:sp>
    </p:spTree>
    <p:extLst>
      <p:ext uri="{BB962C8B-B14F-4D97-AF65-F5344CB8AC3E}">
        <p14:creationId xmlns:p14="http://schemas.microsoft.com/office/powerpoint/2010/main" val="2131863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700808"/>
            <a:ext cx="6777317" cy="3508977"/>
          </a:xfrm>
        </p:spPr>
        <p:txBody>
          <a:bodyPr>
            <a:normAutofit lnSpcReduction="10000"/>
          </a:bodyPr>
          <a:lstStyle/>
          <a:p>
            <a:pPr marL="0" indent="0">
              <a:buNone/>
            </a:pPr>
            <a:r>
              <a:rPr lang="fr-FR" u="sng" dirty="0" smtClean="0"/>
              <a:t>Organisation:</a:t>
            </a:r>
          </a:p>
          <a:p>
            <a:r>
              <a:rPr lang="fr-FR" dirty="0" smtClean="0"/>
              <a:t>Choix de patients en équipe en fonction de leur lieu d’habitation et du lieu de la réunion.</a:t>
            </a:r>
          </a:p>
          <a:p>
            <a:r>
              <a:rPr lang="fr-FR" dirty="0" smtClean="0"/>
              <a:t>Accord par le patient et sa famille.</a:t>
            </a:r>
          </a:p>
          <a:p>
            <a:r>
              <a:rPr lang="fr-FR" dirty="0" smtClean="0"/>
              <a:t>Prise de contact avec les professionnels extrahospitalier qui prennent en charge le patient: pharmaciens, kiné, IDE, médecin traitant, psychologue (si suivi en CMP)…</a:t>
            </a:r>
          </a:p>
          <a:p>
            <a:endParaRPr lang="fr-FR" dirty="0" smtClean="0"/>
          </a:p>
        </p:txBody>
      </p:sp>
    </p:spTree>
    <p:extLst>
      <p:ext uri="{BB962C8B-B14F-4D97-AF65-F5344CB8AC3E}">
        <p14:creationId xmlns:p14="http://schemas.microsoft.com/office/powerpoint/2010/main" val="104270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492" y="1556792"/>
            <a:ext cx="6777317" cy="4275837"/>
          </a:xfrm>
        </p:spPr>
        <p:txBody>
          <a:bodyPr/>
          <a:lstStyle/>
          <a:p>
            <a:endParaRPr lang="fr-FR" dirty="0" smtClean="0"/>
          </a:p>
          <a:p>
            <a:endParaRPr lang="fr-FR" dirty="0"/>
          </a:p>
          <a:p>
            <a:r>
              <a:rPr lang="fr-FR" dirty="0" smtClean="0"/>
              <a:t>Présence des médecins, kinésithérapeutes, infirmières coordinatrices et de la psychologue du CRCM.</a:t>
            </a:r>
            <a:endParaRPr lang="fr-FR" dirty="0"/>
          </a:p>
        </p:txBody>
      </p:sp>
    </p:spTree>
    <p:extLst>
      <p:ext uri="{BB962C8B-B14F-4D97-AF65-F5344CB8AC3E}">
        <p14:creationId xmlns:p14="http://schemas.microsoft.com/office/powerpoint/2010/main" val="386825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5616" y="1628800"/>
            <a:ext cx="6777317" cy="3508977"/>
          </a:xfrm>
        </p:spPr>
        <p:txBody>
          <a:bodyPr>
            <a:normAutofit lnSpcReduction="10000"/>
          </a:bodyPr>
          <a:lstStyle/>
          <a:p>
            <a:pPr marL="0" indent="0">
              <a:buNone/>
            </a:pPr>
            <a:r>
              <a:rPr lang="fr-FR" u="sng" dirty="0" smtClean="0"/>
              <a:t>La Réunion:</a:t>
            </a:r>
          </a:p>
          <a:p>
            <a:r>
              <a:rPr lang="fr-FR" dirty="0" smtClean="0"/>
              <a:t>En soirée pour faciliter la venue des libéraux.</a:t>
            </a:r>
          </a:p>
          <a:p>
            <a:r>
              <a:rPr lang="fr-FR" dirty="0" smtClean="0"/>
              <a:t>Accueil et tour de table.</a:t>
            </a:r>
          </a:p>
          <a:p>
            <a:r>
              <a:rPr lang="fr-FR" dirty="0" smtClean="0"/>
              <a:t>Présentation (rappels) de la mucoviscidose et des avancées thérapeutiques.</a:t>
            </a:r>
          </a:p>
          <a:p>
            <a:r>
              <a:rPr lang="fr-FR" dirty="0" smtClean="0"/>
              <a:t>Présentation puis échanges autour de 4 dossiers adultes et 4 dossiers pédiatriques.</a:t>
            </a:r>
          </a:p>
        </p:txBody>
      </p:sp>
    </p:spTree>
    <p:extLst>
      <p:ext uri="{BB962C8B-B14F-4D97-AF65-F5344CB8AC3E}">
        <p14:creationId xmlns:p14="http://schemas.microsoft.com/office/powerpoint/2010/main" val="3371403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8998" y="1749911"/>
            <a:ext cx="6777317" cy="3508977"/>
          </a:xfrm>
        </p:spPr>
        <p:txBody>
          <a:bodyPr>
            <a:normAutofit fontScale="92500" lnSpcReduction="20000"/>
          </a:bodyPr>
          <a:lstStyle/>
          <a:p>
            <a:r>
              <a:rPr lang="fr-FR" dirty="0" smtClean="0"/>
              <a:t>Trouver une date commune</a:t>
            </a:r>
          </a:p>
          <a:p>
            <a:endParaRPr lang="fr-FR" dirty="0" smtClean="0"/>
          </a:p>
          <a:p>
            <a:r>
              <a:rPr lang="fr-FR" dirty="0" smtClean="0"/>
              <a:t>Les </a:t>
            </a:r>
            <a:r>
              <a:rPr lang="fr-FR" dirty="0"/>
              <a:t>limites: la disponibilité des libéraux, invitations relancées plusieurs fois</a:t>
            </a:r>
          </a:p>
          <a:p>
            <a:endParaRPr lang="fr-FR" dirty="0" smtClean="0"/>
          </a:p>
          <a:p>
            <a:r>
              <a:rPr lang="fr-FR" dirty="0" smtClean="0"/>
              <a:t>Les points positifs: permet de mettre un visage sur les différents intervenants, permet aux libéraux d’avoir une meilleure connaissance de la mucoviscidose, permet un réel échange pour améliorer la prise en charge commune, permet de créer du lien</a:t>
            </a:r>
            <a:endParaRPr lang="fr-FR" dirty="0"/>
          </a:p>
        </p:txBody>
      </p:sp>
    </p:spTree>
    <p:extLst>
      <p:ext uri="{BB962C8B-B14F-4D97-AF65-F5344CB8AC3E}">
        <p14:creationId xmlns:p14="http://schemas.microsoft.com/office/powerpoint/2010/main" val="2256991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Merci pour votre attention!</a:t>
            </a:r>
          </a:p>
          <a:p>
            <a:endParaRPr lang="fr-FR" dirty="0"/>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696" y="3212976"/>
            <a:ext cx="4762500" cy="2762250"/>
          </a:xfrm>
          <a:prstGeom prst="rect">
            <a:avLst/>
          </a:prstGeom>
        </p:spPr>
      </p:pic>
    </p:spTree>
    <p:extLst>
      <p:ext uri="{BB962C8B-B14F-4D97-AF65-F5344CB8AC3E}">
        <p14:creationId xmlns:p14="http://schemas.microsoft.com/office/powerpoint/2010/main" val="403332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Programme PHARE-M</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En pédiatrie</a:t>
            </a:r>
          </a:p>
          <a:p>
            <a:endParaRPr lang="fr-FR" dirty="0" smtClean="0"/>
          </a:p>
          <a:p>
            <a:r>
              <a:rPr lang="fr-FR" dirty="0" smtClean="0"/>
              <a:t>2010: Axe de travail</a:t>
            </a:r>
          </a:p>
          <a:p>
            <a:endParaRPr lang="fr-FR" dirty="0" smtClean="0"/>
          </a:p>
          <a:p>
            <a:r>
              <a:rPr lang="fr-FR" dirty="0" smtClean="0"/>
              <a:t>2012-2013: Début des démarches</a:t>
            </a:r>
          </a:p>
          <a:p>
            <a:endParaRPr lang="fr-FR" dirty="0" smtClean="0"/>
          </a:p>
        </p:txBody>
      </p:sp>
    </p:spTree>
    <p:extLst>
      <p:ext uri="{BB962C8B-B14F-4D97-AF65-F5344CB8AC3E}">
        <p14:creationId xmlns:p14="http://schemas.microsoft.com/office/powerpoint/2010/main" val="1802503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2348880"/>
            <a:ext cx="6777317" cy="3508977"/>
          </a:xfrm>
        </p:spPr>
        <p:txBody>
          <a:bodyPr/>
          <a:lstStyle/>
          <a:p>
            <a:pPr marL="0" indent="0">
              <a:buNone/>
            </a:pPr>
            <a:r>
              <a:rPr lang="fr-FR" u="sng" dirty="0" smtClean="0"/>
              <a:t>Objectif: </a:t>
            </a:r>
            <a:r>
              <a:rPr lang="fr-FR" dirty="0" smtClean="0"/>
              <a:t>Améliorer le VEMS des patients entre 6 et 12 ans</a:t>
            </a:r>
          </a:p>
          <a:p>
            <a:endParaRPr lang="fr-FR" u="sng" dirty="0" smtClean="0"/>
          </a:p>
          <a:p>
            <a:pPr marL="0" indent="0">
              <a:buNone/>
            </a:pPr>
            <a:endParaRPr lang="fr-FR" u="sng" dirty="0" smtClean="0"/>
          </a:p>
          <a:p>
            <a:pPr marL="0" indent="0">
              <a:buNone/>
            </a:pPr>
            <a:r>
              <a:rPr lang="fr-FR" u="sng" dirty="0" smtClean="0"/>
              <a:t>Buts: </a:t>
            </a:r>
            <a:r>
              <a:rPr lang="fr-FR" dirty="0" smtClean="0"/>
              <a:t>EFR meilleures en 2012 qu’en 2010 pour un même patient</a:t>
            </a:r>
          </a:p>
          <a:p>
            <a:endParaRPr lang="fr-FR" dirty="0"/>
          </a:p>
        </p:txBody>
      </p:sp>
    </p:spTree>
    <p:extLst>
      <p:ext uri="{BB962C8B-B14F-4D97-AF65-F5344CB8AC3E}">
        <p14:creationId xmlns:p14="http://schemas.microsoft.com/office/powerpoint/2010/main" val="1893402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buNone/>
            </a:pPr>
            <a:r>
              <a:rPr lang="fr-FR" u="sng" dirty="0" smtClean="0"/>
              <a:t>Les moyens mis en œuvre:</a:t>
            </a:r>
          </a:p>
          <a:p>
            <a:pPr marL="0" indent="0">
              <a:buNone/>
            </a:pPr>
            <a:r>
              <a:rPr lang="fr-FR" dirty="0" smtClean="0"/>
              <a:t>Les 2 kinésithérapeutes de pédiatrie sont allées dans un service spécialisé pour approfondir </a:t>
            </a:r>
            <a:r>
              <a:rPr lang="fr-FR" dirty="0" smtClean="0">
                <a:solidFill>
                  <a:schemeClr val="tx1"/>
                </a:solidFill>
              </a:rPr>
              <a:t>leur technique de réalisation des EFR</a:t>
            </a:r>
          </a:p>
          <a:p>
            <a:pPr marL="0" indent="0">
              <a:buNone/>
            </a:pPr>
            <a:endParaRPr lang="fr-FR" dirty="0"/>
          </a:p>
        </p:txBody>
      </p:sp>
    </p:spTree>
    <p:extLst>
      <p:ext uri="{BB962C8B-B14F-4D97-AF65-F5344CB8AC3E}">
        <p14:creationId xmlns:p14="http://schemas.microsoft.com/office/powerpoint/2010/main" val="166894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txBox="1">
            <a:spLocks/>
          </p:cNvSpPr>
          <p:nvPr/>
        </p:nvSpPr>
        <p:spPr>
          <a:xfrm>
            <a:off x="1043492" y="2323652"/>
            <a:ext cx="6777317" cy="3508977"/>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buNone/>
            </a:pPr>
            <a:r>
              <a:rPr lang="fr-FR" u="sng" dirty="0" smtClean="0"/>
              <a:t>Constat:</a:t>
            </a:r>
          </a:p>
          <a:p>
            <a:pPr marL="68580" indent="0">
              <a:buNone/>
            </a:pPr>
            <a:r>
              <a:rPr lang="fr-FR" dirty="0" smtClean="0"/>
              <a:t>EFR </a:t>
            </a:r>
            <a:r>
              <a:rPr lang="fr-FR" dirty="0"/>
              <a:t>moins bonnes si patient angoissé</a:t>
            </a:r>
          </a:p>
          <a:p>
            <a:pPr marL="68580" indent="0">
              <a:buNone/>
            </a:pPr>
            <a:r>
              <a:rPr lang="fr-FR" dirty="0"/>
              <a:t>Réalisation d’un questionnaire pour évaluer ses appréhensions et son vécu.</a:t>
            </a:r>
            <a:endParaRPr lang="fr-FR" dirty="0">
              <a:solidFill>
                <a:srgbClr val="FF0000"/>
              </a:solidFill>
            </a:endParaRPr>
          </a:p>
          <a:p>
            <a:endParaRPr lang="fr-FR" dirty="0"/>
          </a:p>
          <a:p>
            <a:pPr marL="0" indent="0">
              <a:buFont typeface="Wingdings 2" pitchFamily="18" charset="2"/>
              <a:buNone/>
            </a:pPr>
            <a:endParaRPr lang="fr-FR" dirty="0"/>
          </a:p>
        </p:txBody>
      </p:sp>
    </p:spTree>
    <p:extLst>
      <p:ext uri="{BB962C8B-B14F-4D97-AF65-F5344CB8AC3E}">
        <p14:creationId xmlns:p14="http://schemas.microsoft.com/office/powerpoint/2010/main" val="3888038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700808"/>
            <a:ext cx="6777317" cy="3508977"/>
          </a:xfrm>
        </p:spPr>
        <p:txBody>
          <a:bodyPr/>
          <a:lstStyle/>
          <a:p>
            <a:pPr marL="0" indent="0">
              <a:buNone/>
            </a:pPr>
            <a:r>
              <a:rPr lang="fr-FR" u="sng" dirty="0" smtClean="0"/>
              <a:t>Les limites:</a:t>
            </a:r>
          </a:p>
          <a:p>
            <a:r>
              <a:rPr lang="fr-FR" dirty="0" smtClean="0"/>
              <a:t>Dynamique difficile à maintenir du fait du départ d’un des pédiatres et de la charge de travail des médecins.</a:t>
            </a:r>
          </a:p>
          <a:p>
            <a:endParaRPr lang="fr-FR" dirty="0" smtClean="0"/>
          </a:p>
          <a:p>
            <a:r>
              <a:rPr lang="fr-FR" dirty="0" smtClean="0"/>
              <a:t>Difficultés à trouver une personne « moteur » pour soutenir et dynamiser ce projet.</a:t>
            </a:r>
            <a:endParaRPr lang="fr-FR" dirty="0"/>
          </a:p>
        </p:txBody>
      </p:sp>
    </p:spTree>
    <p:extLst>
      <p:ext uri="{BB962C8B-B14F-4D97-AF65-F5344CB8AC3E}">
        <p14:creationId xmlns:p14="http://schemas.microsoft.com/office/powerpoint/2010/main" val="2556457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774" y="1427181"/>
            <a:ext cx="6777317" cy="3508977"/>
          </a:xfrm>
        </p:spPr>
        <p:txBody>
          <a:bodyPr/>
          <a:lstStyle/>
          <a:p>
            <a:pPr marL="0" indent="0">
              <a:buNone/>
            </a:pPr>
            <a:r>
              <a:rPr lang="fr-FR" u="sng" dirty="0" smtClean="0"/>
              <a:t>Les points positifs:</a:t>
            </a:r>
          </a:p>
          <a:p>
            <a:r>
              <a:rPr lang="fr-FR" dirty="0" smtClean="0"/>
              <a:t>Amélioration de la prise en charge globale.</a:t>
            </a:r>
          </a:p>
          <a:p>
            <a:r>
              <a:rPr lang="fr-FR" dirty="0" smtClean="0"/>
              <a:t>Plus attentifs au stress induit par les EFR.</a:t>
            </a:r>
            <a:endParaRPr lang="fr-FR" dirty="0"/>
          </a:p>
          <a:p>
            <a:r>
              <a:rPr lang="fr-FR" dirty="0" smtClean="0"/>
              <a:t>A permis de développer de l’éducation thérapeutique (individuelle) en lien avec les EFR. Expliquer ce qui se passe dans le corps lors des EFR.</a:t>
            </a:r>
            <a:endParaRPr lang="fr-FR" dirty="0"/>
          </a:p>
        </p:txBody>
      </p:sp>
    </p:spTree>
    <p:extLst>
      <p:ext uri="{BB962C8B-B14F-4D97-AF65-F5344CB8AC3E}">
        <p14:creationId xmlns:p14="http://schemas.microsoft.com/office/powerpoint/2010/main" val="2123465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600" y="1700807"/>
            <a:ext cx="6777317" cy="3024337"/>
          </a:xfrm>
        </p:spPr>
        <p:txBody>
          <a:bodyPr>
            <a:normAutofit/>
          </a:bodyPr>
          <a:lstStyle/>
          <a:p>
            <a:pPr marL="0" indent="0">
              <a:buNone/>
            </a:pPr>
            <a:r>
              <a:rPr lang="fr-FR" u="sng" dirty="0" smtClean="0"/>
              <a:t>Résultats:</a:t>
            </a:r>
          </a:p>
          <a:p>
            <a:endParaRPr lang="fr-FR" dirty="0"/>
          </a:p>
          <a:p>
            <a:r>
              <a:rPr lang="fr-FR" dirty="0" smtClean="0"/>
              <a:t>Meilleurs résultats des EFR en 2012 qu’en 2010</a:t>
            </a:r>
          </a:p>
          <a:p>
            <a:pPr marL="68580" indent="0">
              <a:buNone/>
            </a:pPr>
            <a:endParaRPr lang="fr-FR" dirty="0" smtClean="0"/>
          </a:p>
        </p:txBody>
      </p:sp>
    </p:spTree>
    <p:extLst>
      <p:ext uri="{BB962C8B-B14F-4D97-AF65-F5344CB8AC3E}">
        <p14:creationId xmlns:p14="http://schemas.microsoft.com/office/powerpoint/2010/main" val="2090884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492" y="1484784"/>
            <a:ext cx="6777317" cy="4347845"/>
          </a:xfrm>
        </p:spPr>
        <p:txBody>
          <a:bodyPr>
            <a:normAutofit fontScale="92500" lnSpcReduction="10000"/>
          </a:bodyPr>
          <a:lstStyle/>
          <a:p>
            <a:r>
              <a:rPr lang="fr-FR" dirty="0" smtClean="0"/>
              <a:t>Données du Registre:</a:t>
            </a:r>
          </a:p>
          <a:p>
            <a:pPr marL="68580" indent="0">
              <a:buNone/>
            </a:pPr>
            <a:endParaRPr lang="fr-FR" dirty="0" smtClean="0"/>
          </a:p>
          <a:p>
            <a:pPr marL="68580" indent="0">
              <a:buNone/>
            </a:pPr>
            <a:r>
              <a:rPr lang="fr-FR" dirty="0" smtClean="0"/>
              <a:t>2010 VEMS    Moyen:  89,7%  </a:t>
            </a:r>
            <a:r>
              <a:rPr lang="fr-FR" dirty="0" err="1" smtClean="0"/>
              <a:t>Median</a:t>
            </a:r>
            <a:r>
              <a:rPr lang="fr-FR" dirty="0" smtClean="0"/>
              <a:t>: 91,7%</a:t>
            </a:r>
          </a:p>
          <a:p>
            <a:pPr marL="68580" indent="0">
              <a:buNone/>
            </a:pPr>
            <a:endParaRPr lang="fr-FR" dirty="0" smtClean="0"/>
          </a:p>
          <a:p>
            <a:pPr marL="68580" indent="0">
              <a:buNone/>
            </a:pPr>
            <a:r>
              <a:rPr lang="fr-FR" dirty="0" smtClean="0"/>
              <a:t>2012 VEMS    Moyen: 95,2%  </a:t>
            </a:r>
            <a:r>
              <a:rPr lang="fr-FR" dirty="0" err="1" smtClean="0"/>
              <a:t>Median</a:t>
            </a:r>
            <a:r>
              <a:rPr lang="fr-FR" dirty="0" smtClean="0"/>
              <a:t>: 92,1%</a:t>
            </a:r>
          </a:p>
          <a:p>
            <a:pPr marL="68580" indent="0">
              <a:buNone/>
            </a:pPr>
            <a:endParaRPr lang="fr-FR" dirty="0" smtClean="0"/>
          </a:p>
          <a:p>
            <a:pPr marL="68580" indent="0">
              <a:buNone/>
            </a:pPr>
            <a:r>
              <a:rPr lang="fr-FR" dirty="0" smtClean="0"/>
              <a:t>2013 VEMS	Moyen: 94,4%  </a:t>
            </a:r>
            <a:r>
              <a:rPr lang="fr-FR" dirty="0" err="1" smtClean="0"/>
              <a:t>Median</a:t>
            </a:r>
            <a:r>
              <a:rPr lang="fr-FR" dirty="0" smtClean="0"/>
              <a:t>: 97,4%</a:t>
            </a:r>
          </a:p>
          <a:p>
            <a:pPr marL="68580" indent="0">
              <a:buNone/>
            </a:pPr>
            <a:endParaRPr lang="fr-FR" dirty="0" smtClean="0"/>
          </a:p>
          <a:p>
            <a:pPr marL="68580" indent="0">
              <a:buNone/>
            </a:pPr>
            <a:r>
              <a:rPr lang="fr-FR" dirty="0" smtClean="0"/>
              <a:t>2014 VEMS	Moyen: 92,1%  </a:t>
            </a:r>
            <a:r>
              <a:rPr lang="fr-FR" dirty="0" err="1" smtClean="0"/>
              <a:t>Median</a:t>
            </a:r>
            <a:r>
              <a:rPr lang="fr-FR" dirty="0" smtClean="0"/>
              <a:t>: 92,6%</a:t>
            </a:r>
          </a:p>
          <a:p>
            <a:pPr marL="68580" indent="0">
              <a:buNone/>
            </a:pPr>
            <a:endParaRPr lang="fr-FR" dirty="0" smtClean="0"/>
          </a:p>
          <a:p>
            <a:pPr marL="68580" indent="0">
              <a:buNone/>
            </a:pPr>
            <a:r>
              <a:rPr lang="fr-FR" dirty="0" smtClean="0"/>
              <a:t>2015 VEMS	Moyen: 97,4%  </a:t>
            </a:r>
            <a:r>
              <a:rPr lang="fr-FR" dirty="0" err="1" smtClean="0"/>
              <a:t>Median</a:t>
            </a:r>
            <a:r>
              <a:rPr lang="fr-FR" dirty="0" smtClean="0"/>
              <a:t>: 92,8%</a:t>
            </a:r>
          </a:p>
          <a:p>
            <a:endParaRPr lang="fr-FR" dirty="0"/>
          </a:p>
        </p:txBody>
      </p:sp>
    </p:spTree>
    <p:extLst>
      <p:ext uri="{BB962C8B-B14F-4D97-AF65-F5344CB8AC3E}">
        <p14:creationId xmlns:p14="http://schemas.microsoft.com/office/powerpoint/2010/main" val="29018907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442</TotalTime>
  <Words>525</Words>
  <Application>Microsoft Macintosh PowerPoint</Application>
  <PresentationFormat>Présentation à l'écran (4:3)</PresentationFormat>
  <Paragraphs>75</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Austin</vt:lpstr>
      <vt:lpstr>Collaboration entre le CRCM et les patients / Familles</vt:lpstr>
      <vt:lpstr>Programme PHARE-M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Assemblée Territoriale</vt:lpstr>
      <vt:lpstr>Le collectif Patients Entourage</vt:lpstr>
      <vt:lpstr>Réunion intra-extra hospitalière</vt:lpstr>
      <vt:lpstr>Présentation PowerPoint</vt:lpstr>
      <vt:lpstr>Présentation PowerPoint</vt:lpstr>
      <vt:lpstr>Présentation PowerPoint</vt:lpstr>
      <vt:lpstr>Présentation PowerPoint</vt:lpstr>
      <vt:lpstr>Présentation PowerPoint</vt:lpstr>
    </vt:vector>
  </TitlesOfParts>
  <Company>Centre Hospitalier Universitaire d'Angers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Collaboration entre le CRCM et les patients / Familles</dc:title>
  <dc:creator>L'HOTELLIER JULIE</dc:creator>
  <cp:lastModifiedBy>Matthieu Billiard</cp:lastModifiedBy>
  <cp:revision>20</cp:revision>
  <cp:lastPrinted>2017-10-11T10:00:10Z</cp:lastPrinted>
  <dcterms:created xsi:type="dcterms:W3CDTF">2017-09-20T13:08:04Z</dcterms:created>
  <dcterms:modified xsi:type="dcterms:W3CDTF">2017-10-11T22:34:40Z</dcterms:modified>
</cp:coreProperties>
</file>