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4" r:id="rId8"/>
    <p:sldId id="265" r:id="rId9"/>
    <p:sldId id="259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18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12/10/17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12/10/17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12/10/17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CRCM pédiatrique de TOURS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fr-FR" sz="2800" dirty="0" smtClean="0"/>
              <a:t>Collaborations formelles et informelles avec les familles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2687103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Collaborations «informelles»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Concertation avec les familles pour organisation des </a:t>
            </a:r>
            <a:r>
              <a:rPr lang="fr-FR" smtClean="0"/>
              <a:t>bilans annuels </a:t>
            </a:r>
            <a:r>
              <a:rPr lang="fr-FR" dirty="0" smtClean="0"/>
              <a:t>ou autres HDJ	</a:t>
            </a:r>
          </a:p>
          <a:p>
            <a:pPr lvl="1"/>
            <a:r>
              <a:rPr lang="fr-FR" dirty="0" smtClean="0"/>
              <a:t>Choix concerté des dates</a:t>
            </a:r>
            <a:endParaRPr lang="fr-FR" dirty="0"/>
          </a:p>
          <a:p>
            <a:pPr lvl="1"/>
            <a:r>
              <a:rPr lang="fr-FR" dirty="0" smtClean="0"/>
              <a:t>Déroulement optimisé de la journée selon l’</a:t>
            </a:r>
            <a:r>
              <a:rPr lang="fr-FR" dirty="0" smtClean="0"/>
              <a:t>âge</a:t>
            </a:r>
            <a:r>
              <a:rPr lang="is-IS" dirty="0" smtClean="0"/>
              <a:t>…</a:t>
            </a:r>
            <a:endParaRPr lang="fr-FR" dirty="0" smtClean="0"/>
          </a:p>
          <a:p>
            <a:r>
              <a:rPr lang="fr-FR" dirty="0" smtClean="0"/>
              <a:t>Concertation avec les familles pour adaptations des nouveaux traitements en fonction de l’organisation familiale </a:t>
            </a:r>
          </a:p>
          <a:p>
            <a:r>
              <a:rPr lang="fr-FR" dirty="0" smtClean="0"/>
              <a:t>Organisation de la prise en charge kiné pour le quotidien, les vacances et les séjours scolaires</a:t>
            </a:r>
          </a:p>
        </p:txBody>
      </p:sp>
    </p:spTree>
    <p:extLst>
      <p:ext uri="{BB962C8B-B14F-4D97-AF65-F5344CB8AC3E}">
        <p14:creationId xmlns:p14="http://schemas.microsoft.com/office/powerpoint/2010/main" val="36258010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6777" y="107576"/>
            <a:ext cx="8434774" cy="1336956"/>
          </a:xfrm>
        </p:spPr>
        <p:txBody>
          <a:bodyPr/>
          <a:lstStyle/>
          <a:p>
            <a:r>
              <a:rPr lang="fr-FR" dirty="0" smtClean="0"/>
              <a:t>Enqu</a:t>
            </a:r>
            <a:r>
              <a:rPr lang="fr-FR" dirty="0" smtClean="0"/>
              <a:t>êtes auprès des familles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Plusieurs enqu</a:t>
            </a:r>
            <a:r>
              <a:rPr lang="fr-FR" dirty="0" smtClean="0"/>
              <a:t>êtes </a:t>
            </a:r>
            <a:r>
              <a:rPr lang="fr-FR" dirty="0"/>
              <a:t>d</a:t>
            </a:r>
            <a:r>
              <a:rPr lang="fr-FR" dirty="0" smtClean="0"/>
              <a:t>ans le cadre du PHARE M</a:t>
            </a:r>
          </a:p>
          <a:p>
            <a:pPr lvl="1"/>
            <a:r>
              <a:rPr lang="fr-FR" dirty="0" smtClean="0"/>
              <a:t>Enqu</a:t>
            </a:r>
            <a:r>
              <a:rPr lang="fr-FR" dirty="0" smtClean="0"/>
              <a:t>ête de satisfaction</a:t>
            </a:r>
          </a:p>
          <a:p>
            <a:pPr lvl="1"/>
            <a:r>
              <a:rPr lang="fr-FR" dirty="0" smtClean="0"/>
              <a:t>Avis sur création d’un outil de liaison</a:t>
            </a:r>
          </a:p>
          <a:p>
            <a:pPr lvl="1"/>
            <a:endParaRPr lang="fr-FR" dirty="0" smtClean="0"/>
          </a:p>
          <a:p>
            <a:r>
              <a:rPr lang="fr-FR" dirty="0" smtClean="0"/>
              <a:t>« accéder à une personne du CRCM est-il facile? »</a:t>
            </a:r>
          </a:p>
          <a:p>
            <a:pPr lvl="1"/>
            <a:r>
              <a:rPr lang="fr-FR" dirty="0" smtClean="0"/>
              <a:t>48,1% oui toujours</a:t>
            </a:r>
          </a:p>
          <a:p>
            <a:pPr lvl="1"/>
            <a:r>
              <a:rPr lang="fr-FR" dirty="0" smtClean="0"/>
              <a:t>44,1% oui en général</a:t>
            </a:r>
          </a:p>
          <a:p>
            <a:pPr lvl="1"/>
            <a:r>
              <a:rPr lang="fr-FR" dirty="0" smtClean="0"/>
              <a:t>7,5% oui parfois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039864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Avis du parent référent sur la collaboration actuelle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« Avis très positif »</a:t>
            </a:r>
          </a:p>
          <a:p>
            <a:r>
              <a:rPr lang="fr-FR" dirty="0" smtClean="0"/>
              <a:t>Très satisfait de son rapport avec le </a:t>
            </a:r>
            <a:r>
              <a:rPr lang="fr-FR" dirty="0"/>
              <a:t>C</a:t>
            </a:r>
            <a:r>
              <a:rPr lang="fr-FR" dirty="0" smtClean="0"/>
              <a:t>RCM</a:t>
            </a:r>
          </a:p>
          <a:p>
            <a:r>
              <a:rPr lang="fr-FR" dirty="0" smtClean="0"/>
              <a:t>Pas de suggestions</a:t>
            </a:r>
            <a:r>
              <a:rPr lang="is-IS" dirty="0" smtClean="0"/>
              <a:t>…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776660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Collaborations «formelles»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Les réunions</a:t>
            </a:r>
          </a:p>
          <a:p>
            <a:pPr lvl="1"/>
            <a:r>
              <a:rPr lang="fr-FR" dirty="0" smtClean="0"/>
              <a:t>Réunions parents de jeunes enfants (&lt;3 ans)</a:t>
            </a:r>
          </a:p>
          <a:p>
            <a:pPr lvl="2"/>
            <a:r>
              <a:rPr lang="fr-FR" dirty="0" smtClean="0"/>
              <a:t>1 fois par an; 3h le samedi matin</a:t>
            </a:r>
          </a:p>
          <a:p>
            <a:pPr lvl="2"/>
            <a:r>
              <a:rPr lang="fr-FR" dirty="0" smtClean="0"/>
              <a:t>1 médecin, 1 </a:t>
            </a:r>
            <a:r>
              <a:rPr lang="fr-FR" dirty="0"/>
              <a:t>k</a:t>
            </a:r>
            <a:r>
              <a:rPr lang="fr-FR" dirty="0" smtClean="0"/>
              <a:t>iné, 1 IDE, la psychologue, la diététicienne</a:t>
            </a:r>
          </a:p>
          <a:p>
            <a:pPr lvl="2"/>
            <a:r>
              <a:rPr lang="fr-FR" dirty="0" smtClean="0"/>
              <a:t>Libre échange autour de différents thèmes</a:t>
            </a:r>
          </a:p>
          <a:p>
            <a:pPr lvl="3"/>
            <a:r>
              <a:rPr lang="fr-FR" dirty="0" smtClean="0"/>
              <a:t>Vécu de l’annonce, partage de l’information avec la famille, soins au quotidien, prévention des risques infectieux, entrée en collectivité</a:t>
            </a:r>
            <a:r>
              <a:rPr lang="is-IS" dirty="0" smtClean="0"/>
              <a:t>…</a:t>
            </a:r>
          </a:p>
          <a:p>
            <a:pPr lvl="3"/>
            <a:endParaRPr lang="is-IS" dirty="0" smtClean="0"/>
          </a:p>
          <a:p>
            <a:pPr lvl="3"/>
            <a:endParaRPr lang="fr-FR" dirty="0" smtClean="0"/>
          </a:p>
          <a:p>
            <a:pPr lvl="2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559126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Collaborations «formelles»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Les réunions</a:t>
            </a:r>
          </a:p>
          <a:p>
            <a:pPr lvl="1"/>
            <a:r>
              <a:rPr lang="fr-FR" dirty="0" smtClean="0"/>
              <a:t>Réunions parents &gt;3 ans</a:t>
            </a:r>
          </a:p>
          <a:p>
            <a:pPr lvl="2"/>
            <a:r>
              <a:rPr lang="fr-FR" dirty="0" smtClean="0"/>
              <a:t>1 fois par an; 3h le samedi matin; parfois groupée à la réunion des &lt; 3 ans</a:t>
            </a:r>
          </a:p>
          <a:p>
            <a:pPr lvl="2"/>
            <a:r>
              <a:rPr lang="fr-FR" dirty="0" smtClean="0"/>
              <a:t>1 médecin, 1 </a:t>
            </a:r>
            <a:r>
              <a:rPr lang="fr-FR" dirty="0"/>
              <a:t>k</a:t>
            </a:r>
            <a:r>
              <a:rPr lang="fr-FR" dirty="0" smtClean="0"/>
              <a:t>iné, 1 IDE, </a:t>
            </a:r>
          </a:p>
          <a:p>
            <a:pPr lvl="2"/>
            <a:r>
              <a:rPr lang="fr-FR" dirty="0" smtClean="0"/>
              <a:t>2 Ateliers:</a:t>
            </a:r>
          </a:p>
          <a:p>
            <a:pPr lvl="4"/>
            <a:r>
              <a:rPr lang="fr-FR" dirty="0" smtClean="0"/>
              <a:t>kiné et activité sportive</a:t>
            </a:r>
          </a:p>
          <a:p>
            <a:pPr lvl="4"/>
            <a:r>
              <a:rPr lang="fr-FR" dirty="0" smtClean="0"/>
              <a:t>Organisation des soins au quotidien</a:t>
            </a:r>
          </a:p>
          <a:p>
            <a:pPr lvl="2"/>
            <a:r>
              <a:rPr lang="fr-FR" dirty="0" smtClean="0"/>
              <a:t>Actualités thérapeutiques</a:t>
            </a:r>
          </a:p>
          <a:p>
            <a:pPr lvl="2"/>
            <a:r>
              <a:rPr lang="fr-FR" dirty="0" smtClean="0"/>
              <a:t>Temps d’échanges informels autour d’un verre</a:t>
            </a:r>
          </a:p>
          <a:p>
            <a:pPr lvl="2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299107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Collaborations «formelles»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Réunions grands-parents:</a:t>
            </a:r>
          </a:p>
          <a:p>
            <a:pPr lvl="1"/>
            <a:r>
              <a:rPr lang="fr-FR" dirty="0" smtClean="0"/>
              <a:t>Réunion tous les 2-3 ans</a:t>
            </a:r>
          </a:p>
          <a:p>
            <a:pPr lvl="1"/>
            <a:r>
              <a:rPr lang="fr-FR" dirty="0" smtClean="0"/>
              <a:t>Accueil autour d’un café</a:t>
            </a:r>
          </a:p>
          <a:p>
            <a:pPr lvl="1"/>
            <a:r>
              <a:rPr lang="fr-FR" dirty="0" smtClean="0"/>
              <a:t>Partie théorique de rappel sur la maladie</a:t>
            </a:r>
          </a:p>
          <a:p>
            <a:pPr lvl="1"/>
            <a:r>
              <a:rPr lang="fr-FR" dirty="0" smtClean="0"/>
              <a:t>Puis un temps d’échange avec l’équipe du CRCM:</a:t>
            </a:r>
          </a:p>
          <a:p>
            <a:pPr lvl="2"/>
            <a:r>
              <a:rPr lang="fr-FR" dirty="0" smtClean="0"/>
              <a:t>questions ouvertes</a:t>
            </a:r>
          </a:p>
          <a:p>
            <a:pPr lvl="2"/>
            <a:r>
              <a:rPr lang="fr-FR" dirty="0" smtClean="0"/>
              <a:t>Rapport d’expérience</a:t>
            </a:r>
          </a:p>
          <a:p>
            <a:pPr lvl="2"/>
            <a:endParaRPr lang="fr-FR" dirty="0" smtClean="0"/>
          </a:p>
          <a:p>
            <a:pPr lvl="1"/>
            <a:endParaRPr lang="fr-FR" dirty="0" smtClean="0"/>
          </a:p>
          <a:p>
            <a:pPr lvl="2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90323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Collaborations «formelles»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Réunions kiné:</a:t>
            </a:r>
          </a:p>
          <a:p>
            <a:pPr lvl="1"/>
            <a:r>
              <a:rPr lang="fr-FR" dirty="0" smtClean="0"/>
              <a:t>Réunion annuelle +/- en lien avec l’AMK sur 3h</a:t>
            </a:r>
          </a:p>
          <a:p>
            <a:pPr lvl="1"/>
            <a:r>
              <a:rPr lang="fr-FR" dirty="0" smtClean="0"/>
              <a:t>Public concerné: tranches d’</a:t>
            </a:r>
            <a:r>
              <a:rPr lang="fr-FR" dirty="0" smtClean="0"/>
              <a:t>âges différentes selon les années</a:t>
            </a:r>
          </a:p>
          <a:p>
            <a:pPr lvl="1"/>
            <a:r>
              <a:rPr lang="fr-FR" dirty="0" smtClean="0"/>
              <a:t>Partie théorique:</a:t>
            </a:r>
          </a:p>
          <a:p>
            <a:pPr lvl="2"/>
            <a:r>
              <a:rPr lang="fr-FR" dirty="0" smtClean="0"/>
              <a:t>Reprise des différentes techniques accessibles aux parents</a:t>
            </a:r>
          </a:p>
          <a:p>
            <a:pPr lvl="2"/>
            <a:r>
              <a:rPr lang="fr-FR" dirty="0" smtClean="0"/>
              <a:t>Importance de l’activité physique</a:t>
            </a:r>
          </a:p>
          <a:p>
            <a:pPr lvl="2"/>
            <a:r>
              <a:rPr lang="fr-FR" dirty="0" smtClean="0"/>
              <a:t>Organisation des soins</a:t>
            </a:r>
          </a:p>
          <a:p>
            <a:pPr lvl="1"/>
            <a:r>
              <a:rPr lang="fr-FR" dirty="0" smtClean="0"/>
              <a:t>Partie pratique:</a:t>
            </a:r>
          </a:p>
          <a:p>
            <a:pPr lvl="2"/>
            <a:r>
              <a:rPr lang="fr-FR" dirty="0" smtClean="0"/>
              <a:t>Sur mannequin ou sur modèle</a:t>
            </a:r>
            <a:endParaRPr lang="fr-FR" dirty="0" smtClean="0"/>
          </a:p>
          <a:p>
            <a:pPr lvl="1"/>
            <a:endParaRPr lang="fr-FR" dirty="0" smtClean="0"/>
          </a:p>
          <a:p>
            <a:pPr lvl="2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92692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Collaborations «formelles»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Séances d’ETP</a:t>
            </a:r>
          </a:p>
          <a:p>
            <a:pPr lvl="1"/>
            <a:r>
              <a:rPr lang="fr-FR" dirty="0" smtClean="0"/>
              <a:t>2 groupes par an d’</a:t>
            </a:r>
            <a:r>
              <a:rPr lang="fr-FR" dirty="0" smtClean="0"/>
              <a:t>âges différents</a:t>
            </a:r>
          </a:p>
          <a:p>
            <a:pPr lvl="1"/>
            <a:r>
              <a:rPr lang="fr-FR" dirty="0" smtClean="0"/>
              <a:t>2 à 3 séances par groupe</a:t>
            </a:r>
          </a:p>
          <a:p>
            <a:pPr lvl="1"/>
            <a:r>
              <a:rPr lang="fr-FR" dirty="0" smtClean="0"/>
              <a:t>Thèmes abordés:</a:t>
            </a:r>
          </a:p>
          <a:p>
            <a:pPr lvl="3"/>
            <a:r>
              <a:rPr lang="fr-FR" dirty="0" smtClean="0"/>
              <a:t>Digestif</a:t>
            </a:r>
          </a:p>
          <a:p>
            <a:pPr lvl="3"/>
            <a:r>
              <a:rPr lang="fr-FR" dirty="0" smtClean="0"/>
              <a:t>Respiratoire</a:t>
            </a:r>
          </a:p>
          <a:p>
            <a:pPr lvl="3"/>
            <a:r>
              <a:rPr lang="fr-FR" dirty="0" smtClean="0"/>
              <a:t>Divers: sel, hygiène, hydratation, activité physique</a:t>
            </a:r>
            <a:r>
              <a:rPr lang="is-IS" dirty="0" smtClean="0"/>
              <a:t>…</a:t>
            </a:r>
          </a:p>
          <a:p>
            <a:r>
              <a:rPr lang="is-IS" dirty="0" smtClean="0"/>
              <a:t>Accueil  des parents en parallèle pour libre échange avec ou sans soignant</a:t>
            </a:r>
          </a:p>
          <a:p>
            <a:r>
              <a:rPr lang="is-IS" dirty="0" smtClean="0"/>
              <a:t>Goûter commun</a:t>
            </a:r>
            <a:endParaRPr lang="fr-FR" dirty="0" smtClean="0"/>
          </a:p>
          <a:p>
            <a:pPr lvl="2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191645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Collaborations «formelles»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Séances d’ETP: « limites »</a:t>
            </a:r>
          </a:p>
          <a:p>
            <a:pPr lvl="1"/>
            <a:r>
              <a:rPr lang="fr-FR" dirty="0" smtClean="0"/>
              <a:t>Groupes souvent difficiles à former</a:t>
            </a:r>
          </a:p>
          <a:p>
            <a:pPr lvl="1"/>
            <a:r>
              <a:rPr lang="fr-FR" dirty="0" smtClean="0"/>
              <a:t>Séances annulées régulièrement</a:t>
            </a:r>
            <a:r>
              <a:rPr lang="is-IS" dirty="0" smtClean="0"/>
              <a:t>…</a:t>
            </a:r>
          </a:p>
          <a:p>
            <a:pPr lvl="1"/>
            <a:r>
              <a:rPr lang="is-IS" dirty="0" smtClean="0"/>
              <a:t>Beaucoup d’investissement</a:t>
            </a:r>
          </a:p>
          <a:p>
            <a:pPr lvl="1"/>
            <a:r>
              <a:rPr lang="is-IS" dirty="0" smtClean="0"/>
              <a:t>Evaluation objective difficile</a:t>
            </a:r>
          </a:p>
          <a:p>
            <a:pPr lvl="1"/>
            <a:endParaRPr lang="fr-FR" dirty="0" smtClean="0"/>
          </a:p>
          <a:p>
            <a:pPr lvl="1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3780330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Collaborations «formelles»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1600201"/>
            <a:ext cx="8042276" cy="4781522"/>
          </a:xfrm>
        </p:spPr>
        <p:txBody>
          <a:bodyPr>
            <a:normAutofit fontScale="92500" lnSpcReduction="20000"/>
          </a:bodyPr>
          <a:lstStyle/>
          <a:p>
            <a:r>
              <a:rPr lang="fr-FR" dirty="0" smtClean="0"/>
              <a:t>L’exemple du PHARE-M</a:t>
            </a:r>
          </a:p>
          <a:p>
            <a:pPr lvl="1"/>
            <a:r>
              <a:rPr lang="fr-FR" dirty="0" smtClean="0"/>
              <a:t>Engagement de notre CRCM fin 2015</a:t>
            </a:r>
          </a:p>
          <a:p>
            <a:pPr lvl="1"/>
            <a:r>
              <a:rPr lang="fr-FR" dirty="0" smtClean="0"/>
              <a:t>Sollicitation de tous les parents par courrier pour trouver un parent référent</a:t>
            </a:r>
          </a:p>
          <a:p>
            <a:pPr lvl="1"/>
            <a:r>
              <a:rPr lang="fr-FR" dirty="0" smtClean="0"/>
              <a:t>3 réponses favorables</a:t>
            </a:r>
          </a:p>
          <a:p>
            <a:pPr marL="349250" lvl="1" indent="0">
              <a:buNone/>
            </a:pPr>
            <a:endParaRPr lang="fr-FR" dirty="0"/>
          </a:p>
          <a:p>
            <a:pPr lvl="1"/>
            <a:r>
              <a:rPr lang="fr-FR" dirty="0" smtClean="0"/>
              <a:t>Parent référent choisi:</a:t>
            </a:r>
          </a:p>
          <a:p>
            <a:pPr lvl="2"/>
            <a:r>
              <a:rPr lang="fr-FR" dirty="0" smtClean="0"/>
              <a:t>Très impliqué</a:t>
            </a:r>
          </a:p>
          <a:p>
            <a:pPr lvl="2"/>
            <a:r>
              <a:rPr lang="fr-FR" dirty="0" smtClean="0"/>
              <a:t>Participation active aux réunions PHARE 1 fois par mois le vendredi midi + WEBEX</a:t>
            </a:r>
          </a:p>
          <a:p>
            <a:pPr lvl="2"/>
            <a:r>
              <a:rPr lang="fr-FR" dirty="0" smtClean="0"/>
              <a:t>Connaissance de la démarche qualité</a:t>
            </a:r>
          </a:p>
          <a:p>
            <a:pPr lvl="2"/>
            <a:r>
              <a:rPr lang="fr-FR" dirty="0" smtClean="0"/>
              <a:t>Maitrise de l’outil informatique++ </a:t>
            </a:r>
          </a:p>
          <a:p>
            <a:pPr lvl="2"/>
            <a:r>
              <a:rPr lang="fr-FR" dirty="0" smtClean="0"/>
              <a:t>Enqu</a:t>
            </a:r>
            <a:r>
              <a:rPr lang="fr-FR" dirty="0" smtClean="0"/>
              <a:t>ête à destination des familles</a:t>
            </a:r>
            <a:endParaRPr lang="fr-FR" dirty="0" smtClean="0"/>
          </a:p>
          <a:p>
            <a:pPr lvl="2"/>
            <a:r>
              <a:rPr lang="fr-FR" dirty="0" smtClean="0"/>
              <a:t>Création de documents d’information à destination des parents avec notre collaboration</a:t>
            </a:r>
          </a:p>
          <a:p>
            <a:pPr lvl="2"/>
            <a:endParaRPr lang="fr-FR" dirty="0" smtClean="0"/>
          </a:p>
          <a:p>
            <a:pPr marL="685800" lvl="2" indent="0">
              <a:buNone/>
            </a:pPr>
            <a:endParaRPr lang="fr-FR" dirty="0" smtClean="0"/>
          </a:p>
          <a:p>
            <a:pPr lvl="1"/>
            <a:endParaRPr lang="fr-FR" dirty="0" smtClean="0"/>
          </a:p>
          <a:p>
            <a:pPr lvl="1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2137038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6520" y="107576"/>
            <a:ext cx="8716784" cy="1336956"/>
          </a:xfrm>
        </p:spPr>
        <p:txBody>
          <a:bodyPr/>
          <a:lstStyle/>
          <a:p>
            <a:r>
              <a:rPr lang="fr-FR" dirty="0" smtClean="0"/>
              <a:t>Collaborations « informelles »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Au quotidien</a:t>
            </a:r>
          </a:p>
          <a:p>
            <a:pPr lvl="1"/>
            <a:r>
              <a:rPr lang="fr-FR" dirty="0" smtClean="0"/>
              <a:t>Contacts téléphoniques+++</a:t>
            </a:r>
          </a:p>
          <a:p>
            <a:pPr lvl="2"/>
            <a:r>
              <a:rPr lang="fr-FR" dirty="0" smtClean="0"/>
              <a:t>Via secrétaires ou IDEC; redirection vers le médecin ou le kiné  en fonction de la demande</a:t>
            </a:r>
          </a:p>
          <a:p>
            <a:pPr lvl="1"/>
            <a:r>
              <a:rPr lang="fr-FR" dirty="0" smtClean="0"/>
              <a:t>Contacts par mail++</a:t>
            </a:r>
          </a:p>
          <a:p>
            <a:pPr lvl="2"/>
            <a:r>
              <a:rPr lang="fr-FR" dirty="0" smtClean="0"/>
              <a:t>Pours des questions d’ordres administratifs en théorie</a:t>
            </a:r>
            <a:r>
              <a:rPr lang="is-IS" dirty="0" smtClean="0"/>
              <a:t>…</a:t>
            </a:r>
          </a:p>
          <a:p>
            <a:pPr lvl="2"/>
            <a:r>
              <a:rPr lang="is-IS" dirty="0" smtClean="0"/>
              <a:t>De plus en plus de sollicitation pour papiers urgents, ordonnance ou m</a:t>
            </a:r>
            <a:r>
              <a:rPr lang="is-IS" dirty="0" smtClean="0"/>
              <a:t>ême avis médical</a:t>
            </a:r>
          </a:p>
          <a:p>
            <a:pPr lvl="1"/>
            <a:r>
              <a:rPr lang="is-IS" dirty="0" smtClean="0"/>
              <a:t>Utilisation du fax ou envoi numérisé d’ordonnance: tous les jours...</a:t>
            </a:r>
            <a:endParaRPr lang="is-IS" dirty="0" smtClean="0"/>
          </a:p>
          <a:p>
            <a:pPr lvl="2"/>
            <a:endParaRPr lang="fr-FR" dirty="0" smtClean="0"/>
          </a:p>
          <a:p>
            <a:pPr lvl="2"/>
            <a:endParaRPr lang="fr-FR" dirty="0" smtClean="0"/>
          </a:p>
          <a:p>
            <a:pPr lvl="1"/>
            <a:endParaRPr lang="fr-FR" dirty="0" smtClean="0"/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974047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is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Brise.thmx</Template>
  <TotalTime>80</TotalTime>
  <Words>480</Words>
  <Application>Microsoft Macintosh PowerPoint</Application>
  <PresentationFormat>Présentation à l'écran (4:3)</PresentationFormat>
  <Paragraphs>99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Brise</vt:lpstr>
      <vt:lpstr>CRCM pédiatrique de TOURS</vt:lpstr>
      <vt:lpstr>Collaborations «formelles»</vt:lpstr>
      <vt:lpstr>Collaborations «formelles»</vt:lpstr>
      <vt:lpstr>Collaborations «formelles»</vt:lpstr>
      <vt:lpstr>Collaborations «formelles»</vt:lpstr>
      <vt:lpstr>Collaborations «formelles»</vt:lpstr>
      <vt:lpstr>Collaborations «formelles»</vt:lpstr>
      <vt:lpstr>Collaborations «formelles»</vt:lpstr>
      <vt:lpstr>Collaborations « informelles »</vt:lpstr>
      <vt:lpstr>Collaborations «informelles»</vt:lpstr>
      <vt:lpstr>Enquêtes auprès des familles</vt:lpstr>
      <vt:lpstr>Avis du parent référent sur la collaboration actuelle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CRCM pédiatrique de TOURS</dc:title>
  <dc:creator>A</dc:creator>
  <cp:lastModifiedBy>A</cp:lastModifiedBy>
  <cp:revision>11</cp:revision>
  <dcterms:created xsi:type="dcterms:W3CDTF">2017-10-12T06:16:58Z</dcterms:created>
  <dcterms:modified xsi:type="dcterms:W3CDTF">2017-10-12T07:37:35Z</dcterms:modified>
</cp:coreProperties>
</file>