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2" r:id="rId9"/>
    <p:sldId id="265" r:id="rId10"/>
    <p:sldId id="266" r:id="rId11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01" autoAdjust="0"/>
  </p:normalViewPr>
  <p:slideViewPr>
    <p:cSldViewPr>
      <p:cViewPr varScale="1">
        <p:scale>
          <a:sx n="88" d="100"/>
          <a:sy n="88" d="100"/>
        </p:scale>
        <p:origin x="-126" y="-52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ctangle 11"/>
          <p:cNvSpPr/>
          <p:nvPr/>
        </p:nvSpPr>
        <p:spPr bwMode="auto">
          <a:xfrm>
            <a:off x="276225" y="0"/>
            <a:ext cx="104775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ectangle 13"/>
          <p:cNvSpPr/>
          <p:nvPr/>
        </p:nvSpPr>
        <p:spPr bwMode="auto">
          <a:xfrm>
            <a:off x="990600" y="0"/>
            <a:ext cx="182563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Rectangle 18"/>
          <p:cNvSpPr/>
          <p:nvPr/>
        </p:nvSpPr>
        <p:spPr bwMode="auto">
          <a:xfrm>
            <a:off x="1141413" y="0"/>
            <a:ext cx="230187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Connecteur droit 10"/>
          <p:cNvSpPr>
            <a:spLocks noChangeShapeType="1"/>
          </p:cNvSpPr>
          <p:nvPr/>
        </p:nvSpPr>
        <p:spPr bwMode="auto">
          <a:xfrm>
            <a:off x="106363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1" name="Connecteur droit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Connecteur droit 19"/>
          <p:cNvSpPr>
            <a:spLocks noChangeShapeType="1"/>
          </p:cNvSpPr>
          <p:nvPr/>
        </p:nvSpPr>
        <p:spPr bwMode="auto">
          <a:xfrm>
            <a:off x="854075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3" name="Connecteur droit 15"/>
          <p:cNvSpPr>
            <a:spLocks noChangeShapeType="1"/>
          </p:cNvSpPr>
          <p:nvPr/>
        </p:nvSpPr>
        <p:spPr bwMode="auto">
          <a:xfrm>
            <a:off x="172720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4" name="Connecteur droit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5" name="Connecteur droit 21"/>
          <p:cNvSpPr>
            <a:spLocks noChangeShapeType="1"/>
          </p:cNvSpPr>
          <p:nvPr/>
        </p:nvSpPr>
        <p:spPr bwMode="auto">
          <a:xfrm>
            <a:off x="9113838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6" name="Rectangle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7" name="Ellipse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8" name="Ellipse 22"/>
          <p:cNvSpPr/>
          <p:nvPr/>
        </p:nvSpPr>
        <p:spPr bwMode="auto">
          <a:xfrm>
            <a:off x="1309688" y="4867275"/>
            <a:ext cx="641350" cy="64135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9" name="Ellipse 23"/>
          <p:cNvSpPr/>
          <p:nvPr/>
        </p:nvSpPr>
        <p:spPr bwMode="auto">
          <a:xfrm>
            <a:off x="1090613" y="5500688"/>
            <a:ext cx="138112" cy="136525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0" name="Ellipse 25"/>
          <p:cNvSpPr/>
          <p:nvPr/>
        </p:nvSpPr>
        <p:spPr bwMode="auto">
          <a:xfrm>
            <a:off x="1663700" y="5788025"/>
            <a:ext cx="274638" cy="274638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1" name="Ellipse 24"/>
          <p:cNvSpPr/>
          <p:nvPr/>
        </p:nvSpPr>
        <p:spPr>
          <a:xfrm>
            <a:off x="1905000" y="4495800"/>
            <a:ext cx="365125" cy="365125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8" name="Titre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9" name="Sous-titre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fr-FR" smtClean="0"/>
              <a:t>Modifiez le style des sous-titres du masque</a:t>
            </a:r>
            <a:endParaRPr lang="en-US"/>
          </a:p>
        </p:txBody>
      </p:sp>
      <p:sp>
        <p:nvSpPr>
          <p:cNvPr id="22" name="Espace réservé de la date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463" y="1174750"/>
            <a:ext cx="2286000" cy="3810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E14426-8097-458C-B6C4-E9953E82F313}" type="datetimeFigureOut">
              <a:rPr lang="fr-FR"/>
              <a:pPr>
                <a:defRPr/>
              </a:pPr>
              <a:t>10/10/2017</a:t>
            </a:fld>
            <a:endParaRPr lang="fr-FR"/>
          </a:p>
        </p:txBody>
      </p:sp>
      <p:sp>
        <p:nvSpPr>
          <p:cNvPr id="23" name="Espace réservé du pied de page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076" y="4181475"/>
            <a:ext cx="3657600" cy="3841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24" name="Espace réservé du numéro de diapositive 28"/>
          <p:cNvSpPr>
            <a:spLocks noGrp="1"/>
          </p:cNvSpPr>
          <p:nvPr>
            <p:ph type="sldNum" sz="quarter" idx="12"/>
          </p:nvPr>
        </p:nvSpPr>
        <p:spPr bwMode="auto">
          <a:xfrm>
            <a:off x="1325563" y="4929188"/>
            <a:ext cx="609600" cy="5175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0CBA44-6FFA-41DA-9139-5CB30703EF33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8" name="Espace réservé du contenu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EFA7536A-8F49-407C-8271-110E74F6F15C}" type="datetimeFigureOut">
              <a:rPr lang="fr-FR"/>
              <a:pPr>
                <a:defRPr/>
              </a:pPr>
              <a:t>10/10/2017</a:t>
            </a:fld>
            <a:endParaRPr lang="fr-FR"/>
          </a:p>
        </p:txBody>
      </p:sp>
      <p:sp>
        <p:nvSpPr>
          <p:cNvPr id="5" name="Espace réservé du numéro de diapositive 8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EC6D291A-3CFF-4D11-92F0-E6350562011D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  <p:sp>
        <p:nvSpPr>
          <p:cNvPr id="6" name="Espace réservé du pied de page 9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ctangle 9"/>
          <p:cNvSpPr/>
          <p:nvPr/>
        </p:nvSpPr>
        <p:spPr bwMode="auto">
          <a:xfrm>
            <a:off x="276225" y="0"/>
            <a:ext cx="104775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ectangle 10"/>
          <p:cNvSpPr/>
          <p:nvPr/>
        </p:nvSpPr>
        <p:spPr bwMode="auto">
          <a:xfrm>
            <a:off x="990600" y="0"/>
            <a:ext cx="182563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Rectangle 11"/>
          <p:cNvSpPr/>
          <p:nvPr/>
        </p:nvSpPr>
        <p:spPr bwMode="auto">
          <a:xfrm>
            <a:off x="1141413" y="0"/>
            <a:ext cx="230187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Connecteur droit 12"/>
          <p:cNvSpPr>
            <a:spLocks noChangeShapeType="1"/>
          </p:cNvSpPr>
          <p:nvPr/>
        </p:nvSpPr>
        <p:spPr bwMode="auto">
          <a:xfrm>
            <a:off x="106363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9" name="Connecteur droit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" name="Connecteur droit 14"/>
          <p:cNvSpPr>
            <a:spLocks noChangeShapeType="1"/>
          </p:cNvSpPr>
          <p:nvPr/>
        </p:nvSpPr>
        <p:spPr bwMode="auto">
          <a:xfrm>
            <a:off x="854075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1" name="Connecteur droit 15"/>
          <p:cNvSpPr>
            <a:spLocks noChangeShapeType="1"/>
          </p:cNvSpPr>
          <p:nvPr/>
        </p:nvSpPr>
        <p:spPr bwMode="auto">
          <a:xfrm>
            <a:off x="172720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Connecteur droit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3" name="Rectangle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4" name="Ellipse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5" name="Ellipse 19"/>
          <p:cNvSpPr/>
          <p:nvPr/>
        </p:nvSpPr>
        <p:spPr bwMode="auto">
          <a:xfrm>
            <a:off x="1323975" y="4867275"/>
            <a:ext cx="642938" cy="64135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6" name="Ellipse 20"/>
          <p:cNvSpPr/>
          <p:nvPr/>
        </p:nvSpPr>
        <p:spPr bwMode="auto">
          <a:xfrm>
            <a:off x="1090613" y="5500688"/>
            <a:ext cx="138112" cy="136525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7" name="Ellipse 21"/>
          <p:cNvSpPr/>
          <p:nvPr/>
        </p:nvSpPr>
        <p:spPr bwMode="auto">
          <a:xfrm>
            <a:off x="1663700" y="5791200"/>
            <a:ext cx="274638" cy="274638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8" name="Ellipse 22"/>
          <p:cNvSpPr/>
          <p:nvPr/>
        </p:nvSpPr>
        <p:spPr bwMode="auto">
          <a:xfrm>
            <a:off x="1879600" y="4479925"/>
            <a:ext cx="365125" cy="365125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9" name="Connecteur droit 25"/>
          <p:cNvSpPr>
            <a:spLocks noChangeShapeType="1"/>
          </p:cNvSpPr>
          <p:nvPr/>
        </p:nvSpPr>
        <p:spPr bwMode="auto">
          <a:xfrm>
            <a:off x="9097963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20" name="Espace réservé de la date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2875" y="1169988"/>
            <a:ext cx="2286000" cy="3810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F94892-FCA9-4E2D-BCCC-4D733304AB4E}" type="datetimeFigureOut">
              <a:rPr lang="fr-FR"/>
              <a:pPr>
                <a:defRPr/>
              </a:pPr>
              <a:t>10/10/2017</a:t>
            </a:fld>
            <a:endParaRPr lang="fr-FR"/>
          </a:p>
        </p:txBody>
      </p:sp>
      <p:sp>
        <p:nvSpPr>
          <p:cNvPr id="21" name="Espace réservé du pied de page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076" y="4178300"/>
            <a:ext cx="3657600" cy="3841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22" name="Espace réservé du numéro de diapositive 5"/>
          <p:cNvSpPr>
            <a:spLocks noGrp="1"/>
          </p:cNvSpPr>
          <p:nvPr>
            <p:ph type="sldNum" sz="quarter" idx="12"/>
          </p:nvPr>
        </p:nvSpPr>
        <p:spPr bwMode="auto">
          <a:xfrm>
            <a:off x="1339850" y="4929188"/>
            <a:ext cx="609600" cy="5175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22F115-2A5F-476A-8C54-4139DC360C11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9" name="Espace réservé du contenu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11" name="Espace réservé du contenu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5" name="Espace réservé de la date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F2E167-F1FC-4B46-973C-AFE9E50A57E5}" type="datetimeFigureOut">
              <a:rPr lang="fr-FR"/>
              <a:pPr>
                <a:defRPr/>
              </a:pPr>
              <a:t>10/10/2017</a:t>
            </a:fld>
            <a:endParaRPr lang="fr-FR"/>
          </a:p>
        </p:txBody>
      </p:sp>
      <p:sp>
        <p:nvSpPr>
          <p:cNvPr id="6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DD0083-3242-44E9-B8D0-56A75D1688BC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11" name="Espace réservé du contenu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13" name="Espace réservé du contenu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12" name="Espace réservé du texte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4" name="Espace réservé du texte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7" name="Espace réservé de la date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9021C6-9636-4ED6-BF2E-DBFDC3C9099F}" type="datetimeFigureOut">
              <a:rPr lang="fr-FR"/>
              <a:pPr>
                <a:defRPr/>
              </a:pPr>
              <a:t>10/10/2017</a:t>
            </a:fld>
            <a:endParaRPr lang="fr-FR"/>
          </a:p>
        </p:txBody>
      </p:sp>
      <p:sp>
        <p:nvSpPr>
          <p:cNvPr id="8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94F2A6-591F-4EF7-B3A6-46BB86A9834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46058125-6386-4E1F-843D-856728559412}" type="datetimeFigureOut">
              <a:rPr lang="fr-FR"/>
              <a:pPr>
                <a:defRPr/>
              </a:pPr>
              <a:t>10/10/2017</a:t>
            </a:fld>
            <a:endParaRPr lang="fr-FR"/>
          </a:p>
        </p:txBody>
      </p:sp>
      <p:sp>
        <p:nvSpPr>
          <p:cNvPr id="4" name="Espace réservé du numéro de diapositive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4ABDC01E-5EEA-4A31-8411-3C482812AFC3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  <p:sp>
        <p:nvSpPr>
          <p:cNvPr id="5" name="Espace réservé du pied de page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BF7980-5F29-45A9-84B6-2C5BC5C00994}" type="datetimeFigureOut">
              <a:rPr lang="fr-FR"/>
              <a:pPr>
                <a:defRPr/>
              </a:pPr>
              <a:t>10/10/2017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6496A0-18E3-4A68-B180-4279E440AA49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necteur droit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6" name="Connecteur droit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7" name="Connecteur droit 8"/>
          <p:cNvSpPr>
            <a:spLocks noChangeShapeType="1"/>
          </p:cNvSpPr>
          <p:nvPr/>
        </p:nvSpPr>
        <p:spPr bwMode="auto">
          <a:xfrm>
            <a:off x="6192838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8" name="Connecteur droit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9" name="Rectangle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Connecteur droit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1" name="Ellipse 13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/>
          <a:lstStyle>
            <a:lvl1pPr algn="l">
              <a:buNone/>
              <a:defRPr sz="2000" b="1" cap="small" baseline="0"/>
            </a:lvl1pPr>
          </a:lstStyle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8" name="Espace réservé du contenu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12" name="Espace réservé de la date 20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B74FC78B-856C-43D1-AD2D-D71A97175D2D}" type="datetimeFigureOut">
              <a:rPr lang="fr-FR"/>
              <a:pPr>
                <a:defRPr/>
              </a:pPr>
              <a:t>10/10/2017</a:t>
            </a:fld>
            <a:endParaRPr lang="fr-FR"/>
          </a:p>
        </p:txBody>
      </p:sp>
      <p:sp>
        <p:nvSpPr>
          <p:cNvPr id="13" name="Espace réservé du numéro de diapositive 21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146341AA-D751-4AFA-85F5-B433E2242542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  <p:sp>
        <p:nvSpPr>
          <p:cNvPr id="14" name="Espace réservé du pied de page 22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necteur droit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Ellipse 12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7" name="Connecteur droit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Rectangle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Connecteur droit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" name="Connecteur droit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1" name="Connecteur droit 19"/>
          <p:cNvSpPr>
            <a:spLocks noChangeShapeType="1"/>
          </p:cNvSpPr>
          <p:nvPr/>
        </p:nvSpPr>
        <p:spPr bwMode="auto">
          <a:xfrm>
            <a:off x="6192838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fr-FR" noProof="0" smtClean="0"/>
              <a:t>Cliquez sur l'icône pour ajouter une image</a:t>
            </a:r>
            <a:endParaRPr lang="en-US" noProof="0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spcCol="274320" rtlCol="0" fromWordArt="0" forceAA="0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2" name="Espace réservé de la date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E0993EA0-DE76-40C0-AE22-300CD1970DB7}" type="datetimeFigureOut">
              <a:rPr lang="fr-FR"/>
              <a:pPr>
                <a:defRPr/>
              </a:pPr>
              <a:t>10/10/2017</a:t>
            </a:fld>
            <a:endParaRPr lang="fr-FR"/>
          </a:p>
        </p:txBody>
      </p:sp>
      <p:sp>
        <p:nvSpPr>
          <p:cNvPr id="13" name="Espace réservé du numéro de diapositive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1AA55ACE-0AC8-4900-846A-D4560084755E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  <p:sp>
        <p:nvSpPr>
          <p:cNvPr id="14" name="Espace réservé du pied de page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Espace réservé de la date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6FCB2E-3146-40D7-B44F-CD68F269E3C3}" type="datetimeFigureOut">
              <a:rPr lang="fr-FR"/>
              <a:pPr>
                <a:defRPr/>
              </a:pPr>
              <a:t>10/10/2017</a:t>
            </a:fld>
            <a:endParaRPr lang="fr-FR"/>
          </a:p>
        </p:txBody>
      </p:sp>
      <p:sp>
        <p:nvSpPr>
          <p:cNvPr id="5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A3C4AB-D3A1-4130-B4A5-00DAF510B009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Espace réservé de la date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35A9E3-5C14-4656-A3E6-1B9C10C77AC9}" type="datetimeFigureOut">
              <a:rPr lang="fr-FR"/>
              <a:pPr>
                <a:defRPr/>
              </a:pPr>
              <a:t>10/10/2017</a:t>
            </a:fld>
            <a:endParaRPr lang="fr-FR"/>
          </a:p>
        </p:txBody>
      </p:sp>
      <p:sp>
        <p:nvSpPr>
          <p:cNvPr id="5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7EACED-DCAA-4F1D-8D68-353C461491B5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onnecteur droit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22" name="Espace réservé du titre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1028" name="Espace réservé du texte 1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7467600" cy="487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smtClean="0"/>
          </a:p>
        </p:txBody>
      </p:sp>
      <p:sp>
        <p:nvSpPr>
          <p:cNvPr id="14" name="Espace réservé de la date 13"/>
          <p:cNvSpPr>
            <a:spLocks noGrp="1"/>
          </p:cNvSpPr>
          <p:nvPr>
            <p:ph type="dt" sz="half" idx="2"/>
          </p:nvPr>
        </p:nvSpPr>
        <p:spPr>
          <a:xfrm rot="5400000">
            <a:off x="7589045" y="1081881"/>
            <a:ext cx="2011362" cy="384175"/>
          </a:xfrm>
          <a:prstGeom prst="rect">
            <a:avLst/>
          </a:prstGeom>
        </p:spPr>
        <p:txBody>
          <a:bodyPr vert="horz" anchor="ctr" anchorCtr="0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A412720-5A96-48B0-A3F6-595FB38CE71A}" type="datetimeFigureOut">
              <a:rPr lang="fr-FR"/>
              <a:pPr>
                <a:defRPr/>
              </a:pPr>
              <a:t>10/10/2017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3"/>
          </p:nvPr>
        </p:nvSpPr>
        <p:spPr>
          <a:xfrm rot="5400000">
            <a:off x="6989763" y="3736975"/>
            <a:ext cx="32004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Connecteur droit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9" name="Connecteur droit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" name="Rectangle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Connecteur droit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Ellipse 11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3" name="Espace réservé du numéro de diapositive 22"/>
          <p:cNvSpPr>
            <a:spLocks noGrp="1"/>
          </p:cNvSpPr>
          <p:nvPr>
            <p:ph type="sldNum" sz="quarter" idx="4"/>
          </p:nvPr>
        </p:nvSpPr>
        <p:spPr>
          <a:xfrm>
            <a:off x="8129588" y="5734050"/>
            <a:ext cx="609600" cy="520700"/>
          </a:xfrm>
          <a:prstGeom prst="rect">
            <a:avLst/>
          </a:prstGeom>
        </p:spPr>
        <p:txBody>
          <a:bodyPr vert="horz" anchor="ctr"/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 b="1" smtClean="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CFE33B8-832C-4674-91C1-107F4BA74A1D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1" r:id="rId4"/>
    <p:sldLayoutId id="2147483670" r:id="rId5"/>
    <p:sldLayoutId id="2147483675" r:id="rId6"/>
    <p:sldLayoutId id="2147483669" r:id="rId7"/>
    <p:sldLayoutId id="2147483676" r:id="rId8"/>
    <p:sldLayoutId id="2147483677" r:id="rId9"/>
    <p:sldLayoutId id="2147483668" r:id="rId10"/>
    <p:sldLayoutId id="2147483667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3000" kern="1200" cap="small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/>
        </a:defRPr>
      </a:lvl2pPr>
      <a:lvl3pPr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/>
        </a:defRPr>
      </a:lvl3pPr>
      <a:lvl4pPr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/>
        </a:defRPr>
      </a:lvl4pPr>
      <a:lvl5pPr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/>
        </a:defRPr>
      </a:lvl5pPr>
      <a:lvl6pPr marL="4572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/>
        </a:defRPr>
      </a:lvl6pPr>
      <a:lvl7pPr marL="9144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/>
        </a:defRPr>
      </a:lvl7pPr>
      <a:lvl8pPr marL="13716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/>
        </a:defRPr>
      </a:lvl8pPr>
      <a:lvl9pPr marL="18288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/>
        </a:defRPr>
      </a:lvl9pPr>
    </p:titleStyle>
    <p:bodyStyle>
      <a:lvl1pPr marL="273050" indent="-273050" algn="l" rtl="0" fontAlgn="base">
        <a:spcBef>
          <a:spcPts val="6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563" algn="l" rtl="0" fontAlgn="base">
        <a:spcBef>
          <a:spcPct val="20000"/>
        </a:spcBef>
        <a:spcAft>
          <a:spcPct val="0"/>
        </a:spcAft>
        <a:buClr>
          <a:srgbClr val="268EA8"/>
        </a:buClr>
        <a:buSzPct val="60000"/>
        <a:buFont typeface="Wingdings" pitchFamily="2" charset="2"/>
        <a:buChar char=""/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182563" algn="l" rtl="0" fontAlgn="base">
        <a:spcBef>
          <a:spcPct val="20000"/>
        </a:spcBef>
        <a:spcAft>
          <a:spcPct val="0"/>
        </a:spcAft>
        <a:buClr>
          <a:srgbClr val="ADCEDC"/>
        </a:buClr>
        <a:buSzPct val="60000"/>
        <a:buFont typeface="Wingdings" pitchFamily="2" charset="2"/>
        <a:buChar char="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182563" algn="l" rtl="0" fontAlgn="base">
        <a:spcBef>
          <a:spcPct val="20000"/>
        </a:spcBef>
        <a:spcAft>
          <a:spcPct val="0"/>
        </a:spcAft>
        <a:buClr>
          <a:srgbClr val="EAABAC"/>
        </a:buClr>
        <a:buSzPct val="68000"/>
        <a:buFont typeface="Wingdings 2" pitchFamily="18" charset="2"/>
        <a:buChar char="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908175" y="836613"/>
            <a:ext cx="7772400" cy="1971675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fr-FR" sz="3600" dirty="0" smtClean="0"/>
              <a:t>45ème Réunion du Réseau Muco-Ouest</a:t>
            </a:r>
            <a:br>
              <a:rPr lang="fr-FR" sz="3600" dirty="0" smtClean="0"/>
            </a:br>
            <a:r>
              <a:rPr lang="fr-FR" sz="3600" dirty="0" smtClean="0"/>
              <a:t>12 octobre 2017</a:t>
            </a:r>
            <a:endParaRPr lang="fr-FR" sz="3600" dirty="0"/>
          </a:p>
        </p:txBody>
      </p:sp>
      <p:sp>
        <p:nvSpPr>
          <p:cNvPr id="13314" name="Sous-titre 2"/>
          <p:cNvSpPr>
            <a:spLocks noGrp="1"/>
          </p:cNvSpPr>
          <p:nvPr>
            <p:ph type="subTitle" idx="1"/>
          </p:nvPr>
        </p:nvSpPr>
        <p:spPr>
          <a:xfrm>
            <a:off x="2051050" y="3429000"/>
            <a:ext cx="7273925" cy="1630363"/>
          </a:xfrm>
        </p:spPr>
        <p:txBody>
          <a:bodyPr/>
          <a:lstStyle/>
          <a:p>
            <a:r>
              <a:rPr lang="fr-FR" sz="2800" smtClean="0"/>
              <a:t/>
            </a:r>
            <a:br>
              <a:rPr lang="fr-FR" sz="2800" smtClean="0"/>
            </a:br>
            <a:endParaRPr lang="fr-FR" sz="2800" smtClean="0"/>
          </a:p>
        </p:txBody>
      </p:sp>
      <p:pic>
        <p:nvPicPr>
          <p:cNvPr id="13315" name="Picture 2" descr="I:\SECRETARIAT\CRCM - ORGANISATION\LOGO\LOGO CRCM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40075" y="5516563"/>
            <a:ext cx="3154363" cy="684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6" name="Rectangle 3"/>
          <p:cNvSpPr>
            <a:spLocks noChangeArrowheads="1"/>
          </p:cNvSpPr>
          <p:nvPr/>
        </p:nvSpPr>
        <p:spPr bwMode="auto">
          <a:xfrm>
            <a:off x="1619250" y="3141663"/>
            <a:ext cx="7848600" cy="1538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ts val="600"/>
              </a:spcBef>
              <a:buClr>
                <a:srgbClr val="2DA2BF"/>
              </a:buClr>
              <a:buSzPct val="70000"/>
            </a:pPr>
            <a:r>
              <a:rPr lang="fr-FR" sz="2800" b="1">
                <a:solidFill>
                  <a:srgbClr val="464646"/>
                </a:solidFill>
                <a:latin typeface="Century Schoolbook"/>
              </a:rPr>
              <a:t>Les collaborations</a:t>
            </a:r>
          </a:p>
          <a:p>
            <a:pPr algn="ctr">
              <a:spcBef>
                <a:spcPts val="600"/>
              </a:spcBef>
              <a:buClr>
                <a:srgbClr val="2DA2BF"/>
              </a:buClr>
              <a:buSzPct val="70000"/>
            </a:pPr>
            <a:r>
              <a:rPr lang="fr-FR" sz="2800" b="1">
                <a:solidFill>
                  <a:srgbClr val="464646"/>
                </a:solidFill>
                <a:latin typeface="Century Schoolbook"/>
              </a:rPr>
              <a:t> Equipe soignante/Parents – Patients</a:t>
            </a:r>
          </a:p>
          <a:p>
            <a:pPr algn="ctr">
              <a:spcBef>
                <a:spcPts val="600"/>
              </a:spcBef>
              <a:buClr>
                <a:srgbClr val="2DA2BF"/>
              </a:buClr>
              <a:buSzPct val="70000"/>
            </a:pPr>
            <a:r>
              <a:rPr lang="fr-FR" sz="2800" b="1">
                <a:solidFill>
                  <a:srgbClr val="464646"/>
                </a:solidFill>
                <a:latin typeface="Century Schoolbook"/>
              </a:rPr>
              <a:t>Au CRCM mixte Morbihan </a:t>
            </a:r>
            <a:endParaRPr lang="fr-FR">
              <a:latin typeface="Century Schoolbook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fr-FR" dirty="0" smtClean="0"/>
              <a:t>Réunion annuelle –fin novembre</a:t>
            </a:r>
            <a:endParaRPr lang="fr-FR" dirty="0"/>
          </a:p>
        </p:txBody>
      </p:sp>
      <p:sp>
        <p:nvSpPr>
          <p:cNvPr id="14338" name="Espace réservé du contenu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r>
              <a:rPr lang="fr-FR" smtClean="0"/>
              <a:t>Avec Patients – Parents et Professionnels libéraux </a:t>
            </a:r>
          </a:p>
          <a:p>
            <a:r>
              <a:rPr lang="fr-FR" smtClean="0"/>
              <a:t>Actualités médicales – retour des congrès/ groupes de travail</a:t>
            </a:r>
          </a:p>
          <a:p>
            <a:r>
              <a:rPr lang="fr-FR" smtClean="0"/>
              <a:t>Séance plénière sur 1 thème (« sports et muco » en 2016 – Les « Germes » en 2017)</a:t>
            </a:r>
          </a:p>
          <a:p>
            <a:r>
              <a:rPr lang="fr-FR" smtClean="0"/>
              <a:t>2 ateliers (ETP)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fr-FR" dirty="0" smtClean="0"/>
              <a:t>Réunions avec le collectif </a:t>
            </a:r>
            <a:br>
              <a:rPr lang="fr-FR" dirty="0" smtClean="0"/>
            </a:br>
            <a:r>
              <a:rPr lang="fr-FR" dirty="0" smtClean="0"/>
              <a:t> 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>
            <a:normAutofit/>
          </a:bodyPr>
          <a:lstStyle/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fr-FR" dirty="0" smtClean="0"/>
              <a:t>2 réunions par an </a:t>
            </a:r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fr-FR" dirty="0" smtClean="0"/>
              <a:t>Echanges suite à leur « café – causerie »: fonctionnement du CRCM, durée des consultations, utilisation de matériel (ex. du </a:t>
            </a:r>
            <a:r>
              <a:rPr lang="fr-FR" dirty="0" err="1" smtClean="0"/>
              <a:t>rhinolaveur</a:t>
            </a:r>
            <a:r>
              <a:rPr lang="fr-FR" dirty="0" smtClean="0"/>
              <a:t>), formations proposées</a:t>
            </a:r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fr-FR" dirty="0" smtClean="0"/>
              <a:t>Présence des professionnels du CRCM par « rotation »  ou « alternée »</a:t>
            </a:r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endParaRPr lang="fr-FR" dirty="0" smtClean="0"/>
          </a:p>
          <a:p>
            <a:pPr marL="0" indent="0" fontAlgn="auto">
              <a:spcAft>
                <a:spcPts val="0"/>
              </a:spcAft>
              <a:buFont typeface="Wingdings"/>
              <a:buNone/>
              <a:defRPr/>
            </a:pPr>
            <a:r>
              <a:rPr lang="fr-FR" dirty="0" smtClean="0"/>
              <a:t> </a:t>
            </a:r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fr-FR" dirty="0" smtClean="0"/>
              <a:t>Liens avec la section territoriale de VLM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>
            <a:normAutofit/>
          </a:bodyPr>
          <a:lstStyle/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fr-FR" dirty="0" smtClean="0"/>
              <a:t>Participations aux réunions Pré et Post Virades + AG de l’association : </a:t>
            </a:r>
          </a:p>
          <a:p>
            <a:pPr marL="0" indent="0" fontAlgn="auto">
              <a:spcAft>
                <a:spcPts val="0"/>
              </a:spcAft>
              <a:buFont typeface="Wingdings"/>
              <a:buNone/>
              <a:defRPr/>
            </a:pPr>
            <a:r>
              <a:rPr lang="fr-FR" sz="2800" dirty="0" smtClean="0"/>
              <a:t>     Intervention sur un thème – avancées   	thérapeutiques </a:t>
            </a:r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fr-FR" dirty="0" smtClean="0"/>
              <a:t>Interventions </a:t>
            </a:r>
            <a:r>
              <a:rPr lang="fr-FR" dirty="0"/>
              <a:t>auprès des scolaires pour le lancement des Virades</a:t>
            </a:r>
          </a:p>
          <a:p>
            <a:pPr marL="0" indent="0" fontAlgn="auto">
              <a:spcAft>
                <a:spcPts val="0"/>
              </a:spcAft>
              <a:buFont typeface="Wingdings"/>
              <a:buNone/>
              <a:defRPr/>
            </a:pPr>
            <a:endParaRPr lang="fr-FR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fr-FR" dirty="0" smtClean="0"/>
              <a:t>Comité de suivi</a:t>
            </a:r>
            <a:endParaRPr lang="fr-FR" dirty="0"/>
          </a:p>
        </p:txBody>
      </p:sp>
      <p:sp>
        <p:nvSpPr>
          <p:cNvPr id="17410" name="Espace réservé du contenu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r>
              <a:rPr lang="fr-FR" smtClean="0"/>
              <a:t>1 fois par an </a:t>
            </a:r>
          </a:p>
          <a:p>
            <a:r>
              <a:rPr lang="fr-FR" smtClean="0"/>
              <a:t>En présence des professionnels du CRCM, la Direction du CHBA, CHBS, un référent des parents, un référent des patients adultes, un référent des IDE libérales, des kinés libéraux, des médecins traitants. </a:t>
            </a:r>
          </a:p>
          <a:p>
            <a:r>
              <a:rPr lang="fr-FR" smtClean="0"/>
              <a:t>Bilan sur l’année passée et perspectives d’amélioration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fr-FR" dirty="0" smtClean="0"/>
              <a:t>Sortie sport</a:t>
            </a:r>
            <a:endParaRPr lang="fr-FR" dirty="0"/>
          </a:p>
        </p:txBody>
      </p:sp>
      <p:sp>
        <p:nvSpPr>
          <p:cNvPr id="18434" name="Espace réservé du contenu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r>
              <a:rPr lang="fr-FR" smtClean="0"/>
              <a:t>Projet sortie Kayak proposé  pour le 1</a:t>
            </a:r>
            <a:r>
              <a:rPr lang="fr-FR" baseline="30000" smtClean="0"/>
              <a:t>er</a:t>
            </a:r>
            <a:r>
              <a:rPr lang="fr-FR" smtClean="0"/>
              <a:t> juillet 2017, puis annulé par manque de participant </a:t>
            </a:r>
          </a:p>
          <a:p>
            <a:pPr lvl="1"/>
            <a:r>
              <a:rPr lang="fr-FR" smtClean="0"/>
              <a:t>1 enfant / 1 parent en lien avec l’association Etoiles des Neiges</a:t>
            </a:r>
          </a:p>
          <a:p>
            <a:pPr lvl="1"/>
            <a:r>
              <a:rPr lang="fr-FR" smtClean="0"/>
              <a:t>28 familles invitées (enfants de 6 à 15 ans) </a:t>
            </a:r>
          </a:p>
          <a:p>
            <a:pPr lvl="1"/>
            <a:r>
              <a:rPr lang="fr-FR" smtClean="0"/>
              <a:t>2 réponses positives </a:t>
            </a:r>
          </a:p>
          <a:p>
            <a:r>
              <a:rPr lang="fr-FR" smtClean="0"/>
              <a:t>Projet ultra marin raid du golfe (177Km) en relais : patients adultes/ parents/soignants</a:t>
            </a:r>
          </a:p>
          <a:p>
            <a:endParaRPr lang="fr-F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fr-FR" dirty="0" smtClean="0"/>
              <a:t>Formation kiné</a:t>
            </a:r>
            <a:br>
              <a:rPr lang="fr-FR" dirty="0" smtClean="0"/>
            </a:br>
            <a:r>
              <a:rPr lang="fr-FR" dirty="0" smtClean="0"/>
              <a:t>Formation drainage autogène </a:t>
            </a:r>
            <a:endParaRPr lang="fr-FR" dirty="0"/>
          </a:p>
        </p:txBody>
      </p:sp>
      <p:sp>
        <p:nvSpPr>
          <p:cNvPr id="19458" name="Espace réservé du contenu 2"/>
          <p:cNvSpPr>
            <a:spLocks noGrp="1"/>
          </p:cNvSpPr>
          <p:nvPr>
            <p:ph sz="quarter" idx="1"/>
          </p:nvPr>
        </p:nvSpPr>
        <p:spPr>
          <a:xfrm>
            <a:off x="457200" y="2420938"/>
            <a:ext cx="8229600" cy="3705225"/>
          </a:xfrm>
        </p:spPr>
        <p:txBody>
          <a:bodyPr/>
          <a:lstStyle/>
          <a:p>
            <a:r>
              <a:rPr lang="fr-FR" smtClean="0"/>
              <a:t>Participation de 2 patients du CRCM lors des sessions de pratique </a:t>
            </a:r>
          </a:p>
          <a:p>
            <a:r>
              <a:rPr lang="fr-FR" smtClean="0"/>
              <a:t>Participation d’une maman de patient</a:t>
            </a:r>
          </a:p>
          <a:p>
            <a:r>
              <a:rPr lang="fr-FR" smtClean="0"/>
              <a:t>Prêt de simeox au CRCM : essai de l’appareil avec 4 patients dont 2 hospitalisés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fr-FR" dirty="0" smtClean="0"/>
              <a:t>Groupe de paroles FRATRIE</a:t>
            </a:r>
            <a:endParaRPr lang="fr-FR" dirty="0"/>
          </a:p>
        </p:txBody>
      </p:sp>
      <p:sp>
        <p:nvSpPr>
          <p:cNvPr id="20482" name="Espace réservé du contenu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r>
              <a:rPr lang="fr-FR" smtClean="0"/>
              <a:t>Projet pour le 18 octobre 2017</a:t>
            </a:r>
          </a:p>
          <a:p>
            <a:r>
              <a:rPr lang="fr-FR" smtClean="0"/>
              <a:t>Animé par une psychologue et une conseillère en génétique</a:t>
            </a:r>
          </a:p>
          <a:p>
            <a:r>
              <a:rPr lang="fr-FR" smtClean="0"/>
              <a:t>28 familles invitées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fr-FR" dirty="0" smtClean="0"/>
              <a:t>Lettre infos CRCM Morbihan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>
            <a:normAutofit/>
          </a:bodyPr>
          <a:lstStyle/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fr-FR" dirty="0" smtClean="0"/>
              <a:t>Lettre semestrielle</a:t>
            </a:r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fr-FR" dirty="0" smtClean="0"/>
              <a:t>Page réservée au collectif « parents »</a:t>
            </a:r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fr-FR" dirty="0" smtClean="0"/>
              <a:t>Témoignages et partages expériences patients </a:t>
            </a:r>
            <a:r>
              <a:rPr lang="fr-FR" smtClean="0"/>
              <a:t>ou parents</a:t>
            </a:r>
          </a:p>
          <a:p>
            <a:pPr marL="0" indent="0" fontAlgn="auto">
              <a:spcAft>
                <a:spcPts val="0"/>
              </a:spcAft>
              <a:buFont typeface="Wingdings"/>
              <a:buNone/>
              <a:defRPr/>
            </a:pPr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fr-FR" dirty="0" smtClean="0"/>
              <a:t>Place des parents transition CRCM pédiatrique/CRCM adulte</a:t>
            </a:r>
            <a:endParaRPr lang="fr-FR" dirty="0"/>
          </a:p>
        </p:txBody>
      </p:sp>
      <p:sp>
        <p:nvSpPr>
          <p:cNvPr id="22530" name="Espace réservé du contenu 2"/>
          <p:cNvSpPr>
            <a:spLocks noGrp="1"/>
          </p:cNvSpPr>
          <p:nvPr>
            <p:ph sz="quarter" idx="1"/>
          </p:nvPr>
        </p:nvSpPr>
        <p:spPr>
          <a:xfrm>
            <a:off x="468313" y="1844675"/>
            <a:ext cx="7467600" cy="4873625"/>
          </a:xfrm>
        </p:spPr>
        <p:txBody>
          <a:bodyPr/>
          <a:lstStyle/>
          <a:p>
            <a:r>
              <a:rPr lang="fr-FR" smtClean="0"/>
              <a:t>Téléphone</a:t>
            </a:r>
          </a:p>
          <a:p>
            <a:r>
              <a:rPr lang="fr-FR" smtClean="0"/>
              <a:t>Consultations conjointes pédiatre/médecin adulte en présence parent(s) sur un an</a:t>
            </a:r>
          </a:p>
          <a:p>
            <a:r>
              <a:rPr lang="fr-FR" smtClean="0"/>
              <a:t>Consultation conjointe médecin+ psychologue  jeune (+- petit(e) ami(e)) et parent</a:t>
            </a:r>
          </a:p>
          <a:p>
            <a:r>
              <a:rPr lang="fr-FR" smtClean="0"/>
              <a:t>Transmission informations (CR + vie du CRCM). Envoi  compte rendu aux parents et le jeune, puis que le jeune quand prêt.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el">
  <a:themeElements>
    <a:clrScheme name="Rotond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Oriel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iel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Rotonde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3348</TotalTime>
  <Words>340</Words>
  <Application>Microsoft Office PowerPoint</Application>
  <PresentationFormat>Affichage à l'écran (4:3)</PresentationFormat>
  <Paragraphs>47</Paragraphs>
  <Slides>10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Modèle de conception</vt:lpstr>
      </vt:variant>
      <vt:variant>
        <vt:i4>7</vt:i4>
      </vt:variant>
      <vt:variant>
        <vt:lpstr>Titres des diapositives</vt:lpstr>
      </vt:variant>
      <vt:variant>
        <vt:i4>10</vt:i4>
      </vt:variant>
    </vt:vector>
  </HeadingPairs>
  <TitlesOfParts>
    <vt:vector size="22" baseType="lpstr">
      <vt:lpstr>Century Schoolbook</vt:lpstr>
      <vt:lpstr>Arial</vt:lpstr>
      <vt:lpstr>Wingdings</vt:lpstr>
      <vt:lpstr>Wingdings 2</vt:lpstr>
      <vt:lpstr>Calibri</vt:lpstr>
      <vt:lpstr>Oriel</vt:lpstr>
      <vt:lpstr>Oriel</vt:lpstr>
      <vt:lpstr>Oriel</vt:lpstr>
      <vt:lpstr>Oriel</vt:lpstr>
      <vt:lpstr>Oriel</vt:lpstr>
      <vt:lpstr>Oriel</vt:lpstr>
      <vt:lpstr>Oriel</vt:lpstr>
      <vt:lpstr>45ÈME RÉUNION DU RÉSEAU MUCO-OUEST 12 OCTOBRE 2017</vt:lpstr>
      <vt:lpstr>RÉUNION ANNUELLE –FIN NOVEMBRE</vt:lpstr>
      <vt:lpstr>RÉUNIONS AVEC LE COLLECTIF   </vt:lpstr>
      <vt:lpstr>LIENS AVEC LA SECTION TERRITORIALE DE VLM</vt:lpstr>
      <vt:lpstr>COMITÉ DE SUIVI</vt:lpstr>
      <vt:lpstr>SORTIE SPORT</vt:lpstr>
      <vt:lpstr>FORMATION KINÉ FORMATION DRAINAGE AUTOGÈNE </vt:lpstr>
      <vt:lpstr>GROUPE DE PAROLES FRATRIE</vt:lpstr>
      <vt:lpstr>LETTRE INFOS CRCM MORBIHAN</vt:lpstr>
      <vt:lpstr>PLACE DES PARENTS TRANSITION CRCM PÉDIATRIQUE/CRCM ADULTE</vt:lpstr>
    </vt:vector>
  </TitlesOfParts>
  <Company>CHBA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45è Réunion du Réseau Muco-Ouest 21 octobre 2017</dc:title>
  <dc:creator>infcrcm2</dc:creator>
  <cp:lastModifiedBy>vdavid</cp:lastModifiedBy>
  <cp:revision>29</cp:revision>
  <dcterms:created xsi:type="dcterms:W3CDTF">2017-08-03T07:14:29Z</dcterms:created>
  <dcterms:modified xsi:type="dcterms:W3CDTF">2017-10-10T16:25:10Z</dcterms:modified>
</cp:coreProperties>
</file>