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81" r:id="rId4"/>
    <p:sldId id="282" r:id="rId5"/>
    <p:sldId id="291" r:id="rId6"/>
    <p:sldId id="260" r:id="rId7"/>
    <p:sldId id="284" r:id="rId8"/>
    <p:sldId id="283" r:id="rId9"/>
    <p:sldId id="262" r:id="rId10"/>
    <p:sldId id="263" r:id="rId11"/>
    <p:sldId id="261" r:id="rId12"/>
    <p:sldId id="265" r:id="rId13"/>
    <p:sldId id="289" r:id="rId14"/>
    <p:sldId id="290" r:id="rId15"/>
    <p:sldId id="258" r:id="rId16"/>
    <p:sldId id="271" r:id="rId17"/>
    <p:sldId id="264" r:id="rId18"/>
    <p:sldId id="270" r:id="rId19"/>
    <p:sldId id="268" r:id="rId20"/>
    <p:sldId id="274" r:id="rId21"/>
    <p:sldId id="273" r:id="rId22"/>
    <p:sldId id="275" r:id="rId23"/>
    <p:sldId id="276" r:id="rId24"/>
    <p:sldId id="277" r:id="rId25"/>
    <p:sldId id="279" r:id="rId26"/>
    <p:sldId id="280" r:id="rId27"/>
    <p:sldId id="285" r:id="rId28"/>
    <p:sldId id="257" r:id="rId29"/>
    <p:sldId id="286" r:id="rId30"/>
    <p:sldId id="287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/>
    <p:restoredTop sz="94478"/>
  </p:normalViewPr>
  <p:slideViewPr>
    <p:cSldViewPr snapToGrid="0" snapToObjects="1">
      <p:cViewPr>
        <p:scale>
          <a:sx n="78" d="100"/>
          <a:sy n="78" d="100"/>
        </p:scale>
        <p:origin x="12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0A716-6A1B-2C47-9598-47DFB3540E55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CB85F-11B2-7E45-88BE-81E98DC7CD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45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37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94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93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67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38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0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0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09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43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CE07-AE85-1A4D-BD84-77DAC22AA619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B983-95E7-6B47-A76E-118FBF1D6A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07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momooc.fr)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VOxDA8-gms)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1828799"/>
            <a:ext cx="9365673" cy="1945323"/>
          </a:xfrm>
        </p:spPr>
        <p:txBody>
          <a:bodyPr>
            <a:normAutofit fontScale="90000"/>
          </a:bodyPr>
          <a:lstStyle/>
          <a:p>
            <a:r>
              <a:rPr lang="fr-FR" sz="4800" dirty="0"/>
              <a:t>Engagements </a:t>
            </a:r>
            <a:r>
              <a:rPr lang="fr-FR" sz="4800"/>
              <a:t>des </a:t>
            </a:r>
            <a:r>
              <a:rPr lang="fr-FR" sz="4800" smtClean="0"/>
              <a:t>parents et des patients </a:t>
            </a:r>
            <a:r>
              <a:rPr lang="fr-FR" sz="4800" dirty="0"/>
              <a:t>avec les équipes pour améliorer la prise en charge 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70400"/>
            <a:ext cx="9144000" cy="2273300"/>
          </a:xfrm>
        </p:spPr>
        <p:txBody>
          <a:bodyPr>
            <a:normAutofit/>
          </a:bodyPr>
          <a:lstStyle/>
          <a:p>
            <a:r>
              <a:rPr lang="fr-FR" dirty="0" smtClean="0"/>
              <a:t>Réunion du Réseau Muco-Ouest, le 12 octobre 2017</a:t>
            </a:r>
          </a:p>
          <a:p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r>
              <a:rPr lang="fr-FR" i="1" dirty="0" smtClean="0"/>
              <a:t>D</a:t>
            </a:r>
            <a:r>
              <a:rPr lang="fr-FR" i="1" dirty="0" smtClean="0"/>
              <a:t>. Pougheon-Bertrand</a:t>
            </a:r>
            <a:r>
              <a:rPr lang="fr-FR" i="1" dirty="0" smtClean="0">
                <a:effectLst/>
              </a:rPr>
              <a:t>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65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2" y="365125"/>
            <a:ext cx="10830728" cy="5811838"/>
          </a:xfrm>
        </p:spPr>
      </p:pic>
      <p:sp>
        <p:nvSpPr>
          <p:cNvPr id="5" name="ZoneTexte 4"/>
          <p:cNvSpPr txBox="1"/>
          <p:nvPr/>
        </p:nvSpPr>
        <p:spPr>
          <a:xfrm>
            <a:off x="3713021" y="6386945"/>
            <a:ext cx="577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Extrait de la présentation d’I </a:t>
            </a:r>
            <a:r>
              <a:rPr lang="fr-FR" i="1" dirty="0" err="1" smtClean="0">
                <a:solidFill>
                  <a:srgbClr val="0070C0"/>
                </a:solidFill>
              </a:rPr>
              <a:t>Aujoulat</a:t>
            </a:r>
            <a:r>
              <a:rPr lang="fr-FR" i="1" dirty="0" smtClean="0">
                <a:solidFill>
                  <a:srgbClr val="0070C0"/>
                </a:solidFill>
              </a:rPr>
              <a:t> le 21 septembre 2017</a:t>
            </a:r>
            <a:endParaRPr lang="fr-FR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" y="-412672"/>
            <a:ext cx="10858174" cy="7672939"/>
          </a:xfrm>
        </p:spPr>
      </p:pic>
      <p:sp>
        <p:nvSpPr>
          <p:cNvPr id="5" name="ZoneTexte 4"/>
          <p:cNvSpPr txBox="1"/>
          <p:nvPr/>
        </p:nvSpPr>
        <p:spPr>
          <a:xfrm>
            <a:off x="3713021" y="6386945"/>
            <a:ext cx="577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Extrait de la présentation d’I </a:t>
            </a:r>
            <a:r>
              <a:rPr lang="fr-FR" i="1" dirty="0" err="1" smtClean="0">
                <a:solidFill>
                  <a:srgbClr val="0070C0"/>
                </a:solidFill>
              </a:rPr>
              <a:t>Aujoulat</a:t>
            </a:r>
            <a:r>
              <a:rPr lang="fr-FR" i="1" dirty="0" smtClean="0">
                <a:solidFill>
                  <a:srgbClr val="0070C0"/>
                </a:solidFill>
              </a:rPr>
              <a:t> le 21 septembre 2017</a:t>
            </a:r>
            <a:endParaRPr lang="fr-FR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La mucoviscidose n’échappe pas à l’évolution générale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7139"/>
          </a:xfrm>
        </p:spPr>
        <p:txBody>
          <a:bodyPr/>
          <a:lstStyle/>
          <a:p>
            <a:r>
              <a:rPr lang="fr-FR" dirty="0" smtClean="0"/>
              <a:t>53% de patients adultes en 2015</a:t>
            </a:r>
          </a:p>
          <a:p>
            <a:r>
              <a:rPr lang="fr-FR" dirty="0" smtClean="0"/>
              <a:t>20% des patients adultes sont transplantés</a:t>
            </a:r>
          </a:p>
          <a:p>
            <a:r>
              <a:rPr lang="fr-FR" dirty="0" smtClean="0"/>
              <a:t>Vie de famille, enfants</a:t>
            </a:r>
          </a:p>
          <a:p>
            <a:r>
              <a:rPr lang="fr-FR" dirty="0" smtClean="0"/>
              <a:t>Études, </a:t>
            </a:r>
            <a:r>
              <a:rPr lang="fr-FR" dirty="0"/>
              <a:t>t</a:t>
            </a:r>
            <a:r>
              <a:rPr lang="fr-FR" dirty="0" smtClean="0"/>
              <a:t>ravail, retraite</a:t>
            </a:r>
          </a:p>
          <a:p>
            <a:r>
              <a:rPr lang="fr-FR" dirty="0" smtClean="0"/>
              <a:t>Niveau social (Etude MFS), un déterminant majeur de la santé</a:t>
            </a:r>
          </a:p>
          <a:p>
            <a:r>
              <a:rPr lang="fr-FR" dirty="0" smtClean="0"/>
              <a:t>Exemples d’autres pathologies: Hémophilie, Diabète</a:t>
            </a:r>
          </a:p>
          <a:p>
            <a:r>
              <a:rPr lang="fr-FR" dirty="0" smtClean="0"/>
              <a:t>Les patients adultes mucoviscidose ne seront pas éternellement </a:t>
            </a:r>
            <a:r>
              <a:rPr lang="fr-FR" dirty="0"/>
              <a:t>l</a:t>
            </a:r>
            <a:r>
              <a:rPr lang="fr-FR" dirty="0" smtClean="0"/>
              <a:t>es enfants « sages » de leurs parents !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90603" y="5946130"/>
            <a:ext cx="10572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Nous n’en sommes qu’au début de l’émancipation des </a:t>
            </a:r>
            <a:r>
              <a:rPr lang="fr-FR" sz="2800" smtClean="0">
                <a:solidFill>
                  <a:srgbClr val="0070C0"/>
                </a:solidFill>
              </a:rPr>
              <a:t>patients adultes !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Proposition aux patients adultes</a:t>
            </a:r>
            <a:endParaRPr lang="fr-FR" b="1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794654" y="2135866"/>
            <a:ext cx="10292445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Rechercher une </a:t>
            </a:r>
            <a:r>
              <a:rPr lang="fr-FR" sz="3600" dirty="0" smtClean="0">
                <a:solidFill>
                  <a:srgbClr val="0070C0"/>
                </a:solidFill>
              </a:rPr>
              <a:t>amélioration permanente de </a:t>
            </a:r>
            <a:r>
              <a:rPr lang="fr-FR" sz="3600" b="1" dirty="0" smtClean="0">
                <a:solidFill>
                  <a:srgbClr val="0070C0"/>
                </a:solidFill>
              </a:rPr>
              <a:t>l’adéquation</a:t>
            </a:r>
            <a:r>
              <a:rPr lang="fr-FR" sz="3600" dirty="0" smtClean="0">
                <a:solidFill>
                  <a:srgbClr val="0070C0"/>
                </a:solidFill>
              </a:rPr>
              <a:t> des soins</a:t>
            </a:r>
            <a:r>
              <a:rPr lang="fr-FR" sz="3200" dirty="0" smtClean="0">
                <a:solidFill>
                  <a:srgbClr val="0070C0"/>
                </a:solidFill>
              </a:rPr>
              <a:t>, entre patients et soignants :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une dynamique constructive, </a:t>
            </a:r>
            <a:r>
              <a:rPr lang="fr-FR" sz="3200" strike="sngStrike" dirty="0" smtClean="0">
                <a:solidFill>
                  <a:srgbClr val="0070C0"/>
                </a:solidFill>
              </a:rPr>
              <a:t>non culpabilisante,</a:t>
            </a:r>
            <a:r>
              <a:rPr lang="fr-FR" sz="3200" dirty="0" smtClean="0">
                <a:solidFill>
                  <a:srgbClr val="0070C0"/>
                </a:solidFill>
              </a:rPr>
              <a:t> à l’écoute des besoins et des valeurs, « résiliente » </a:t>
            </a:r>
            <a:r>
              <a:rPr lang="fr-FR" sz="3200" b="1" dirty="0" smtClean="0">
                <a:solidFill>
                  <a:srgbClr val="0070C0"/>
                </a:solidFill>
              </a:rPr>
              <a:t>de part et d’autre</a:t>
            </a:r>
            <a:r>
              <a:rPr lang="fr-FR" sz="3200" dirty="0" smtClean="0">
                <a:solidFill>
                  <a:srgbClr val="0070C0"/>
                </a:solidFill>
              </a:rPr>
              <a:t>, et qui porte ses fruits pour sa santé et la qualité de vie</a:t>
            </a: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 smtClean="0">
                <a:solidFill>
                  <a:srgbClr val="0070C0"/>
                </a:solidFill>
              </a:rPr>
              <a:t>du patient et de son entourage </a:t>
            </a:r>
            <a:r>
              <a:rPr lang="mr-IN" sz="3200" dirty="0" smtClean="0">
                <a:solidFill>
                  <a:srgbClr val="0070C0"/>
                </a:solidFill>
              </a:rPr>
              <a:t>…</a:t>
            </a:r>
            <a:r>
              <a:rPr lang="fr-FR" sz="3200" dirty="0" smtClean="0">
                <a:solidFill>
                  <a:srgbClr val="0070C0"/>
                </a:solidFill>
              </a:rPr>
              <a:t> et des soignants 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843" y="2389868"/>
            <a:ext cx="10515600" cy="1325563"/>
          </a:xfrm>
        </p:spPr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partie : quels engagements des parents et patients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1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4285" y="141605"/>
            <a:ext cx="11028680" cy="876459"/>
          </a:xfrm>
        </p:spPr>
        <p:txBody>
          <a:bodyPr>
            <a:normAutofit/>
          </a:bodyPr>
          <a:lstStyle/>
          <a:p>
            <a:r>
              <a:rPr lang="fr-FR" sz="4000" b="1" smtClean="0"/>
              <a:t>Contexte en évolution : le « modèle de Montréal »</a:t>
            </a:r>
            <a:endParaRPr lang="fr-FR" sz="4000" b="1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342457" y="1197667"/>
            <a:ext cx="7491846" cy="5300115"/>
            <a:chOff x="884" y="346"/>
            <a:chExt cx="4160" cy="322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46"/>
              <a:ext cx="4160" cy="32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20" y="3249"/>
              <a:ext cx="3732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altLang="fr-FR" sz="1600" b="1"/>
                <a:t>Patient Partnership Model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11" y="2418"/>
              <a:ext cx="3450" cy="460"/>
            </a:xfrm>
            <a:prstGeom prst="rect">
              <a:avLst/>
            </a:prstGeom>
            <a:solidFill>
              <a:srgbClr val="A9D2E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altLang="fr-FR" sz="1400" i="1"/>
                <a:t>Paternalism	Centered care	Partnership for care</a:t>
              </a:r>
            </a:p>
            <a:p>
              <a:pPr eaLnBrk="1" hangingPunct="1"/>
              <a:r>
                <a:rPr lang="fr-FR" altLang="fr-FR" sz="1400"/>
                <a:t>    </a:t>
              </a:r>
              <a:r>
                <a:rPr lang="fr-FR" altLang="fr-FR" sz="1400" b="1"/>
                <a:t>INFORM  </a:t>
              </a:r>
              <a:r>
                <a:rPr lang="fr-FR" altLang="fr-FR" sz="1400" b="1">
                  <a:sym typeface="Wingdings" charset="2"/>
                </a:rPr>
                <a:t> REFER BACK  INVOLVE  BUILD TOGETHER</a:t>
              </a:r>
            </a:p>
            <a:p>
              <a:pPr eaLnBrk="1" hangingPunct="1"/>
              <a:endParaRPr lang="fr-FR" altLang="fr-FR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20206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Conditions pour une </a:t>
            </a:r>
            <a:r>
              <a:rPr lang="fr-FR" b="1" dirty="0" smtClean="0"/>
              <a:t>relation </a:t>
            </a:r>
            <a:r>
              <a:rPr lang="fr-FR" b="1" dirty="0" smtClean="0"/>
              <a:t>patient </a:t>
            </a:r>
            <a:r>
              <a:rPr lang="mr-IN" b="1" dirty="0" smtClean="0"/>
              <a:t>–</a:t>
            </a:r>
            <a:r>
              <a:rPr lang="fr-FR" b="1" dirty="0" smtClean="0"/>
              <a:t> équipe </a:t>
            </a:r>
            <a:r>
              <a:rPr lang="fr-FR" b="1" dirty="0"/>
              <a:t>de soins </a:t>
            </a:r>
            <a:r>
              <a:rPr lang="fr-FR" b="1" dirty="0" smtClean="0"/>
              <a:t>pour </a:t>
            </a:r>
            <a:r>
              <a:rPr lang="fr-FR" b="1" dirty="0" smtClean="0"/>
              <a:t>collaboration effective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922607"/>
            <a:ext cx="10738757" cy="3369829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Transparence de l’information concernant le patient </a:t>
            </a:r>
          </a:p>
          <a:p>
            <a:r>
              <a:rPr lang="fr-FR" dirty="0" smtClean="0"/>
              <a:t>Transparence des recommandations de traitements </a:t>
            </a:r>
          </a:p>
          <a:p>
            <a:r>
              <a:rPr lang="fr-FR" dirty="0" smtClean="0"/>
              <a:t>Reconnaissance des compétences et des savoirs des </a:t>
            </a:r>
            <a:r>
              <a:rPr lang="fr-FR" dirty="0" smtClean="0"/>
              <a:t>patients et parents</a:t>
            </a:r>
            <a:endParaRPr lang="fr-FR" dirty="0" smtClean="0"/>
          </a:p>
          <a:p>
            <a:r>
              <a:rPr lang="fr-FR" dirty="0" smtClean="0"/>
              <a:t>Discussion sur les choix </a:t>
            </a:r>
            <a:r>
              <a:rPr lang="fr-FR" dirty="0"/>
              <a:t>de traitement </a:t>
            </a:r>
            <a:r>
              <a:rPr lang="fr-FR" dirty="0" smtClean="0"/>
              <a:t>individuel, bénéfices et inconvénients, en regard des priorités du </a:t>
            </a:r>
            <a:r>
              <a:rPr lang="fr-FR" dirty="0" smtClean="0"/>
              <a:t>patient </a:t>
            </a:r>
            <a:r>
              <a:rPr lang="fr-FR" sz="2400" i="1" dirty="0" smtClean="0"/>
              <a:t>(Processus de Décision Partagé)</a:t>
            </a:r>
            <a:endParaRPr lang="fr-FR" i="1" dirty="0" smtClean="0"/>
          </a:p>
          <a:p>
            <a:r>
              <a:rPr lang="fr-FR" dirty="0" smtClean="0"/>
              <a:t>Etablir la confiance sur l’accompagnement par l’équipe quelles que soient les décisions du </a:t>
            </a:r>
            <a:r>
              <a:rPr lang="fr-FR" dirty="0" smtClean="0"/>
              <a:t>patient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89344" y="5762008"/>
            <a:ext cx="11470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Recommandations IOM en 2001 : «</a:t>
            </a:r>
            <a:r>
              <a:rPr lang="fr-FR" sz="2400" smtClean="0">
                <a:solidFill>
                  <a:srgbClr val="0070C0"/>
                </a:solidFill>
              </a:rPr>
              <a:t> Changer </a:t>
            </a:r>
            <a:r>
              <a:rPr lang="fr-FR" sz="2400" dirty="0" smtClean="0">
                <a:solidFill>
                  <a:srgbClr val="0070C0"/>
                </a:solidFill>
              </a:rPr>
              <a:t>la relation entre les soignants et les patients »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040" y="484505"/>
            <a:ext cx="11028680" cy="136062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>Quelques unes des questions pour la</a:t>
            </a:r>
            <a:br>
              <a:rPr lang="fr-FR" sz="4000" b="1" dirty="0" smtClean="0"/>
            </a:br>
            <a:r>
              <a:rPr lang="fr-FR" sz="4000" b="1" dirty="0" smtClean="0"/>
              <a:t>prise en charge </a:t>
            </a:r>
            <a:r>
              <a:rPr lang="fr-FR" sz="4000" b="1" dirty="0" smtClean="0"/>
              <a:t>individuelle du Patient</a:t>
            </a:r>
            <a:br>
              <a:rPr lang="fr-FR" sz="4000" b="1" dirty="0" smtClean="0"/>
            </a:br>
            <a:r>
              <a:rPr lang="fr-FR" sz="3100" b="1" i="1" dirty="0" smtClean="0"/>
              <a:t>(Collaborative </a:t>
            </a:r>
            <a:r>
              <a:rPr lang="fr-FR" sz="3100" b="1" i="1" dirty="0" err="1" smtClean="0"/>
              <a:t>Chronic</a:t>
            </a:r>
            <a:r>
              <a:rPr lang="fr-FR" sz="3100" b="1" i="1" dirty="0" smtClean="0"/>
              <a:t> Care Model)</a:t>
            </a:r>
            <a:endParaRPr lang="fr-FR" sz="31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15241" y="2357896"/>
            <a:ext cx="105462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La </a:t>
            </a:r>
            <a:r>
              <a:rPr lang="fr-FR" sz="2400" dirty="0"/>
              <a:t>prescription de traitements </a:t>
            </a:r>
            <a:r>
              <a:rPr lang="fr-FR" sz="2400" dirty="0" err="1"/>
              <a:t>doit-elle</a:t>
            </a:r>
            <a:r>
              <a:rPr lang="fr-FR" sz="2400" dirty="0"/>
              <a:t> être établie avec le patient </a:t>
            </a:r>
            <a:r>
              <a:rPr lang="fr-FR" sz="2400" dirty="0" smtClean="0"/>
              <a:t>ET pour </a:t>
            </a:r>
            <a:r>
              <a:rPr lang="fr-FR" sz="2400" dirty="0"/>
              <a:t>les seules thérapeutiques qu’il a décidé de suivre ? </a:t>
            </a:r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La </a:t>
            </a:r>
            <a:r>
              <a:rPr lang="fr-FR" sz="2400" dirty="0"/>
              <a:t>notion d’observance </a:t>
            </a:r>
            <a:r>
              <a:rPr lang="fr-FR" sz="2400" dirty="0" err="1" smtClean="0"/>
              <a:t>doit-elle</a:t>
            </a:r>
            <a:r>
              <a:rPr lang="fr-FR" sz="2400" dirty="0" smtClean="0"/>
              <a:t> </a:t>
            </a:r>
            <a:r>
              <a:rPr lang="fr-FR" sz="2400" dirty="0" smtClean="0"/>
              <a:t>s’appliquer au </a:t>
            </a:r>
            <a:r>
              <a:rPr lang="fr-FR" sz="2400" dirty="0"/>
              <a:t>suivi </a:t>
            </a:r>
            <a:r>
              <a:rPr lang="fr-FR" sz="2400" dirty="0" smtClean="0"/>
              <a:t>de l’application </a:t>
            </a:r>
            <a:r>
              <a:rPr lang="fr-FR" sz="2400" dirty="0"/>
              <a:t>par le patient de ses propres décisions de soins ? </a:t>
            </a:r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Quelle </a:t>
            </a:r>
            <a:r>
              <a:rPr lang="fr-FR" sz="2400" dirty="0"/>
              <a:t>information et quelle éducation du patient lui permettent de prendre des décisions </a:t>
            </a:r>
            <a:r>
              <a:rPr lang="fr-FR" sz="2400" dirty="0" smtClean="0"/>
              <a:t>véritablement éclairées</a:t>
            </a:r>
            <a:r>
              <a:rPr lang="fr-FR" sz="2400" dirty="0"/>
              <a:t> ? </a:t>
            </a:r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Quel engagement de l’équipe dans le suivi d’un patient éduqué et autonome ?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Quel </a:t>
            </a:r>
            <a:r>
              <a:rPr lang="fr-FR" sz="2400" dirty="0"/>
              <a:t>accompagnement du patient </a:t>
            </a:r>
            <a:r>
              <a:rPr lang="fr-FR" sz="2400" dirty="0" smtClean="0"/>
              <a:t>à </a:t>
            </a:r>
            <a:r>
              <a:rPr lang="fr-FR" sz="2400" dirty="0"/>
              <a:t>l’occasion </a:t>
            </a:r>
            <a:r>
              <a:rPr lang="fr-FR" sz="2400" dirty="0" smtClean="0"/>
              <a:t>d’une </a:t>
            </a:r>
            <a:r>
              <a:rPr lang="fr-FR" sz="2400" dirty="0"/>
              <a:t>décision d’arrêt de certains soins ? </a:t>
            </a:r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Quel </a:t>
            </a:r>
            <a:r>
              <a:rPr lang="fr-FR" sz="2400" dirty="0"/>
              <a:t>partage de responsabilité sur ces décisions et leurs conséquences ?</a:t>
            </a:r>
          </a:p>
        </p:txBody>
      </p:sp>
    </p:spTree>
    <p:extLst>
      <p:ext uri="{BB962C8B-B14F-4D97-AF65-F5344CB8AC3E}">
        <p14:creationId xmlns:p14="http://schemas.microsoft.com/office/powerpoint/2010/main" val="5808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040" y="353878"/>
            <a:ext cx="11028680" cy="126265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>Quelques unes des questions pour </a:t>
            </a:r>
            <a:r>
              <a:rPr lang="fr-FR" sz="4000" b="1" dirty="0" smtClean="0"/>
              <a:t>la </a:t>
            </a:r>
            <a:br>
              <a:rPr lang="fr-FR" sz="4000" b="1" dirty="0" smtClean="0"/>
            </a:br>
            <a:r>
              <a:rPr lang="fr-FR" sz="4000" b="1" dirty="0" smtClean="0"/>
              <a:t>prise en charge collective des Patients </a:t>
            </a:r>
            <a:br>
              <a:rPr lang="fr-FR" sz="4000" b="1" dirty="0" smtClean="0"/>
            </a:br>
            <a:r>
              <a:rPr lang="fr-FR" sz="3100" b="1" i="1" dirty="0" smtClean="0"/>
              <a:t>O</a:t>
            </a:r>
            <a:r>
              <a:rPr lang="fr-FR" sz="3100" b="1" i="1" dirty="0" smtClean="0"/>
              <a:t>rganisation </a:t>
            </a:r>
            <a:r>
              <a:rPr lang="fr-FR" sz="3100" b="1" i="1" dirty="0" smtClean="0"/>
              <a:t>des </a:t>
            </a:r>
            <a:r>
              <a:rPr lang="fr-FR" sz="3100" b="1" i="1" dirty="0" smtClean="0"/>
              <a:t>soins</a:t>
            </a:r>
            <a:endParaRPr lang="fr-FR" sz="3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497114" y="2099954"/>
            <a:ext cx="111825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 dirty="0"/>
              <a:t>L</a:t>
            </a:r>
            <a:r>
              <a:rPr lang="fr-FR" sz="2400" dirty="0" smtClean="0"/>
              <a:t>e </a:t>
            </a:r>
            <a:r>
              <a:rPr lang="fr-FR" sz="2400" dirty="0"/>
              <a:t>P</a:t>
            </a:r>
            <a:r>
              <a:rPr lang="fr-FR" sz="2400" dirty="0" smtClean="0"/>
              <a:t>atient </a:t>
            </a:r>
            <a:r>
              <a:rPr lang="fr-FR" sz="2400" dirty="0"/>
              <a:t>doit-il participer au staff pluridisciplinaire pour les discussions qui le </a:t>
            </a:r>
            <a:r>
              <a:rPr lang="fr-FR" sz="2400" dirty="0" smtClean="0"/>
              <a:t>concernent </a:t>
            </a:r>
            <a:r>
              <a:rPr lang="fr-FR" sz="2400" dirty="0"/>
              <a:t>? </a:t>
            </a:r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Sinon, c</a:t>
            </a:r>
            <a:r>
              <a:rPr lang="fr-FR" sz="2400" dirty="0" smtClean="0"/>
              <a:t>omment </a:t>
            </a:r>
            <a:r>
              <a:rPr lang="fr-FR" sz="2400" dirty="0" smtClean="0"/>
              <a:t>engager la discussion sur le projet de soin du Patient suite au </a:t>
            </a:r>
            <a:r>
              <a:rPr lang="fr-FR" sz="2400" dirty="0" smtClean="0"/>
              <a:t>Staff ou</a:t>
            </a:r>
            <a:r>
              <a:rPr lang="mr-IN" sz="2400" dirty="0" smtClean="0"/>
              <a:t>…</a:t>
            </a:r>
            <a:r>
              <a:rPr lang="fr-FR" sz="2400" dirty="0" smtClean="0"/>
              <a:t> au BA ?</a:t>
            </a:r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/>
              <a:t>Comment assurer le suivi des recommandations de soins, avec quels indicateurs ? 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Sur </a:t>
            </a:r>
            <a:r>
              <a:rPr lang="fr-FR" sz="2400" dirty="0" smtClean="0"/>
              <a:t>quels objectifs de soins / traitements </a:t>
            </a:r>
            <a:r>
              <a:rPr lang="fr-FR" sz="2400" dirty="0" smtClean="0"/>
              <a:t>s’accorder</a:t>
            </a:r>
            <a:r>
              <a:rPr lang="mr-IN" sz="2400" dirty="0" smtClean="0"/>
              <a:t>…</a:t>
            </a:r>
            <a:r>
              <a:rPr lang="fr-FR" sz="2400" dirty="0" smtClean="0"/>
              <a:t> (Parents d’Ados: « </a:t>
            </a:r>
            <a:r>
              <a:rPr lang="fr-FR" sz="2400" i="1" dirty="0" smtClean="0"/>
              <a:t>choisir ses batailles </a:t>
            </a:r>
            <a:r>
              <a:rPr lang="fr-FR" sz="2400" dirty="0" smtClean="0"/>
              <a:t>»; Soignants « objectifs de sécurité ») </a:t>
            </a:r>
            <a:r>
              <a:rPr lang="fr-FR" sz="2400" dirty="0" smtClean="0"/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Quels </a:t>
            </a:r>
            <a:r>
              <a:rPr lang="fr-FR" sz="2400" dirty="0" smtClean="0"/>
              <a:t>critères de qualité de la prise en charge</a:t>
            </a:r>
            <a:r>
              <a:rPr lang="fr-FR" sz="2400" dirty="0"/>
              <a:t> ? </a:t>
            </a:r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Comment interpréter les indicateurs de santé des Patients ?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Quels autres indicateurs </a:t>
            </a:r>
            <a:r>
              <a:rPr lang="fr-FR" sz="2400" dirty="0" smtClean="0"/>
              <a:t>de décision et des </a:t>
            </a:r>
            <a:r>
              <a:rPr lang="fr-FR" sz="2400" dirty="0" smtClean="0"/>
              <a:t>processus de soins mettre en place ?</a:t>
            </a:r>
          </a:p>
        </p:txBody>
      </p:sp>
    </p:spTree>
    <p:extLst>
      <p:ext uri="{BB962C8B-B14F-4D97-AF65-F5344CB8AC3E}">
        <p14:creationId xmlns:p14="http://schemas.microsoft.com/office/powerpoint/2010/main" val="11978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86" y="365125"/>
            <a:ext cx="10617114" cy="1325563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Inventaire des points forts &amp; opportunités </a:t>
            </a:r>
            <a:br>
              <a:rPr lang="fr-FR" sz="3200" b="1" dirty="0" smtClean="0"/>
            </a:br>
            <a:r>
              <a:rPr lang="fr-FR" sz="3200" b="1" dirty="0" smtClean="0"/>
              <a:t>- pour </a:t>
            </a:r>
            <a:r>
              <a:rPr lang="fr-FR" sz="3200" b="1" dirty="0" smtClean="0"/>
              <a:t>la prise en charge </a:t>
            </a:r>
            <a:r>
              <a:rPr lang="fr-FR" sz="3200" b="1" u="sng" dirty="0" smtClean="0"/>
              <a:t>individuelle</a:t>
            </a:r>
            <a:r>
              <a:rPr lang="fr-FR" sz="3200" b="1" dirty="0" smtClean="0"/>
              <a:t> dans la mucoviscidose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037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fr-FR" sz="2400" dirty="0" smtClean="0"/>
              <a:t> ETP d’abord pédiatrique, qui se déploie chez les adultes (BOBI</a:t>
            </a:r>
            <a:r>
              <a:rPr lang="mr-IN" sz="2400" dirty="0" smtClean="0"/>
              <a:t>…</a:t>
            </a:r>
            <a:r>
              <a:rPr lang="fr-FR" sz="2400" dirty="0" smtClean="0"/>
              <a:t>.) sous forme de programme ou sous une autre forme </a:t>
            </a:r>
            <a:r>
              <a:rPr lang="fr-FR" sz="2400" i="1" dirty="0" smtClean="0"/>
              <a:t>(à identifier)</a:t>
            </a:r>
            <a:endParaRPr lang="fr-FR" sz="2400" i="1" dirty="0" smtClean="0"/>
          </a:p>
          <a:p>
            <a:pPr>
              <a:buFont typeface="Wingdings" charset="2"/>
              <a:buChar char="ü"/>
            </a:pPr>
            <a:r>
              <a:rPr lang="fr-FR" sz="2400" dirty="0"/>
              <a:t> </a:t>
            </a:r>
            <a:r>
              <a:rPr lang="fr-FR" sz="2400" dirty="0" smtClean="0"/>
              <a:t>Une collaboration avec des patients et parents au </a:t>
            </a:r>
            <a:r>
              <a:rPr lang="fr-FR" sz="2400" dirty="0" smtClean="0"/>
              <a:t>GETHEM (</a:t>
            </a:r>
            <a:r>
              <a:rPr lang="fr-FR" sz="2400" i="1" dirty="0" smtClean="0"/>
              <a:t>possiblement à renforcer</a:t>
            </a:r>
            <a:r>
              <a:rPr lang="fr-FR" sz="2400" dirty="0" smtClean="0"/>
              <a:t>)</a:t>
            </a:r>
            <a:endParaRPr lang="fr-FR" sz="2400" dirty="0" smtClean="0"/>
          </a:p>
          <a:p>
            <a:pPr>
              <a:buFont typeface="Wingdings" charset="2"/>
              <a:buChar char="ü"/>
            </a:pPr>
            <a:r>
              <a:rPr lang="fr-FR" sz="2400" dirty="0" smtClean="0"/>
              <a:t> Filière structurée de centres spécialisés mucoviscidose </a:t>
            </a:r>
            <a:r>
              <a:rPr lang="fr-FR" sz="2400" dirty="0" smtClean="0"/>
              <a:t>pédiatrique-adulte (</a:t>
            </a:r>
            <a:r>
              <a:rPr lang="fr-FR" sz="2400" i="1" dirty="0" smtClean="0"/>
              <a:t>Transition</a:t>
            </a:r>
            <a:r>
              <a:rPr lang="fr-FR" sz="2400" dirty="0" smtClean="0"/>
              <a:t>)</a:t>
            </a:r>
            <a:endParaRPr lang="fr-FR" sz="2400" dirty="0" smtClean="0"/>
          </a:p>
          <a:p>
            <a:pPr>
              <a:buFont typeface="Wingdings" charset="2"/>
              <a:buChar char="ü"/>
            </a:pPr>
            <a:r>
              <a:rPr lang="fr-FR" sz="2400" dirty="0"/>
              <a:t> </a:t>
            </a:r>
            <a:r>
              <a:rPr lang="fr-FR" sz="2400" dirty="0" smtClean="0"/>
              <a:t>Bonne relation entre les centres de soins (</a:t>
            </a:r>
            <a:r>
              <a:rPr lang="fr-FR" sz="2400" dirty="0" err="1"/>
              <a:t>yc</a:t>
            </a:r>
            <a:r>
              <a:rPr lang="fr-FR" sz="2400" dirty="0"/>
              <a:t> centres de </a:t>
            </a:r>
            <a:r>
              <a:rPr lang="fr-FR" sz="2400" dirty="0" smtClean="0"/>
              <a:t>transplantation) et les parents/patients </a:t>
            </a:r>
            <a:r>
              <a:rPr lang="fr-FR" sz="2400" i="1" dirty="0" smtClean="0"/>
              <a:t>malgré des difficultés de la transition vers la </a:t>
            </a:r>
            <a:r>
              <a:rPr lang="fr-FR" sz="2400" i="1" dirty="0" err="1" smtClean="0"/>
              <a:t>TxP</a:t>
            </a:r>
            <a:endParaRPr lang="fr-FR" sz="2400" i="1" dirty="0"/>
          </a:p>
          <a:p>
            <a:pPr marL="0" indent="0">
              <a:buNone/>
            </a:pPr>
            <a:r>
              <a:rPr lang="fr-FR" sz="2600" b="1" dirty="0" smtClean="0"/>
              <a:t>Opportunités pour l’engagement des Parents et des Patients:</a:t>
            </a:r>
            <a:endParaRPr lang="fr-FR" sz="1700" b="1" dirty="0"/>
          </a:p>
          <a:p>
            <a:r>
              <a:rPr lang="fr-FR" sz="2400" dirty="0"/>
              <a:t>A</a:t>
            </a:r>
            <a:r>
              <a:rPr lang="fr-FR" sz="2400" b="1" dirty="0" smtClean="0"/>
              <a:t>ccompagnement </a:t>
            </a:r>
            <a:r>
              <a:rPr lang="fr-FR" sz="2400" dirty="0" smtClean="0"/>
              <a:t>par des Pairs Parents/Patients aux moments clés de la prise en charge des patients</a:t>
            </a:r>
          </a:p>
          <a:p>
            <a:r>
              <a:rPr lang="fr-FR" sz="2400" dirty="0"/>
              <a:t>I</a:t>
            </a:r>
            <a:r>
              <a:rPr lang="fr-FR" sz="2400" dirty="0" smtClean="0"/>
              <a:t>nterventions </a:t>
            </a:r>
            <a:r>
              <a:rPr lang="fr-FR" sz="2400" dirty="0" smtClean="0"/>
              <a:t>de Pairs Parents/Patients dans les </a:t>
            </a:r>
            <a:r>
              <a:rPr lang="fr-FR" sz="2400" b="1" dirty="0" smtClean="0"/>
              <a:t>séances éducatives </a:t>
            </a:r>
            <a:r>
              <a:rPr lang="fr-FR" sz="2400" dirty="0" smtClean="0"/>
              <a:t>individuelles </a:t>
            </a:r>
          </a:p>
          <a:p>
            <a:r>
              <a:rPr lang="fr-FR" sz="2400" dirty="0"/>
              <a:t>I</a:t>
            </a:r>
            <a:r>
              <a:rPr lang="fr-FR" sz="2400" dirty="0" smtClean="0"/>
              <a:t>mplication </a:t>
            </a:r>
            <a:r>
              <a:rPr lang="fr-FR" sz="2400" dirty="0" smtClean="0"/>
              <a:t>de </a:t>
            </a:r>
            <a:r>
              <a:rPr lang="fr-FR" sz="2400" b="1" dirty="0" smtClean="0"/>
              <a:t>l’association</a:t>
            </a:r>
            <a:r>
              <a:rPr lang="fr-FR" sz="2400" dirty="0" smtClean="0"/>
              <a:t> dans l’accompagnement des Parents/Patients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89728" y="5615627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Une culture associative d’intervention « sociale » auprès des Parents/Patients, pas de « revendication sur l’accompagnement » (loi HPST 2009) à l’inverse d’autres </a:t>
            </a:r>
            <a:r>
              <a:rPr lang="fr-FR" sz="2000" dirty="0" smtClean="0">
                <a:solidFill>
                  <a:schemeClr val="accent2"/>
                </a:solidFill>
              </a:rPr>
              <a:t>associations </a:t>
            </a:r>
            <a:r>
              <a:rPr lang="fr-FR" sz="2000" dirty="0" smtClean="0">
                <a:solidFill>
                  <a:srgbClr val="0070C0"/>
                </a:solidFill>
              </a:rPr>
              <a:t>(</a:t>
            </a:r>
            <a:r>
              <a:rPr lang="fr-FR" sz="2000" dirty="0" smtClean="0">
                <a:solidFill>
                  <a:schemeClr val="accent2"/>
                </a:solidFill>
                <a:hlinkClick r:id="rId2"/>
              </a:rPr>
              <a:t>http</a:t>
            </a:r>
            <a:r>
              <a:rPr lang="fr-FR" sz="2000" dirty="0">
                <a:solidFill>
                  <a:schemeClr val="accent2"/>
                </a:solidFill>
                <a:hlinkClick r:id="rId2"/>
              </a:rPr>
              <a:t>://</a:t>
            </a:r>
            <a:r>
              <a:rPr lang="fr-FR" sz="2000" dirty="0" smtClean="0">
                <a:solidFill>
                  <a:schemeClr val="accent2"/>
                </a:solidFill>
                <a:hlinkClick r:id="rId2"/>
              </a:rPr>
              <a:t>www.hemomooc.fr)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endParaRPr lang="fr-FR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/>
          <a:lstStyle/>
          <a:p>
            <a:r>
              <a:rPr lang="fr-FR" dirty="0" smtClean="0"/>
              <a:t>Comment en arrive-t-on à s’engager dans l’amélioration de la prise en charge avec les soignants </a:t>
            </a:r>
            <a:r>
              <a:rPr lang="fr-FR" dirty="0" smtClean="0"/>
              <a:t>quand </a:t>
            </a:r>
            <a:r>
              <a:rPr lang="fr-FR" dirty="0" smtClean="0"/>
              <a:t>on est parent ou patient ?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Quels engagements des parents et patients dans </a:t>
            </a:r>
            <a:r>
              <a:rPr lang="fr-FR" dirty="0" smtClean="0"/>
              <a:t>l’amélioration </a:t>
            </a:r>
            <a:r>
              <a:rPr lang="fr-FR" dirty="0" smtClean="0"/>
              <a:t>de la prise en charge ?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93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Engagements de patients/parents intervenants (PPI) </a:t>
            </a:r>
            <a:br>
              <a:rPr lang="fr-FR" sz="3200" b="1" dirty="0" smtClean="0"/>
            </a:br>
            <a:r>
              <a:rPr lang="fr-FR" sz="3200" b="1" dirty="0" smtClean="0"/>
              <a:t>- pour la prise en charge </a:t>
            </a:r>
            <a:r>
              <a:rPr lang="fr-FR" sz="3200" b="1" u="sng" dirty="0" smtClean="0"/>
              <a:t>individuelle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2636" cy="490174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Des expériences dans les CRCM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b="1" dirty="0">
                <a:solidFill>
                  <a:srgbClr val="0070C0"/>
                </a:solidFill>
              </a:rPr>
              <a:t>C</a:t>
            </a:r>
            <a:r>
              <a:rPr lang="fr-FR" b="1" dirty="0" smtClean="0">
                <a:solidFill>
                  <a:srgbClr val="0070C0"/>
                </a:solidFill>
              </a:rPr>
              <a:t>larifier les objectifs de l’intervention du PPI auprès d’un autre patient:</a:t>
            </a:r>
          </a:p>
          <a:p>
            <a:pPr lvl="1">
              <a:buFont typeface="Courier New" charset="0"/>
              <a:buChar char="o"/>
            </a:pPr>
            <a:r>
              <a:rPr lang="fr-FR" dirty="0" smtClean="0"/>
              <a:t>Quel rôle par rapport à l’équipe, la psychologue, le travailleur social, pour les soins ?</a:t>
            </a:r>
          </a:p>
          <a:p>
            <a:pPr lvl="1">
              <a:buFont typeface="Courier New" charset="0"/>
              <a:buChar char="o"/>
            </a:pPr>
            <a:r>
              <a:rPr lang="fr-FR" dirty="0" smtClean="0"/>
              <a:t>Quels savoirs spécifiques et comment utiliser ces savoirs ?</a:t>
            </a:r>
          </a:p>
          <a:p>
            <a:pPr lvl="1">
              <a:buFont typeface="Courier New" charset="0"/>
              <a:buChar char="o"/>
            </a:pPr>
            <a:r>
              <a:rPr lang="fr-FR" dirty="0" smtClean="0"/>
              <a:t>Écouter le patient en difficulté, témoigner d’une histoire personnelle, des solutions trouvées, orienter vers</a:t>
            </a:r>
            <a:r>
              <a:rPr lang="mr-IN" dirty="0" smtClean="0"/>
              <a:t>…</a:t>
            </a:r>
            <a:endParaRPr lang="fr-FR" dirty="0" smtClean="0"/>
          </a:p>
          <a:p>
            <a:pPr lvl="1">
              <a:buFont typeface="Courier New" charset="0"/>
              <a:buChar char="o"/>
            </a:pPr>
            <a:r>
              <a:rPr lang="fr-FR" b="1" dirty="0">
                <a:solidFill>
                  <a:srgbClr val="0070C0"/>
                </a:solidFill>
              </a:rPr>
              <a:t>Quel accompagnement du patient intervenant </a:t>
            </a:r>
            <a:r>
              <a:rPr lang="fr-FR" b="1" dirty="0" smtClean="0">
                <a:solidFill>
                  <a:srgbClr val="0070C0"/>
                </a:solidFill>
              </a:rPr>
              <a:t>?</a:t>
            </a:r>
            <a:endParaRPr lang="fr-FR" dirty="0" smtClean="0"/>
          </a:p>
          <a:p>
            <a:pPr lvl="1">
              <a:buFont typeface="Courier New" charset="0"/>
              <a:buChar char="o"/>
            </a:pPr>
            <a:r>
              <a:rPr lang="fr-FR" dirty="0" smtClean="0"/>
              <a:t>Confidentialité </a:t>
            </a:r>
            <a:r>
              <a:rPr lang="fr-FR" dirty="0"/>
              <a:t>des échanges entre pairs </a:t>
            </a:r>
            <a:endParaRPr lang="fr-FR" dirty="0" smtClean="0"/>
          </a:p>
          <a:p>
            <a:pPr lvl="1">
              <a:buFont typeface="Courier New" charset="0"/>
              <a:buChar char="o"/>
            </a:pPr>
            <a:r>
              <a:rPr lang="fr-FR" b="1" dirty="0" smtClean="0">
                <a:solidFill>
                  <a:srgbClr val="0070C0"/>
                </a:solidFill>
              </a:rPr>
              <a:t>Dans les séances éducatives, être médiateur des émotions et du ressenti du patient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fr-FR" dirty="0"/>
              <a:t>Conditions pratiques </a:t>
            </a:r>
            <a:r>
              <a:rPr lang="fr-FR" dirty="0" smtClean="0"/>
              <a:t>connues </a:t>
            </a:r>
            <a:r>
              <a:rPr lang="fr-FR" dirty="0"/>
              <a:t>: </a:t>
            </a:r>
          </a:p>
          <a:p>
            <a:pPr lvl="1">
              <a:buFont typeface="Courier New" charset="0"/>
              <a:buChar char="o"/>
            </a:pPr>
            <a:r>
              <a:rPr lang="fr-FR" dirty="0" smtClean="0"/>
              <a:t>Des PPI </a:t>
            </a:r>
            <a:r>
              <a:rPr lang="fr-FR" dirty="0"/>
              <a:t>volontaires pour </a:t>
            </a:r>
            <a:r>
              <a:rPr lang="fr-FR" b="1" dirty="0">
                <a:solidFill>
                  <a:srgbClr val="0070C0"/>
                </a:solidFill>
              </a:rPr>
              <a:t>se </a:t>
            </a:r>
            <a:r>
              <a:rPr lang="fr-FR" b="1" dirty="0" smtClean="0">
                <a:solidFill>
                  <a:srgbClr val="0070C0"/>
                </a:solidFill>
              </a:rPr>
              <a:t>former pour intervenir</a:t>
            </a:r>
            <a:endParaRPr lang="fr-FR" b="1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fr-FR" dirty="0"/>
              <a:t>Bénévolat </a:t>
            </a:r>
            <a:r>
              <a:rPr lang="fr-FR" dirty="0" smtClean="0"/>
              <a:t>mais</a:t>
            </a:r>
            <a:r>
              <a:rPr lang="mr-IN" dirty="0" smtClean="0"/>
              <a:t>…</a:t>
            </a:r>
            <a:r>
              <a:rPr lang="fr-FR" dirty="0" smtClean="0"/>
              <a:t> </a:t>
            </a:r>
            <a:r>
              <a:rPr lang="fr-FR" dirty="0"/>
              <a:t>remboursement de </a:t>
            </a:r>
            <a:r>
              <a:rPr lang="fr-FR" dirty="0" smtClean="0"/>
              <a:t>frais !</a:t>
            </a:r>
            <a:endParaRPr lang="fr-FR" dirty="0"/>
          </a:p>
          <a:p>
            <a:pPr lvl="1">
              <a:buFont typeface="Courier New" charset="0"/>
              <a:buChar char="o"/>
            </a:pPr>
            <a:r>
              <a:rPr lang="fr-FR" b="1" dirty="0">
                <a:solidFill>
                  <a:srgbClr val="0070C0"/>
                </a:solidFill>
              </a:rPr>
              <a:t>Reconnaissance par </a:t>
            </a:r>
            <a:r>
              <a:rPr lang="fr-FR" b="1" dirty="0" smtClean="0">
                <a:solidFill>
                  <a:srgbClr val="0070C0"/>
                </a:solidFill>
              </a:rPr>
              <a:t>l’institution hospitalière</a:t>
            </a:r>
            <a:r>
              <a:rPr lang="fr-FR" dirty="0" smtClean="0"/>
              <a:t> </a:t>
            </a:r>
            <a:endParaRPr lang="fr-FR" dirty="0"/>
          </a:p>
          <a:p>
            <a:pPr lvl="1">
              <a:buFont typeface="Courier New" charset="0"/>
              <a:buChar char="o"/>
            </a:pPr>
            <a:r>
              <a:rPr lang="fr-FR" dirty="0"/>
              <a:t>Besoin </a:t>
            </a:r>
            <a:r>
              <a:rPr lang="fr-FR" dirty="0" smtClean="0"/>
              <a:t>d’accompagnement </a:t>
            </a:r>
            <a:r>
              <a:rPr lang="fr-FR" dirty="0"/>
              <a:t>et de « renforcement » positif des </a:t>
            </a:r>
            <a:r>
              <a:rPr lang="fr-FR" dirty="0" smtClean="0"/>
              <a:t>PPI (</a:t>
            </a:r>
            <a:r>
              <a:rPr lang="fr-FR" i="1" dirty="0"/>
              <a:t>Olivia Gross, Thomas </a:t>
            </a:r>
            <a:r>
              <a:rPr lang="fr-FR" i="1" dirty="0" err="1"/>
              <a:t>Sannié</a:t>
            </a:r>
            <a:r>
              <a:rPr lang="fr-FR" i="1" dirty="0"/>
              <a:t>, Pierre-Yves </a:t>
            </a:r>
            <a:r>
              <a:rPr lang="fr-FR" i="1" dirty="0" err="1"/>
              <a:t>Traynard</a:t>
            </a:r>
            <a:r>
              <a:rPr lang="fr-FR" i="1" dirty="0"/>
              <a:t> et Rémi </a:t>
            </a:r>
            <a:r>
              <a:rPr lang="fr-FR" i="1" dirty="0" err="1"/>
              <a:t>Gagnayre</a:t>
            </a:r>
            <a:r>
              <a:rPr lang="fr-FR" i="1" dirty="0"/>
              <a:t>, « « </a:t>
            </a:r>
            <a:r>
              <a:rPr lang="fr-FR" i="1" dirty="0" err="1"/>
              <a:t>Scientifiser</a:t>
            </a:r>
            <a:r>
              <a:rPr lang="fr-FR" i="1" dirty="0"/>
              <a:t> son malheur » : », Recherches &amp; éducations, 16 | 2016, 114-128.</a:t>
            </a:r>
            <a:r>
              <a:rPr lang="fr-FR" i="1" dirty="0"/>
              <a:t> </a:t>
            </a:r>
            <a:r>
              <a:rPr lang="fr-FR" dirty="0" smtClean="0"/>
              <a:t>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892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6814" y="365125"/>
            <a:ext cx="10716986" cy="1325563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Inventaire des points forts &amp; opportunités </a:t>
            </a:r>
            <a:br>
              <a:rPr lang="fr-FR" sz="3600" b="1" dirty="0" smtClean="0"/>
            </a:br>
            <a:r>
              <a:rPr lang="fr-FR" sz="3600" b="1" dirty="0" smtClean="0"/>
              <a:t>- pour la prise en charge </a:t>
            </a:r>
            <a:r>
              <a:rPr lang="fr-FR" sz="3600" b="1" u="sng" dirty="0" smtClean="0"/>
              <a:t>collective</a:t>
            </a:r>
            <a:r>
              <a:rPr lang="fr-FR" sz="3600" b="1" dirty="0" smtClean="0"/>
              <a:t> au </a:t>
            </a:r>
            <a:r>
              <a:rPr lang="fr-FR" sz="3600" b="1" dirty="0" smtClean="0"/>
              <a:t>CRCM </a:t>
            </a:r>
            <a:endParaRPr lang="fr-FR" sz="32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Résultats de l’enquête PHARE Performance 2014-2015</a:t>
            </a:r>
            <a:r>
              <a:rPr lang="fr-FR" dirty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(14 CRCM PHARE-M)</a:t>
            </a:r>
            <a:r>
              <a:rPr lang="fr-FR" dirty="0" smtClean="0"/>
              <a:t> : évaluation selon les 6 dimensions du </a:t>
            </a:r>
            <a:r>
              <a:rPr lang="fr-FR" dirty="0" err="1" smtClean="0"/>
              <a:t>Chronic</a:t>
            </a:r>
            <a:r>
              <a:rPr lang="fr-FR" dirty="0" smtClean="0"/>
              <a:t> Care Model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DES OBJECTIFS D’AMELIORATION CONTINUE et des projets/actions de progrès associés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PLURIDISCIPLINARITE: Equipes pluridisciplinaires et réseau de spécialistes référents identifiés; équipes expérimentées dans la mucoviscidose; des processus réellement </a:t>
            </a:r>
            <a:r>
              <a:rPr lang="fr-FR" sz="2400" dirty="0" smtClean="0"/>
              <a:t>pluridisciplinaires (consultations, staff)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ETP: équipes formées et des programmes agréés par les ARS; mais pas encore suffisamment de mise en pratique pour répondre aux besoins de tous les patients/parents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 </a:t>
            </a:r>
            <a:r>
              <a:rPr lang="fr-FR" sz="2400" dirty="0" smtClean="0"/>
              <a:t>DOSSIER ELECTRONIQUE mais</a:t>
            </a:r>
            <a:r>
              <a:rPr lang="mr-IN" sz="2400" dirty="0" smtClean="0"/>
              <a:t>…</a:t>
            </a:r>
            <a:r>
              <a:rPr lang="fr-FR" sz="2400" dirty="0" smtClean="0"/>
              <a:t> </a:t>
            </a:r>
            <a:r>
              <a:rPr lang="fr-FR" sz="2400" dirty="0" smtClean="0"/>
              <a:t>plus ou moins « efficace » et </a:t>
            </a:r>
            <a:r>
              <a:rPr lang="mr-IN" sz="2400" dirty="0" smtClean="0"/>
              <a:t>…</a:t>
            </a:r>
            <a:r>
              <a:rPr lang="fr-FR" sz="2400" dirty="0" smtClean="0"/>
              <a:t>. les patients et parents </a:t>
            </a:r>
            <a:r>
              <a:rPr lang="fr-FR" sz="2400" dirty="0" smtClean="0"/>
              <a:t>n’en </a:t>
            </a:r>
            <a:r>
              <a:rPr lang="fr-FR" sz="2400" dirty="0" smtClean="0"/>
              <a:t>ont </a:t>
            </a:r>
            <a:r>
              <a:rPr lang="fr-FR" sz="2400" dirty="0" smtClean="0"/>
              <a:t>pas </a:t>
            </a:r>
            <a:r>
              <a:rPr lang="fr-FR" sz="2400" dirty="0" smtClean="0"/>
              <a:t>connaissance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 </a:t>
            </a:r>
            <a:r>
              <a:rPr lang="fr-FR" sz="2400" dirty="0" smtClean="0"/>
              <a:t>RECOMMANDATIONS DISPONIBLES mais</a:t>
            </a:r>
            <a:r>
              <a:rPr lang="mr-IN" sz="2400" dirty="0" smtClean="0"/>
              <a:t>…</a:t>
            </a:r>
            <a:r>
              <a:rPr lang="fr-FR" sz="2400" dirty="0" smtClean="0"/>
              <a:t> en anglais donc peu partagée en pratique et pas avec le </a:t>
            </a:r>
            <a:r>
              <a:rPr lang="fr-FR" sz="2400" dirty="0" smtClean="0"/>
              <a:t>patient ni le parent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DES RESSOURCES EN VILLE mais</a:t>
            </a:r>
            <a:r>
              <a:rPr lang="mr-IN" sz="2400" dirty="0" smtClean="0"/>
              <a:t>…</a:t>
            </a:r>
            <a:r>
              <a:rPr lang="fr-FR" sz="2400" dirty="0" smtClean="0"/>
              <a:t> pas </a:t>
            </a:r>
            <a:r>
              <a:rPr lang="fr-FR" sz="2400" dirty="0" smtClean="0"/>
              <a:t>toujours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5846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6345" y="268143"/>
            <a:ext cx="9732818" cy="1325563"/>
          </a:xfrm>
        </p:spPr>
        <p:txBody>
          <a:bodyPr>
            <a:normAutofit/>
          </a:bodyPr>
          <a:lstStyle/>
          <a:p>
            <a:pPr marL="0" lvl="1"/>
            <a:r>
              <a:rPr lang="fr-FR" sz="3200" dirty="0" smtClean="0">
                <a:solidFill>
                  <a:srgbClr val="0070C0"/>
                </a:solidFill>
                <a:sym typeface="Wingdings"/>
              </a:rPr>
              <a:t>Engagement de patients/parents intervenants (PPI) aux côtés des soignants dans PHARE-M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681271" y="509992"/>
            <a:ext cx="905074" cy="8200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L’engagement des PPI dans l’amélioration de la qualité est une innovation en France (et </a:t>
            </a:r>
            <a:r>
              <a:rPr lang="fr-FR" dirty="0" smtClean="0"/>
              <a:t>par rapport à ce qui se fait ailleurs aussi!)</a:t>
            </a:r>
            <a:endParaRPr lang="fr-FR" dirty="0" smtClean="0"/>
          </a:p>
          <a:p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681271" y="2732620"/>
            <a:ext cx="9765056" cy="3676261"/>
            <a:chOff x="681271" y="2732620"/>
            <a:chExt cx="9765056" cy="3676261"/>
          </a:xfrm>
        </p:grpSpPr>
        <p:pic>
          <p:nvPicPr>
            <p:cNvPr id="8" name="Imag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33808" y="2732620"/>
              <a:ext cx="9312519" cy="3676261"/>
            </a:xfrm>
            <a:prstGeom prst="rect">
              <a:avLst/>
            </a:prstGeom>
          </p:spPr>
        </p:pic>
        <p:sp>
          <p:nvSpPr>
            <p:cNvPr id="9" name="Flèche vers la droite 8"/>
            <p:cNvSpPr/>
            <p:nvPr/>
          </p:nvSpPr>
          <p:spPr>
            <a:xfrm>
              <a:off x="681271" y="4003962"/>
              <a:ext cx="648765" cy="3463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545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7964" y="365125"/>
            <a:ext cx="9635836" cy="951057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Rôle des PPI engagés dans PHARE-M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93273"/>
            <a:ext cx="10633364" cy="4583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Résultats de l’enquête PHARE Performance 2014-2015</a:t>
            </a:r>
            <a:r>
              <a:rPr lang="fr-FR" dirty="0">
                <a:sym typeface="Wingdings"/>
              </a:rPr>
              <a:t> </a:t>
            </a:r>
            <a:r>
              <a:rPr lang="fr-FR" sz="2000" i="1" dirty="0" smtClean="0">
                <a:sym typeface="Wingdings"/>
              </a:rPr>
              <a:t>(publication à venir OJRD 2017)</a:t>
            </a:r>
            <a:r>
              <a:rPr lang="fr-FR" dirty="0" smtClean="0"/>
              <a:t> </a:t>
            </a:r>
            <a:r>
              <a:rPr lang="fr-FR" dirty="0"/>
              <a:t>:</a:t>
            </a:r>
            <a:endParaRPr lang="fr-FR" dirty="0" smtClean="0"/>
          </a:p>
          <a:p>
            <a:r>
              <a:rPr lang="fr-FR" dirty="0" smtClean="0"/>
              <a:t>Grâce à leur formation complète à la démarche, les PPI sont des interlocuteurs aussi à l’aise que les soignants sur l’AQ</a:t>
            </a:r>
          </a:p>
          <a:p>
            <a:r>
              <a:rPr lang="fr-FR" dirty="0" smtClean="0"/>
              <a:t>Ils apportent leur connaissance de l’ensemble de la </a:t>
            </a:r>
            <a:r>
              <a:rPr lang="fr-FR" dirty="0" err="1" smtClean="0"/>
              <a:t>PeC</a:t>
            </a:r>
            <a:r>
              <a:rPr lang="fr-FR" dirty="0" smtClean="0"/>
              <a:t> au CRCM</a:t>
            </a:r>
          </a:p>
          <a:p>
            <a:r>
              <a:rPr lang="fr-FR" dirty="0" smtClean="0"/>
              <a:t>En participant à l’ensemble de la démarche, ils peuvent contribuer à l’analyse des 5P, au choix de l’objectif prioritaire, à l’élaboration des actions d’amélioration et quelquefois à leur mise en place </a:t>
            </a:r>
          </a:p>
          <a:p>
            <a:r>
              <a:rPr lang="fr-FR" dirty="0" smtClean="0"/>
              <a:t>Ils sont satisfaits et prêts à continuer à participer</a:t>
            </a:r>
          </a:p>
          <a:p>
            <a:r>
              <a:rPr lang="fr-FR" dirty="0" smtClean="0"/>
              <a:t>Après trois ans de PHARE-M, leur </a:t>
            </a:r>
            <a:r>
              <a:rPr lang="fr-FR" dirty="0" smtClean="0"/>
              <a:t>présence dans les EP est </a:t>
            </a:r>
            <a:r>
              <a:rPr lang="fr-FR" dirty="0" smtClean="0"/>
              <a:t>considérée «</a:t>
            </a:r>
            <a:r>
              <a:rPr lang="fr-FR" dirty="0" smtClean="0"/>
              <a:t> une évidence et un atout » </a:t>
            </a:r>
            <a:r>
              <a:rPr lang="fr-FR" dirty="0" smtClean="0"/>
              <a:t>par </a:t>
            </a:r>
            <a:r>
              <a:rPr lang="fr-FR" dirty="0" smtClean="0"/>
              <a:t>tous !</a:t>
            </a:r>
            <a:endParaRPr lang="fr-FR" dirty="0"/>
          </a:p>
        </p:txBody>
      </p:sp>
      <p:sp>
        <p:nvSpPr>
          <p:cNvPr id="4" name="Plus 3"/>
          <p:cNvSpPr/>
          <p:nvPr/>
        </p:nvSpPr>
        <p:spPr>
          <a:xfrm>
            <a:off x="681271" y="509992"/>
            <a:ext cx="905074" cy="8200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5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En quoi les PPI PHARE-M sont-ils un atout pour adapter la prise en charge collective au modèle de soins collaboratif ?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1609" y="1633465"/>
            <a:ext cx="10688782" cy="422849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Ils peuvent être les </a:t>
            </a:r>
            <a:r>
              <a:rPr lang="fr-FR" dirty="0" smtClean="0"/>
              <a:t>« porte-parole » </a:t>
            </a:r>
            <a:r>
              <a:rPr lang="fr-FR" dirty="0" smtClean="0"/>
              <a:t>de ce modèle de soins</a:t>
            </a:r>
          </a:p>
          <a:p>
            <a:r>
              <a:rPr lang="fr-FR" dirty="0" smtClean="0"/>
              <a:t>S’ils sont formés à une relation « équilibrée » avec les soignants, en s’autorisant une marge de </a:t>
            </a:r>
            <a:r>
              <a:rPr lang="fr-FR" dirty="0" err="1" smtClean="0"/>
              <a:t>dissensus</a:t>
            </a:r>
            <a:r>
              <a:rPr lang="fr-FR" dirty="0" smtClean="0"/>
              <a:t> </a:t>
            </a:r>
            <a:r>
              <a:rPr lang="fr-FR" sz="2000" i="1" dirty="0" smtClean="0"/>
              <a:t>(# « renforcement positif » des PPI en ETP)</a:t>
            </a:r>
            <a:endParaRPr lang="fr-FR" dirty="0" smtClean="0"/>
          </a:p>
          <a:p>
            <a:r>
              <a:rPr lang="fr-FR" dirty="0" smtClean="0"/>
              <a:t>Si l’objectif partagé par l’EP est de développer ce modèle de soins collaboratif patient-soignant </a:t>
            </a:r>
            <a:r>
              <a:rPr lang="fr-FR" u="sng" dirty="0" smtClean="0"/>
              <a:t>en mettant en œuvre dans les processus</a:t>
            </a:r>
            <a:r>
              <a:rPr lang="fr-FR" dirty="0" smtClean="0"/>
              <a:t> :</a:t>
            </a:r>
          </a:p>
          <a:p>
            <a:pPr lvl="1">
              <a:buFont typeface="Wingdings" charset="2"/>
              <a:buChar char="ü"/>
            </a:pPr>
            <a:r>
              <a:rPr lang="fr-FR" dirty="0"/>
              <a:t> </a:t>
            </a:r>
            <a:r>
              <a:rPr lang="fr-FR" dirty="0" smtClean="0"/>
              <a:t>L’élaboration </a:t>
            </a:r>
            <a:r>
              <a:rPr lang="fr-FR" dirty="0"/>
              <a:t>d’un projet global cohérent Soins / Education / Vie</a:t>
            </a:r>
          </a:p>
          <a:p>
            <a:pPr lvl="1">
              <a:buFont typeface="Wingdings" charset="2"/>
              <a:buChar char="ü"/>
            </a:pPr>
            <a:r>
              <a:rPr lang="fr-FR" dirty="0" smtClean="0"/>
              <a:t> La prise de décision partagée sur les choix thérapeutiques</a:t>
            </a:r>
          </a:p>
          <a:p>
            <a:pPr lvl="1">
              <a:buFont typeface="Wingdings" charset="2"/>
              <a:buChar char="ü"/>
            </a:pPr>
            <a:r>
              <a:rPr lang="fr-FR" dirty="0" smtClean="0"/>
              <a:t> L’intégration de l’ETP </a:t>
            </a:r>
            <a:r>
              <a:rPr lang="fr-FR" dirty="0" smtClean="0"/>
              <a:t>Adulte sur </a:t>
            </a:r>
            <a:r>
              <a:rPr lang="fr-FR" dirty="0" smtClean="0"/>
              <a:t>des objectifs </a:t>
            </a:r>
            <a:r>
              <a:rPr lang="fr-FR" dirty="0" smtClean="0"/>
              <a:t>patients </a:t>
            </a:r>
            <a:endParaRPr lang="fr-FR" dirty="0" smtClean="0"/>
          </a:p>
          <a:p>
            <a:pPr lvl="1">
              <a:buFont typeface="Wingdings" charset="2"/>
              <a:buChar char="ü"/>
            </a:pPr>
            <a:r>
              <a:rPr lang="fr-FR" dirty="0" smtClean="0"/>
              <a:t> La mise en œuvre d’accompagnement en ville sur des projets </a:t>
            </a:r>
            <a:r>
              <a:rPr lang="fr-FR" dirty="0" smtClean="0"/>
              <a:t>(activités physiques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</a:p>
          <a:p>
            <a:pPr lvl="1">
              <a:buFont typeface="Wingdings" charset="2"/>
              <a:buChar char="ü"/>
            </a:pPr>
            <a:r>
              <a:rPr lang="fr-FR" dirty="0" smtClean="0"/>
              <a:t> La prévention en plus de la réaction aux événements compliqués ou urgents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46018" y="5797907"/>
            <a:ext cx="9856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Leur engagement dans l’ACQ va devenir encore plus déterminante </a:t>
            </a:r>
          </a:p>
          <a:p>
            <a:r>
              <a:rPr lang="fr-FR" sz="2800" dirty="0">
                <a:solidFill>
                  <a:srgbClr val="0070C0"/>
                </a:solidFill>
              </a:rPr>
              <a:t>p</a:t>
            </a:r>
            <a:r>
              <a:rPr lang="fr-FR" sz="2800" dirty="0" smtClean="0">
                <a:solidFill>
                  <a:srgbClr val="0070C0"/>
                </a:solidFill>
              </a:rPr>
              <a:t>our les adaptations à venir de la prise en charge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formation </a:t>
            </a:r>
            <a:r>
              <a:rPr lang="fr-FR" dirty="0"/>
              <a:t>DIU </a:t>
            </a:r>
            <a:r>
              <a:rPr lang="fr-FR" dirty="0" smtClean="0"/>
              <a:t>MUCOVISCIDOSE 120h à venir </a:t>
            </a:r>
          </a:p>
          <a:p>
            <a:pPr lvl="1">
              <a:buFont typeface="Wingdings" charset="2"/>
              <a:buChar char="ü"/>
            </a:pPr>
            <a:r>
              <a:rPr lang="fr-FR" dirty="0" smtClean="0"/>
              <a:t> pour les soignants </a:t>
            </a:r>
            <a:r>
              <a:rPr lang="fr-FR" dirty="0" smtClean="0">
                <a:sym typeface="Wingdings"/>
              </a:rPr>
              <a:t> « Soignants Experts » de la prise en charge collaborative</a:t>
            </a:r>
            <a:endParaRPr lang="fr-FR" dirty="0" smtClean="0"/>
          </a:p>
          <a:p>
            <a:pPr lvl="1">
              <a:buFont typeface="Wingdings" charset="2"/>
              <a:buChar char="ü"/>
            </a:pPr>
            <a:r>
              <a:rPr lang="fr-FR" dirty="0" smtClean="0"/>
              <a:t> et </a:t>
            </a:r>
            <a:r>
              <a:rPr lang="fr-FR" dirty="0"/>
              <a:t>les </a:t>
            </a:r>
            <a:r>
              <a:rPr lang="fr-FR" dirty="0" smtClean="0"/>
              <a:t>patients et </a:t>
            </a:r>
            <a:r>
              <a:rPr lang="fr-FR" dirty="0"/>
              <a:t>l’entourage </a:t>
            </a:r>
            <a:r>
              <a:rPr lang="fr-FR" dirty="0" smtClean="0">
                <a:sym typeface="Wingdings"/>
              </a:rPr>
              <a:t> « Patients Experts » professionnalisés</a:t>
            </a:r>
          </a:p>
          <a:p>
            <a:pPr lvl="1"/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Une pratique d’intervention structurée, outillée, avec une méthode et retour d’expérience</a:t>
            </a:r>
          </a:p>
          <a:p>
            <a:pPr lvl="1">
              <a:buFont typeface="Wingdings" charset="2"/>
              <a:buChar char="ü"/>
            </a:pPr>
            <a:r>
              <a:rPr lang="fr-FR" dirty="0"/>
              <a:t> </a:t>
            </a:r>
            <a:r>
              <a:rPr lang="fr-FR" dirty="0" smtClean="0"/>
              <a:t>PHARE-M + </a:t>
            </a:r>
            <a:r>
              <a:rPr lang="fr-FR" dirty="0" smtClean="0">
                <a:solidFill>
                  <a:srgbClr val="0070C0"/>
                </a:solidFill>
              </a:rPr>
              <a:t>Retours </a:t>
            </a:r>
            <a:r>
              <a:rPr lang="fr-FR" dirty="0" smtClean="0">
                <a:solidFill>
                  <a:srgbClr val="0070C0"/>
                </a:solidFill>
              </a:rPr>
              <a:t>d’expérience </a:t>
            </a:r>
            <a:r>
              <a:rPr lang="fr-FR" i="1" dirty="0" smtClean="0">
                <a:solidFill>
                  <a:srgbClr val="0070C0"/>
                </a:solidFill>
              </a:rPr>
              <a:t>(à mettre en place au-delà du projet de recherche PHARE Performance)</a:t>
            </a:r>
          </a:p>
          <a:p>
            <a:pPr lvl="1">
              <a:buFont typeface="Wingdings" charset="2"/>
              <a:buChar char="ü"/>
            </a:pPr>
            <a:r>
              <a:rPr lang="fr-FR" dirty="0"/>
              <a:t> </a:t>
            </a:r>
            <a:r>
              <a:rPr lang="fr-FR" dirty="0" smtClean="0"/>
              <a:t>Séances éducatives ? Accompagnement par les pairs ?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2542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>L’engagement de PPI dans l’ETP, l’accompagnement ou l’amélioration de la qualité est facilité par </a:t>
            </a:r>
            <a:r>
              <a:rPr lang="mr-IN" sz="4000" b="1" dirty="0" smtClean="0"/>
              <a:t>…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8572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6491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L’innovation e-santé renforcera le modèle collaboratif </a:t>
            </a:r>
            <a:r>
              <a:rPr lang="mr-IN" sz="3600" b="1" dirty="0" smtClean="0"/>
              <a:t>…</a:t>
            </a:r>
            <a:r>
              <a:rPr lang="fr-FR" sz="3600" b="1" dirty="0" smtClean="0"/>
              <a:t> donc le rôle des PPI dans l’adaptation de la prise en charge à ce modèle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Partage des dossiers électroniques avec les patients</a:t>
            </a:r>
          </a:p>
          <a:p>
            <a:r>
              <a:rPr lang="fr-FR" dirty="0" smtClean="0"/>
              <a:t>Partage des recommandations et formations e-learning </a:t>
            </a:r>
          </a:p>
          <a:p>
            <a:r>
              <a:rPr lang="fr-FR" dirty="0" smtClean="0"/>
              <a:t>Réactivité des échanges et des alertes de santé avec les équipes</a:t>
            </a:r>
          </a:p>
          <a:p>
            <a:r>
              <a:rPr lang="fr-FR" dirty="0" smtClean="0"/>
              <a:t>Mise à disposition d’outils éducatifs et d’accompagnement/coaching en ligne pour les patients (MOOC)</a:t>
            </a:r>
          </a:p>
          <a:p>
            <a:r>
              <a:rPr lang="fr-FR" dirty="0" smtClean="0"/>
              <a:t>Forums d’échanges (e-corn) incluant des patients experts</a:t>
            </a:r>
          </a:p>
          <a:p>
            <a:r>
              <a:rPr lang="fr-FR" dirty="0" smtClean="0"/>
              <a:t>Chats</a:t>
            </a:r>
            <a:r>
              <a:rPr lang="fr-FR" dirty="0"/>
              <a:t> </a:t>
            </a:r>
            <a:r>
              <a:rPr lang="fr-FR" dirty="0" smtClean="0"/>
              <a:t>thématiques et modérés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16729" y="5428817"/>
            <a:ext cx="741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Merci de vos questions et commentaires </a:t>
            </a:r>
            <a:r>
              <a:rPr lang="mr-IN" sz="3200" dirty="0" smtClean="0">
                <a:solidFill>
                  <a:srgbClr val="0070C0"/>
                </a:solidFill>
              </a:rPr>
              <a:t>…</a:t>
            </a:r>
            <a:r>
              <a:rPr lang="fr-FR" sz="3200" dirty="0" smtClean="0">
                <a:solidFill>
                  <a:srgbClr val="0070C0"/>
                </a:solidFill>
              </a:rPr>
              <a:t>.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871" y="2961368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Annexes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223520" y="3219826"/>
            <a:ext cx="10444480" cy="359753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223520" y="0"/>
            <a:ext cx="10444480" cy="295175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742681" y="2582426"/>
            <a:ext cx="279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Améliorer la prise en charge pluridisciplinaire </a:t>
            </a:r>
          </a:p>
          <a:p>
            <a:pPr algn="ctr"/>
            <a:r>
              <a:rPr lang="fr-FR" sz="2000" b="1" dirty="0"/>
              <a:t>e</a:t>
            </a:r>
            <a:r>
              <a:rPr lang="fr-FR" sz="2000" b="1" dirty="0" smtClean="0"/>
              <a:t>n mucoviscidose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41513" y="336898"/>
            <a:ext cx="3137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Individuelle du Patient 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67816" y="5923533"/>
            <a:ext cx="4260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Collective pour tous les Patients</a:t>
            </a:r>
            <a:endParaRPr lang="fr-FR" sz="2400" b="1" dirty="0"/>
          </a:p>
        </p:txBody>
      </p:sp>
      <p:sp>
        <p:nvSpPr>
          <p:cNvPr id="11" name="Flèche vers la droite 10"/>
          <p:cNvSpPr/>
          <p:nvPr/>
        </p:nvSpPr>
        <p:spPr>
          <a:xfrm>
            <a:off x="1219200" y="2951758"/>
            <a:ext cx="7376160" cy="264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5" idx="2"/>
          </p:cNvCxnSpPr>
          <p:nvPr/>
        </p:nvCxnSpPr>
        <p:spPr>
          <a:xfrm>
            <a:off x="2710148" y="798563"/>
            <a:ext cx="492956" cy="2212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6" idx="0"/>
          </p:cNvCxnSpPr>
          <p:nvPr/>
        </p:nvCxnSpPr>
        <p:spPr>
          <a:xfrm flipV="1">
            <a:off x="2997951" y="3240535"/>
            <a:ext cx="232929" cy="2682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847139" y="984627"/>
            <a:ext cx="198694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Compétences</a:t>
            </a:r>
          </a:p>
          <a:p>
            <a:pPr algn="ctr"/>
            <a:r>
              <a:rPr lang="fr-FR" dirty="0"/>
              <a:t>s</a:t>
            </a:r>
            <a:r>
              <a:rPr lang="fr-FR" dirty="0" smtClean="0"/>
              <a:t>avoir, savoir-faire savoir être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92480" y="1411347"/>
            <a:ext cx="199197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Accompagnement Psy &amp; social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72055" y="2137172"/>
            <a:ext cx="23837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Examens et évaluations</a:t>
            </a:r>
          </a:p>
          <a:p>
            <a:pPr algn="ctr"/>
            <a:r>
              <a:rPr lang="fr-FR" dirty="0"/>
              <a:t>d</a:t>
            </a:r>
            <a:r>
              <a:rPr lang="fr-FR" dirty="0" smtClean="0"/>
              <a:t>e suivi; BA, BE et PS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230879" y="2022396"/>
            <a:ext cx="17987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Traitements prescrits et pris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14400" y="903347"/>
            <a:ext cx="18053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mtClean="0"/>
              <a:t>Conditions de vie</a:t>
            </a:r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219200" y="4736346"/>
            <a:ext cx="171682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Ressources professionnelles</a:t>
            </a:r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070656" y="3980765"/>
            <a:ext cx="18780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Formation </a:t>
            </a:r>
            <a:r>
              <a:rPr lang="fr-FR" smtClean="0"/>
              <a:t>des ressources</a:t>
            </a:r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640000" y="3257704"/>
            <a:ext cx="25728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Répartition des rôles, </a:t>
            </a:r>
          </a:p>
          <a:p>
            <a:r>
              <a:rPr lang="fr-FR" dirty="0"/>
              <a:t>d</a:t>
            </a:r>
            <a:r>
              <a:rPr lang="fr-FR" dirty="0" smtClean="0"/>
              <a:t>élégations, coordination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3073449" y="4505006"/>
            <a:ext cx="243345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Organisation des processus au CRCM, </a:t>
            </a:r>
            <a:r>
              <a:rPr lang="fr-FR" smtClean="0"/>
              <a:t>dans l’hôpital </a:t>
            </a:r>
            <a:r>
              <a:rPr lang="fr-FR" dirty="0" smtClean="0"/>
              <a:t>et avec le domicile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125965" y="3982381"/>
            <a:ext cx="21780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Locaux</a:t>
            </a:r>
            <a:r>
              <a:rPr lang="fr-FR" smtClean="0"/>
              <a:t>, équipements</a:t>
            </a:r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292828" y="3255412"/>
            <a:ext cx="24374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Dynamique d’amélioration continue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506900" y="705118"/>
            <a:ext cx="422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</a:rPr>
              <a:t>I / Dans quel contexte ? 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Quelles sont les évolutions majeures ? 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Quels besoins et quelles attentes des Patients (et de leur famille) ?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915841" y="4074626"/>
            <a:ext cx="422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</a:rPr>
              <a:t>II / Quelles implications ? 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Quels rôles des Patients-Parents ? 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Quelles relations Patients- Soignants  dans l’amélioration des soins ?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5" grpId="0"/>
      <p:bldP spid="6" grpId="0"/>
      <p:bldP spid="16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98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1</a:t>
            </a:r>
            <a:r>
              <a:rPr lang="fr-FR" dirty="0"/>
              <a:t>/ </a:t>
            </a:r>
            <a:r>
              <a:rPr lang="fr-FR" b="1" dirty="0"/>
              <a:t>le parent a besoin d’apprendre à </a:t>
            </a:r>
            <a:r>
              <a:rPr lang="fr-FR" b="1" dirty="0">
                <a:solidFill>
                  <a:srgbClr val="FFC000"/>
                </a:solidFill>
              </a:rPr>
              <a:t>négocier avec le jeune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pour aboutir à un accord sur la prise des traitements dans sa vie quotidienne : « Choisir ses batailles »</a:t>
            </a:r>
          </a:p>
          <a:p>
            <a:r>
              <a:rPr lang="fr-FR" dirty="0"/>
              <a:t>Apprendre à distinguer ce qui est essentiel (relativement non négociable) de ce qui peut être négocié</a:t>
            </a:r>
          </a:p>
          <a:p>
            <a:r>
              <a:rPr lang="fr-FR" dirty="0"/>
              <a:t>Apprendre à accepter la non observance des traitements et accompagner les éventuelles conséquences pour le </a:t>
            </a:r>
            <a:r>
              <a:rPr lang="fr-FR" dirty="0" smtClean="0"/>
              <a:t>jeune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2/ </a:t>
            </a:r>
            <a:r>
              <a:rPr lang="fr-FR" b="1" dirty="0"/>
              <a:t>le parent a besoin d’apprendre à </a:t>
            </a:r>
            <a:r>
              <a:rPr lang="fr-FR" b="1" dirty="0">
                <a:solidFill>
                  <a:srgbClr val="FFC000"/>
                </a:solidFill>
              </a:rPr>
              <a:t>transmettre un savoir–faire au jeune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sur :</a:t>
            </a:r>
          </a:p>
          <a:p>
            <a:r>
              <a:rPr lang="fr-FR" dirty="0"/>
              <a:t>Anticiper l’approvisionnement des médicaments (pharmacie) et organiser la prise de ses traitements (hygiène, stérilisation, conditions de réalisation…), </a:t>
            </a:r>
          </a:p>
          <a:p>
            <a:r>
              <a:rPr lang="fr-FR" dirty="0"/>
              <a:t>Gérer les formalités administratives vis-à-vis de l’assurance maladie (et mutuelles étudiantes…) et pour l’obtention de ses droits sociaux (dossiers MDPH-AAH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/>
              <a:t>Retour sur le Colloque </a:t>
            </a:r>
            <a:r>
              <a:rPr lang="fr-FR" sz="3200" b="1" dirty="0" err="1" smtClean="0"/>
              <a:t>Empowerment</a:t>
            </a:r>
            <a:r>
              <a:rPr lang="fr-FR" sz="3200" b="1" dirty="0" smtClean="0"/>
              <a:t> des Patients </a:t>
            </a:r>
            <a:r>
              <a:rPr lang="mr-IN" sz="3200" b="1" dirty="0" smtClean="0"/>
              <a:t>–</a:t>
            </a:r>
            <a:r>
              <a:rPr lang="fr-FR" sz="3200" b="1" dirty="0" smtClean="0"/>
              <a:t> </a:t>
            </a: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err="1" smtClean="0"/>
              <a:t>Métaplan</a:t>
            </a:r>
            <a:r>
              <a:rPr lang="fr-FR" sz="3200" b="1" dirty="0" smtClean="0"/>
              <a:t> Parents-Soignants sur la </a:t>
            </a:r>
            <a:r>
              <a:rPr lang="fr-FR" sz="3600" b="1" dirty="0" smtClean="0"/>
              <a:t>Transition Ados-Adultes</a:t>
            </a:r>
            <a:endParaRPr lang="fr-FR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307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Préambule : </a:t>
            </a:r>
            <a:r>
              <a:rPr lang="fr-FR" sz="3600" dirty="0" smtClean="0"/>
              <a:t>Table Ronde SFP Tours en mai 2015 </a:t>
            </a:r>
            <a:r>
              <a:rPr lang="mr-IN" sz="3600" dirty="0" smtClean="0"/>
              <a:t>–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r>
              <a:rPr lang="fr-FR" sz="3600" dirty="0" smtClean="0"/>
              <a:t>Ethique de la coopération parents </a:t>
            </a:r>
            <a:r>
              <a:rPr lang="mr-IN" sz="3600" dirty="0" smtClean="0"/>
              <a:t>–</a:t>
            </a:r>
            <a:r>
              <a:rPr lang="fr-FR" sz="3600" dirty="0" smtClean="0"/>
              <a:t> soignants</a:t>
            </a:r>
            <a:endParaRPr lang="fr-FR" sz="36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7571"/>
            <a:ext cx="3096491" cy="4068646"/>
          </a:xfrm>
        </p:spPr>
      </p:pic>
      <p:sp>
        <p:nvSpPr>
          <p:cNvPr id="7" name="ZoneTexte 6"/>
          <p:cNvSpPr txBox="1"/>
          <p:nvPr/>
        </p:nvSpPr>
        <p:spPr>
          <a:xfrm>
            <a:off x="4890655" y="1884218"/>
            <a:ext cx="646314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Difficulté de l’annonce du diagnostic pour les parents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Perte de repères et la souffrance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MAIS</a:t>
            </a:r>
            <a:r>
              <a:rPr lang="mr-IN" dirty="0" smtClean="0"/>
              <a:t>…</a:t>
            </a:r>
            <a:r>
              <a:rPr lang="fr-FR" dirty="0" smtClean="0"/>
              <a:t> Urgence de se mettre aux soins sans délai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Tenter de retrouver un équilibre personnel, de couple et familial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Tenter de reprendre le cours de sa vie professionnelle et sociale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Trouver des ressources, de l’aide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Construire une alliance thérapeutique avec l’équipe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Développer ses compétences, savoir, savoir-faire, savoir-être</a:t>
            </a:r>
          </a:p>
          <a:p>
            <a:pPr marL="285750" indent="-285750">
              <a:buFont typeface="Arial" charset="0"/>
              <a:buChar char="•"/>
            </a:pPr>
            <a:endParaRPr lang="fr-FR" dirty="0" smtClean="0"/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ET</a:t>
            </a:r>
            <a:r>
              <a:rPr lang="mr-IN" dirty="0" smtClean="0"/>
              <a:t>…</a:t>
            </a:r>
            <a:r>
              <a:rPr lang="fr-FR" dirty="0" smtClean="0"/>
              <a:t> Les difficultés ne s’arrêtent pas là, les hauts et bas de santé, les examens et les annonces, sans cesse des nouveaux combats à mener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« Auto-évaluation » du Parent: ai-je bien fait? Suis-je intervenu à temps auprès des bonnes personnes? Suis-je capable de prendre soin de mon enfant?</a:t>
            </a:r>
            <a:endParaRPr lang="fr-FR" dirty="0"/>
          </a:p>
          <a:p>
            <a:pPr marL="342900" indent="-342900">
              <a:buFont typeface="Wingdings" charset="2"/>
              <a:buChar char="à"/>
            </a:pPr>
            <a:r>
              <a:rPr lang="fr-FR" sz="2000" dirty="0" smtClean="0">
                <a:solidFill>
                  <a:srgbClr val="0070C0"/>
                </a:solidFill>
                <a:sym typeface="Wingdings"/>
              </a:rPr>
              <a:t>Comment m’améliorer ? Comment mieux faire en tirant les leçons du présent ?</a:t>
            </a:r>
            <a:endParaRPr lang="fr-FR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9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3</a:t>
            </a:r>
            <a:r>
              <a:rPr lang="fr-FR" sz="2400" dirty="0"/>
              <a:t>/ </a:t>
            </a:r>
            <a:r>
              <a:rPr lang="fr-FR" sz="2400" b="1" dirty="0"/>
              <a:t>le parent a besoin d’apprendre à </a:t>
            </a:r>
            <a:r>
              <a:rPr lang="fr-FR" sz="2400" b="1" dirty="0">
                <a:solidFill>
                  <a:srgbClr val="FFC000"/>
                </a:solidFill>
              </a:rPr>
              <a:t>faire confiance au jeune</a:t>
            </a:r>
            <a:r>
              <a:rPr lang="fr-FR" sz="2400" dirty="0">
                <a:solidFill>
                  <a:srgbClr val="FFC000"/>
                </a:solidFill>
              </a:rPr>
              <a:t> </a:t>
            </a:r>
            <a:r>
              <a:rPr lang="fr-FR" sz="2400" dirty="0"/>
              <a:t>dans ses capacités à être autonome, à exprimer ses besoins et à se faire entendre par l’équipe Adulte :</a:t>
            </a:r>
          </a:p>
          <a:p>
            <a:r>
              <a:rPr lang="fr-FR" sz="2400" b="1" dirty="0"/>
              <a:t>besoin des parents de rencontrer le service </a:t>
            </a:r>
            <a:r>
              <a:rPr lang="fr-FR" sz="2400" b="1" dirty="0" smtClean="0"/>
              <a:t>Adulte</a:t>
            </a:r>
            <a:r>
              <a:rPr lang="fr-FR" sz="2400" dirty="0" smtClean="0"/>
              <a:t> </a:t>
            </a:r>
            <a:r>
              <a:rPr lang="fr-FR" sz="2400" dirty="0"/>
              <a:t>pour s’assurer de la « bonne transmission » et de la possibilité éventuelle d’un contact parent – équipe adulte dans le futur</a:t>
            </a:r>
          </a:p>
          <a:p>
            <a:r>
              <a:rPr lang="fr-FR" sz="2400" b="1" dirty="0"/>
              <a:t>besoin de pouvoir « évaluer » les compétences</a:t>
            </a:r>
            <a:r>
              <a:rPr lang="fr-FR" sz="2400" dirty="0"/>
              <a:t> </a:t>
            </a:r>
            <a:r>
              <a:rPr lang="fr-FR" sz="2400" b="1" dirty="0"/>
              <a:t>du jeune </a:t>
            </a:r>
            <a:r>
              <a:rPr lang="fr-FR" sz="2400" dirty="0"/>
              <a:t>et de savoir comment proposer son aide le cas échéant</a:t>
            </a:r>
          </a:p>
          <a:p>
            <a:r>
              <a:rPr lang="fr-FR" sz="2400" b="1" dirty="0"/>
              <a:t>besoin d’apprendre à déculpabiliser</a:t>
            </a:r>
            <a:r>
              <a:rPr lang="fr-FR" sz="2400" dirty="0"/>
              <a:t>… en cas de survenue d’événements graves ou indésirables liés à la non-observance ou dans le cadre d’un problème avec la prise en charge adulte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990600" y="5696744"/>
            <a:ext cx="10758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Le parent a besoin de « trouver la bonne distance » au moment de la transition</a:t>
            </a:r>
            <a:r>
              <a:rPr lang="mr-IN" sz="2800" dirty="0" smtClean="0">
                <a:solidFill>
                  <a:srgbClr val="0070C0"/>
                </a:solidFill>
              </a:rPr>
              <a:t>…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90600" y="351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Retour sur le Colloque </a:t>
            </a:r>
            <a:r>
              <a:rPr lang="fr-FR" sz="3200" b="1" dirty="0" err="1" smtClean="0"/>
              <a:t>Empowerment</a:t>
            </a:r>
            <a:r>
              <a:rPr lang="fr-FR" sz="3200" b="1" dirty="0" smtClean="0"/>
              <a:t> des Patients </a:t>
            </a:r>
            <a:r>
              <a:rPr lang="mr-IN" sz="3200" b="1" dirty="0" smtClean="0"/>
              <a:t>–</a:t>
            </a:r>
            <a:r>
              <a:rPr lang="fr-FR" sz="3200" b="1" dirty="0" smtClean="0"/>
              <a:t> </a:t>
            </a:r>
            <a:br>
              <a:rPr lang="fr-FR" sz="3200" b="1" dirty="0" smtClean="0"/>
            </a:br>
            <a:r>
              <a:rPr lang="fr-FR" sz="3200" b="1" dirty="0" err="1" smtClean="0"/>
              <a:t>Métaplan</a:t>
            </a:r>
            <a:r>
              <a:rPr lang="fr-FR" sz="3200" b="1" dirty="0" smtClean="0"/>
              <a:t> Parents-Soignants sur la </a:t>
            </a:r>
            <a:r>
              <a:rPr lang="fr-FR" sz="3600" b="1" dirty="0" smtClean="0"/>
              <a:t>Transition Ados-Adultes</a:t>
            </a:r>
            <a:endParaRPr lang="fr-FR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290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Préambule : </a:t>
            </a:r>
            <a:r>
              <a:rPr lang="fr-FR" sz="3600" dirty="0" smtClean="0"/>
              <a:t>Table Ronde SFP Tours en mai 2015 </a:t>
            </a:r>
            <a:r>
              <a:rPr lang="mr-IN" sz="3600" dirty="0" smtClean="0"/>
              <a:t>–</a:t>
            </a:r>
            <a:r>
              <a:rPr lang="fr-FR" sz="3600" dirty="0" smtClean="0"/>
              <a:t> </a:t>
            </a:r>
            <a:br>
              <a:rPr lang="fr-FR" sz="3600" dirty="0" smtClean="0"/>
            </a:br>
            <a:r>
              <a:rPr lang="fr-FR" sz="3600" dirty="0" smtClean="0"/>
              <a:t>Ethique de la coopération parents </a:t>
            </a:r>
            <a:r>
              <a:rPr lang="mr-IN" sz="3600" dirty="0" smtClean="0"/>
              <a:t>–</a:t>
            </a:r>
            <a:r>
              <a:rPr lang="fr-FR" sz="3600" dirty="0" smtClean="0"/>
              <a:t> soignants</a:t>
            </a:r>
            <a:endParaRPr lang="fr-FR" sz="36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6731"/>
            <a:ext cx="3096491" cy="4068646"/>
          </a:xfrm>
        </p:spPr>
      </p:pic>
      <p:sp>
        <p:nvSpPr>
          <p:cNvPr id="7" name="ZoneTexte 6"/>
          <p:cNvSpPr txBox="1"/>
          <p:nvPr/>
        </p:nvSpPr>
        <p:spPr>
          <a:xfrm>
            <a:off x="4765964" y="1786731"/>
            <a:ext cx="68129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MAIS</a:t>
            </a:r>
            <a:r>
              <a:rPr lang="mr-IN" sz="2400" dirty="0" smtClean="0"/>
              <a:t>…</a:t>
            </a:r>
            <a:r>
              <a:rPr lang="fr-FR" sz="2400" dirty="0" smtClean="0"/>
              <a:t> </a:t>
            </a:r>
            <a:r>
              <a:rPr lang="fr-FR" sz="2400" dirty="0"/>
              <a:t>T</a:t>
            </a:r>
            <a:r>
              <a:rPr lang="fr-FR" sz="2400" dirty="0" smtClean="0"/>
              <a:t>out n’est pas qu’affaire de cas particulier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Le parent a sa compréhension du fonctionnement de l’équipe, des autres services, apprend à se repérer et à utiliser </a:t>
            </a:r>
            <a:r>
              <a:rPr lang="fr-FR" sz="2400" dirty="0"/>
              <a:t>c</a:t>
            </a:r>
            <a:r>
              <a:rPr lang="fr-FR" sz="2400" dirty="0" smtClean="0"/>
              <a:t>es ressources, en connaît les forces et les points faibles éventuels, s’adapte en fonction de ses besoins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Il a sa </a:t>
            </a:r>
            <a:r>
              <a:rPr lang="fr-FR" sz="2400" dirty="0" smtClean="0"/>
              <a:t>propre vision </a:t>
            </a:r>
            <a:r>
              <a:rPr lang="fr-FR" sz="2400" dirty="0" smtClean="0"/>
              <a:t>de la prise en charge au CRCM et en ville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400" dirty="0" smtClean="0"/>
              <a:t>La prise en charge au CRCM et en ville peut aussi être améliorée continuellement, au service de tous les patients</a:t>
            </a:r>
          </a:p>
        </p:txBody>
      </p:sp>
    </p:spTree>
    <p:extLst>
      <p:ext uri="{BB962C8B-B14F-4D97-AF65-F5344CB8AC3E}">
        <p14:creationId xmlns:p14="http://schemas.microsoft.com/office/powerpoint/2010/main" val="17999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aux parents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5128" y="2204358"/>
            <a:ext cx="82622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Rechercher une </a:t>
            </a:r>
            <a:r>
              <a:rPr lang="fr-FR" sz="3600" b="1" dirty="0" smtClean="0">
                <a:solidFill>
                  <a:srgbClr val="0070C0"/>
                </a:solidFill>
              </a:rPr>
              <a:t>amélioration permanente de la prise en charge</a:t>
            </a:r>
            <a:r>
              <a:rPr lang="fr-FR" sz="3200" b="1" dirty="0" smtClean="0">
                <a:solidFill>
                  <a:srgbClr val="0070C0"/>
                </a:solidFill>
              </a:rPr>
              <a:t>, entre parents et soignants: une dynamique constructive, non culpabilisante, « résiliente » de part et d’autre, et qui porte ses fruits pour la santé et la qualité de vie</a:t>
            </a:r>
            <a:r>
              <a:rPr lang="fr-FR" sz="3200" b="1" dirty="0">
                <a:solidFill>
                  <a:srgbClr val="0070C0"/>
                </a:solidFill>
              </a:rPr>
              <a:t> </a:t>
            </a:r>
            <a:r>
              <a:rPr lang="fr-FR" sz="3200" b="1" dirty="0" smtClean="0">
                <a:solidFill>
                  <a:srgbClr val="0070C0"/>
                </a:solidFill>
              </a:rPr>
              <a:t>du patient, de ses parents</a:t>
            </a:r>
            <a:r>
              <a:rPr lang="mr-IN" sz="3200" b="1" dirty="0" smtClean="0">
                <a:solidFill>
                  <a:srgbClr val="0070C0"/>
                </a:solidFill>
              </a:rPr>
              <a:t>…</a:t>
            </a:r>
            <a:r>
              <a:rPr lang="fr-FR" sz="3200" b="1" dirty="0" smtClean="0">
                <a:solidFill>
                  <a:srgbClr val="0070C0"/>
                </a:solidFill>
              </a:rPr>
              <a:t> et des soignants </a:t>
            </a:r>
            <a:r>
              <a:rPr lang="fr-FR" sz="3200" b="1" dirty="0" smtClean="0">
                <a:solidFill>
                  <a:srgbClr val="0070C0"/>
                </a:solidFill>
              </a:rPr>
              <a:t>(?)</a:t>
            </a:r>
            <a:endParaRPr lang="fr-F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3866"/>
            <a:ext cx="10515600" cy="1325563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Et les Patients adultes ?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809296"/>
            <a:ext cx="11008658" cy="435133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Parents et Patients, c’est différent ! </a:t>
            </a:r>
            <a:r>
              <a:rPr lang="fr-FR" sz="2400" i="1" dirty="0" smtClean="0"/>
              <a:t>(et cela a beaucoup de conséquences</a:t>
            </a:r>
            <a:r>
              <a:rPr lang="mr-IN" sz="2400" i="1" dirty="0" smtClean="0"/>
              <a:t>…</a:t>
            </a:r>
            <a:r>
              <a:rPr lang="fr-FR" sz="2400" i="1" dirty="0" smtClean="0"/>
              <a:t>!)</a:t>
            </a:r>
          </a:p>
          <a:p>
            <a:r>
              <a:rPr lang="fr-FR" dirty="0" smtClean="0"/>
              <a:t>Or on a tendance, par facilité, à dire ou à penser souvent parents/patients</a:t>
            </a:r>
            <a:r>
              <a:rPr lang="mr-IN" dirty="0" smtClean="0"/>
              <a:t>…</a:t>
            </a:r>
            <a:r>
              <a:rPr lang="fr-FR" dirty="0" smtClean="0"/>
              <a:t> </a:t>
            </a:r>
            <a:r>
              <a:rPr lang="fr-FR" sz="2400" i="1" dirty="0" smtClean="0"/>
              <a:t>(moi comme les autres</a:t>
            </a:r>
            <a:r>
              <a:rPr lang="mr-IN" sz="2400" i="1" dirty="0" smtClean="0"/>
              <a:t>…</a:t>
            </a:r>
            <a:r>
              <a:rPr lang="fr-FR" sz="2400" i="1" dirty="0" smtClean="0"/>
              <a:t>!)</a:t>
            </a:r>
            <a:endParaRPr lang="fr-FR" sz="1800" i="1" dirty="0" smtClean="0"/>
          </a:p>
          <a:p>
            <a:r>
              <a:rPr lang="fr-FR" dirty="0" smtClean="0"/>
              <a:t>Dans la mucoviscidose, il semble qu’il y a une « continuité » entre les parents et le jeune, ce qui n’est pas le cas des maladies chroniques « acquises » à l’âge adulte </a:t>
            </a:r>
            <a:r>
              <a:rPr lang="fr-FR" sz="2400" i="1" dirty="0" smtClean="0"/>
              <a:t>(ex: diabète type 2)</a:t>
            </a:r>
          </a:p>
          <a:p>
            <a:r>
              <a:rPr lang="fr-FR" dirty="0" smtClean="0"/>
              <a:t>MAIS pour les Patients </a:t>
            </a:r>
            <a:r>
              <a:rPr lang="fr-FR" dirty="0" err="1" smtClean="0"/>
              <a:t>mucos</a:t>
            </a:r>
            <a:r>
              <a:rPr lang="fr-FR" i="1" dirty="0" smtClean="0"/>
              <a:t>, il n’y a pas de « deuil » de la vie d’avant la maladie </a:t>
            </a:r>
            <a:r>
              <a:rPr lang="fr-FR" dirty="0" smtClean="0"/>
              <a:t>(c’est le problème des parents, pas des enfants nés avec</a:t>
            </a:r>
            <a:r>
              <a:rPr lang="mr-IN" dirty="0" smtClean="0"/>
              <a:t>…</a:t>
            </a:r>
            <a:r>
              <a:rPr lang="fr-FR" dirty="0" smtClean="0"/>
              <a:t>)</a:t>
            </a:r>
            <a:endParaRPr lang="fr-FR" i="1" dirty="0" smtClean="0"/>
          </a:p>
          <a:p>
            <a:r>
              <a:rPr lang="fr-FR" dirty="0" smtClean="0"/>
              <a:t>C’est tout l’enjeu de la </a:t>
            </a:r>
            <a:r>
              <a:rPr lang="fr-FR" i="1" dirty="0" smtClean="0"/>
              <a:t>Transition Ados-Adultes</a:t>
            </a:r>
            <a:r>
              <a:rPr lang="fr-FR" dirty="0" smtClean="0"/>
              <a:t>, autant pour les patients que pour les parents</a:t>
            </a:r>
            <a:r>
              <a:rPr lang="mr-IN" dirty="0" smtClean="0"/>
              <a:t>…</a:t>
            </a:r>
            <a:r>
              <a:rPr lang="fr-FR" dirty="0" smtClean="0"/>
              <a:t>! </a:t>
            </a:r>
            <a:r>
              <a:rPr lang="fr-FR" i="1" dirty="0" smtClean="0"/>
              <a:t>(Enjeu de transmission symbolique, après avoir été « génétique » ?)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678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3866"/>
            <a:ext cx="10515600" cy="1325563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Patient: Construire son Identité par rapport à la Maladie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727651"/>
            <a:ext cx="11008658" cy="4901750"/>
          </a:xfrm>
        </p:spPr>
        <p:txBody>
          <a:bodyPr>
            <a:normAutofit fontScale="85000" lnSpcReduction="20000"/>
          </a:bodyPr>
          <a:lstStyle/>
          <a:p>
            <a:r>
              <a:rPr lang="fr-FR" i="1" dirty="0" err="1" smtClean="0"/>
              <a:t>Illnesscentrality</a:t>
            </a:r>
            <a:r>
              <a:rPr lang="fr-FR" i="1" dirty="0" smtClean="0"/>
              <a:t>, </a:t>
            </a:r>
            <a:r>
              <a:rPr lang="fr-FR" i="1" dirty="0" err="1" smtClean="0"/>
              <a:t>Hegelson&amp;Novak</a:t>
            </a:r>
            <a:r>
              <a:rPr lang="fr-FR" i="1" dirty="0" smtClean="0"/>
              <a:t>, 2007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Les patients mucoviscidose peuvent avoir des conduites à risque, </a:t>
            </a:r>
            <a:r>
              <a:rPr lang="fr-FR" i="1" dirty="0" smtClean="0"/>
              <a:t>rarement le déni de la maladie</a:t>
            </a:r>
            <a:r>
              <a:rPr lang="fr-FR" dirty="0" smtClean="0"/>
              <a:t>	</a:t>
            </a:r>
            <a:r>
              <a:rPr lang="fr-FR" sz="2600" i="1" dirty="0" smtClean="0"/>
              <a:t>(alors que ça peut être le problème des parents)</a:t>
            </a:r>
          </a:p>
          <a:p>
            <a:r>
              <a:rPr lang="fr-FR" dirty="0" smtClean="0"/>
              <a:t>Les patients doivent remanier leur identité suite à la transplantation ou sans doute aussi lorsque des traitements « annulent » les effets de la maladie </a:t>
            </a:r>
          </a:p>
          <a:p>
            <a:r>
              <a:rPr lang="fr-FR" dirty="0" smtClean="0"/>
              <a:t>Un patient disant: </a:t>
            </a:r>
            <a:r>
              <a:rPr lang="fr-FR" i="1" dirty="0" smtClean="0"/>
              <a:t>« vaincre la mucoviscidose ça me pose un problème, parce que la mucoviscidose c’est moi</a:t>
            </a:r>
            <a:r>
              <a:rPr lang="mr-IN" i="1" dirty="0" smtClean="0"/>
              <a:t>…</a:t>
            </a:r>
            <a:r>
              <a:rPr lang="fr-FR" i="1" dirty="0" smtClean="0"/>
              <a:t> »</a:t>
            </a:r>
            <a:endParaRPr lang="fr-FR" i="1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868293" y="2205483"/>
            <a:ext cx="10749966" cy="2179110"/>
            <a:chOff x="609601" y="4703763"/>
            <a:chExt cx="10749966" cy="217911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532" y="4703763"/>
              <a:ext cx="1384300" cy="1168400"/>
            </a:xfrm>
            <a:prstGeom prst="rect">
              <a:avLst/>
            </a:prstGeom>
          </p:spPr>
        </p:pic>
        <p:grpSp>
          <p:nvGrpSpPr>
            <p:cNvPr id="11" name="Grouper 10"/>
            <p:cNvGrpSpPr/>
            <p:nvPr/>
          </p:nvGrpSpPr>
          <p:grpSpPr>
            <a:xfrm>
              <a:off x="1039914" y="4703763"/>
              <a:ext cx="2006600" cy="1709673"/>
              <a:chOff x="1039914" y="4703763"/>
              <a:chExt cx="2006600" cy="1709673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914" y="4703763"/>
                <a:ext cx="2006600" cy="1473200"/>
              </a:xfrm>
              <a:prstGeom prst="rect">
                <a:avLst/>
              </a:prstGeom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1510145" y="6044104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mtClean="0"/>
                  <a:t>Déni</a:t>
                </a:r>
                <a:endParaRPr lang="fr-FR"/>
              </a:p>
            </p:txBody>
          </p:sp>
        </p:grpSp>
        <p:grpSp>
          <p:nvGrpSpPr>
            <p:cNvPr id="12" name="Grouper 11"/>
            <p:cNvGrpSpPr/>
            <p:nvPr/>
          </p:nvGrpSpPr>
          <p:grpSpPr>
            <a:xfrm>
              <a:off x="8095340" y="4703763"/>
              <a:ext cx="3264227" cy="1986672"/>
              <a:chOff x="8095340" y="4703763"/>
              <a:chExt cx="3264227" cy="1986672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9561" y="4703763"/>
                <a:ext cx="1460500" cy="1295400"/>
              </a:xfrm>
              <a:prstGeom prst="rect">
                <a:avLst/>
              </a:prstGeom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8095340" y="6044104"/>
                <a:ext cx="32642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Identité intégrée (</a:t>
                </a:r>
                <a:r>
                  <a:rPr lang="fr-FR" sz="1400" i="1" dirty="0" err="1" smtClean="0"/>
                  <a:t>Luyckx</a:t>
                </a:r>
                <a:r>
                  <a:rPr lang="fr-FR" sz="1400" i="1" dirty="0" smtClean="0"/>
                  <a:t> </a:t>
                </a:r>
                <a:r>
                  <a:rPr lang="fr-FR" sz="1400" i="1" dirty="0"/>
                  <a:t>et al. 2012 </a:t>
                </a:r>
                <a:r>
                  <a:rPr lang="fr-FR" sz="1400" i="1" dirty="0" smtClean="0"/>
                  <a:t>)</a:t>
                </a:r>
                <a:endParaRPr lang="fr-FR" i="1" dirty="0"/>
              </a:p>
              <a:p>
                <a:endParaRPr lang="fr-FR" dirty="0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609601" y="6021099"/>
              <a:ext cx="999657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Conduites à risque</a:t>
              </a:r>
            </a:p>
            <a:p>
              <a:pPr algn="ctr"/>
              <a:r>
                <a:rPr lang="fr-FR" sz="1400" i="1" dirty="0" smtClean="0"/>
                <a:t>(Adams et </a:t>
              </a:r>
              <a:r>
                <a:rPr lang="fr-FR" sz="1400" i="1" dirty="0"/>
                <a:t>al., 1997; Tilden et al. 2005; </a:t>
              </a:r>
              <a:r>
                <a:rPr lang="fr-FR" sz="1400" i="1" dirty="0" err="1"/>
                <a:t>Aujoulat</a:t>
              </a:r>
              <a:r>
                <a:rPr lang="fr-FR" sz="1400" i="1" dirty="0"/>
                <a:t> et al. 2008, </a:t>
              </a:r>
              <a:r>
                <a:rPr lang="fr-FR" sz="1400" i="1" dirty="0" err="1"/>
                <a:t>Pélicand</a:t>
              </a:r>
              <a:r>
                <a:rPr lang="fr-FR" sz="1400" i="1" dirty="0"/>
                <a:t> et al. 2012, </a:t>
              </a:r>
              <a:r>
                <a:rPr lang="fr-FR" sz="1400" i="1" dirty="0" err="1"/>
                <a:t>Barrier</a:t>
              </a:r>
              <a:r>
                <a:rPr lang="fr-FR" sz="1400" i="1" dirty="0"/>
                <a:t>) </a:t>
              </a:r>
            </a:p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5474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34496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Colloque </a:t>
            </a:r>
            <a:r>
              <a:rPr lang="fr-FR" sz="3200" b="1" dirty="0" err="1" smtClean="0"/>
              <a:t>Empowerment</a:t>
            </a:r>
            <a:r>
              <a:rPr lang="fr-FR" sz="3200" b="1" dirty="0" smtClean="0"/>
              <a:t> des Patients </a:t>
            </a:r>
            <a:r>
              <a:rPr lang="fr-FR" sz="2400" b="1" i="1" dirty="0" smtClean="0"/>
              <a:t>Mucoviscidose, Diabète, Hémophilie, MICI, troubles psychiques</a:t>
            </a:r>
            <a:r>
              <a:rPr lang="mr-IN" sz="2400" b="1" i="1" dirty="0" smtClean="0"/>
              <a:t>…</a:t>
            </a:r>
            <a:r>
              <a:rPr lang="fr-FR" sz="2400" b="1" i="1" dirty="0" smtClean="0"/>
              <a:t> </a:t>
            </a:r>
            <a:r>
              <a:rPr lang="mr-IN" sz="3200" b="1" dirty="0" smtClean="0"/>
              <a:t>–</a:t>
            </a:r>
            <a:r>
              <a:rPr lang="fr-FR" sz="3200" b="1" dirty="0" smtClean="0"/>
              <a:t> les 21 &amp; 22 Sept à Paris (AP-HP)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671" y="2086882"/>
            <a:ext cx="11008658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« Plus jamais rien sans nous</a:t>
            </a:r>
            <a:r>
              <a:rPr lang="mr-IN" dirty="0" smtClean="0"/>
              <a:t>…</a:t>
            </a:r>
            <a:r>
              <a:rPr lang="fr-FR" dirty="0" smtClean="0"/>
              <a:t>! »</a:t>
            </a:r>
          </a:p>
          <a:p>
            <a:r>
              <a:rPr lang="fr-FR" dirty="0" smtClean="0"/>
              <a:t>«  Il faut que le traitement devienne la volonté du Patient, voire son DESIR de prendre soin de lui-même</a:t>
            </a:r>
            <a:r>
              <a:rPr lang="mr-IN" dirty="0" smtClean="0"/>
              <a:t>…</a:t>
            </a:r>
            <a:r>
              <a:rPr lang="fr-FR" dirty="0" smtClean="0"/>
              <a:t> sinon il n’y a pas d’appropriation donc de suivi » </a:t>
            </a:r>
            <a:r>
              <a:rPr lang="fr-FR" sz="2000" i="1" dirty="0" smtClean="0"/>
              <a:t>(P </a:t>
            </a:r>
            <a:r>
              <a:rPr lang="fr-FR" sz="2000" i="1" dirty="0" err="1" smtClean="0"/>
              <a:t>Barrier</a:t>
            </a:r>
            <a:r>
              <a:rPr lang="fr-FR" sz="2000" i="1" dirty="0"/>
              <a:t> </a:t>
            </a:r>
            <a:r>
              <a:rPr lang="fr-FR" sz="2000" i="1" dirty="0" smtClean="0"/>
              <a:t>&amp; JB Faure</a:t>
            </a:r>
            <a:r>
              <a:rPr lang="fr-FR" sz="2000" i="1" dirty="0"/>
              <a:t>) (</a:t>
            </a:r>
            <a:r>
              <a:rPr lang="fr-FR" sz="2000" i="1" dirty="0">
                <a:hlinkClick r:id="rId2"/>
              </a:rPr>
              <a:t>https://</a:t>
            </a:r>
            <a:r>
              <a:rPr lang="fr-FR" sz="2000" i="1" dirty="0" smtClean="0">
                <a:hlinkClick r:id="rId2"/>
              </a:rPr>
              <a:t>www.youtube.com/watch?v=JVOxDA8-gms)</a:t>
            </a:r>
            <a:endParaRPr lang="fr-FR" sz="2000" i="1" dirty="0" smtClean="0"/>
          </a:p>
          <a:p>
            <a:r>
              <a:rPr lang="fr-FR" dirty="0" smtClean="0"/>
              <a:t> «  apprivoiser la maladie dans ses phases, ses à-coups, son évolution »</a:t>
            </a:r>
          </a:p>
          <a:p>
            <a:r>
              <a:rPr lang="fr-FR" dirty="0" smtClean="0"/>
              <a:t>« être accompagné dans NOS choix, quels qu’ils soient</a:t>
            </a:r>
            <a:r>
              <a:rPr lang="mr-IN" dirty="0" smtClean="0"/>
              <a:t>…</a:t>
            </a:r>
            <a:r>
              <a:rPr lang="fr-FR" dirty="0" smtClean="0"/>
              <a:t> et secourus quand on n’en peut plus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8" y="180109"/>
            <a:ext cx="11116868" cy="6206836"/>
          </a:xfrm>
        </p:spPr>
      </p:pic>
      <p:sp>
        <p:nvSpPr>
          <p:cNvPr id="5" name="ZoneTexte 4"/>
          <p:cNvSpPr txBox="1"/>
          <p:nvPr/>
        </p:nvSpPr>
        <p:spPr>
          <a:xfrm>
            <a:off x="3713021" y="6386945"/>
            <a:ext cx="577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Extrait de la présentation d’I </a:t>
            </a:r>
            <a:r>
              <a:rPr lang="fr-FR" i="1" dirty="0" err="1" smtClean="0">
                <a:solidFill>
                  <a:srgbClr val="0070C0"/>
                </a:solidFill>
              </a:rPr>
              <a:t>Aujoulat</a:t>
            </a:r>
            <a:r>
              <a:rPr lang="fr-FR" i="1" dirty="0" smtClean="0">
                <a:solidFill>
                  <a:srgbClr val="0070C0"/>
                </a:solidFill>
              </a:rPr>
              <a:t> le 21 septembre 2017</a:t>
            </a:r>
            <a:endParaRPr lang="fr-FR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1623</Words>
  <Application>Microsoft Macintosh PowerPoint</Application>
  <PresentationFormat>Grand écran</PresentationFormat>
  <Paragraphs>208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Calibri</vt:lpstr>
      <vt:lpstr>Calibri Light</vt:lpstr>
      <vt:lpstr>Courier New</vt:lpstr>
      <vt:lpstr>Mangal</vt:lpstr>
      <vt:lpstr>Wingdings</vt:lpstr>
      <vt:lpstr>Arial</vt:lpstr>
      <vt:lpstr>Thème Office</vt:lpstr>
      <vt:lpstr>Engagements des parents et des patients avec les équipes pour améliorer la prise en charge </vt:lpstr>
      <vt:lpstr>Deux questions</vt:lpstr>
      <vt:lpstr>Préambule : Table Ronde SFP Tours en mai 2015 –  Ethique de la coopération parents – soignants</vt:lpstr>
      <vt:lpstr>Préambule : Table Ronde SFP Tours en mai 2015 –  Ethique de la coopération parents – soignants</vt:lpstr>
      <vt:lpstr>Proposition aux parents</vt:lpstr>
      <vt:lpstr>Et les Patients adultes ?</vt:lpstr>
      <vt:lpstr>Patient: Construire son Identité par rapport à la Maladie</vt:lpstr>
      <vt:lpstr>Colloque Empowerment des Patients Mucoviscidose, Diabète, Hémophilie, MICI, troubles psychiques… – les 21 &amp; 22 Sept à Paris (AP-HP)</vt:lpstr>
      <vt:lpstr>Présentation PowerPoint</vt:lpstr>
      <vt:lpstr>Présentation PowerPoint</vt:lpstr>
      <vt:lpstr>Présentation PowerPoint</vt:lpstr>
      <vt:lpstr>La mucoviscidose n’échappe pas à l’évolution générale</vt:lpstr>
      <vt:lpstr>Proposition aux patients adultes</vt:lpstr>
      <vt:lpstr>2ème partie : quels engagements des parents et patients ?</vt:lpstr>
      <vt:lpstr>Contexte en évolution : le « modèle de Montréal »</vt:lpstr>
      <vt:lpstr>Conditions pour une relation patient – équipe de soins pour collaboration effective</vt:lpstr>
      <vt:lpstr>Quelques unes des questions pour la prise en charge individuelle du Patient (Collaborative Chronic Care Model)</vt:lpstr>
      <vt:lpstr>Quelques unes des questions pour la  prise en charge collective des Patients  Organisation des soins</vt:lpstr>
      <vt:lpstr>Inventaire des points forts &amp; opportunités  - pour la prise en charge individuelle dans la mucoviscidose</vt:lpstr>
      <vt:lpstr>Engagements de patients/parents intervenants (PPI)  - pour la prise en charge individuelle</vt:lpstr>
      <vt:lpstr>Inventaire des points forts &amp; opportunités  - pour la prise en charge collective au CRCM </vt:lpstr>
      <vt:lpstr>Engagement de patients/parents intervenants (PPI) aux côtés des soignants dans PHARE-M</vt:lpstr>
      <vt:lpstr>Rôle des PPI engagés dans PHARE-M</vt:lpstr>
      <vt:lpstr>En quoi les PPI PHARE-M sont-ils un atout pour adapter la prise en charge collective au modèle de soins collaboratif ?</vt:lpstr>
      <vt:lpstr>L’engagement de PPI dans l’ETP, l’accompagnement ou l’amélioration de la qualité est facilité par …</vt:lpstr>
      <vt:lpstr>L’innovation e-santé renforcera le modèle collaboratif … donc le rôle des PPI dans l’adaptation de la prise en charge à ce modèle</vt:lpstr>
      <vt:lpstr>Annexes</vt:lpstr>
      <vt:lpstr>Présentation PowerPoint</vt:lpstr>
      <vt:lpstr>Retour sur le Colloque Empowerment des Patients –  Métaplan Parents-Soignants sur la Transition Ados-Adultes</vt:lpstr>
      <vt:lpstr>Présentation PowerPoint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Engagements des parents-patients avec les équipes pour améliorer la prise en charge </dc:title>
  <dc:creator>Dominique Pougheon</dc:creator>
  <cp:lastModifiedBy>Dominique Pougheon</cp:lastModifiedBy>
  <cp:revision>140</cp:revision>
  <dcterms:created xsi:type="dcterms:W3CDTF">2017-10-06T09:50:26Z</dcterms:created>
  <dcterms:modified xsi:type="dcterms:W3CDTF">2017-10-12T09:05:39Z</dcterms:modified>
</cp:coreProperties>
</file>