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3" r:id="rId1"/>
  </p:sldMasterIdLst>
  <p:notesMasterIdLst>
    <p:notesMasterId r:id="rId18"/>
  </p:notesMasterIdLst>
  <p:handoutMasterIdLst>
    <p:handoutMasterId r:id="rId19"/>
  </p:handoutMasterIdLst>
  <p:sldIdLst>
    <p:sldId id="831" r:id="rId2"/>
    <p:sldId id="840" r:id="rId3"/>
    <p:sldId id="839" r:id="rId4"/>
    <p:sldId id="855" r:id="rId5"/>
    <p:sldId id="822" r:id="rId6"/>
    <p:sldId id="845" r:id="rId7"/>
    <p:sldId id="857" r:id="rId8"/>
    <p:sldId id="862" r:id="rId9"/>
    <p:sldId id="852" r:id="rId10"/>
    <p:sldId id="853" r:id="rId11"/>
    <p:sldId id="835" r:id="rId12"/>
    <p:sldId id="863" r:id="rId13"/>
    <p:sldId id="864" r:id="rId14"/>
    <p:sldId id="866" r:id="rId15"/>
    <p:sldId id="865" r:id="rId16"/>
    <p:sldId id="868" r:id="rId1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A56"/>
    <a:srgbClr val="779DCB"/>
    <a:srgbClr val="1F497D"/>
    <a:srgbClr val="3333CC"/>
    <a:srgbClr val="339933"/>
    <a:srgbClr val="6699FF"/>
    <a:srgbClr val="CC0000"/>
    <a:srgbClr val="000000"/>
    <a:srgbClr val="333333"/>
    <a:srgbClr val="1C1C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2" autoAdjust="0"/>
    <p:restoredTop sz="99661" autoAdjust="0"/>
  </p:normalViewPr>
  <p:slideViewPr>
    <p:cSldViewPr snapToGrid="0">
      <p:cViewPr>
        <p:scale>
          <a:sx n="60" d="100"/>
          <a:sy n="60" d="100"/>
        </p:scale>
        <p:origin x="-94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62" y="-10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s%20documents\U1087\Etudes%20Institutionnelles\COLT\Donn&#233;es%20avancement%20cohorte\Donn&#233;es%20Cohorte%20COLT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s%20documents\U1087\Etudes%20Institutionnelles\COLT\Donn&#233;es%20avancement%20cohorte\Botturi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SUIVI DES PATIENTS COLT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Suivis!$C$18</c:f>
              <c:strCache>
                <c:ptCount val="1"/>
                <c:pt idx="0">
                  <c:v>sept-12</c:v>
                </c:pt>
              </c:strCache>
            </c:strRef>
          </c:tx>
          <c:cat>
            <c:strRef>
              <c:f>Suivis!$D$3:$K$3</c:f>
              <c:strCache>
                <c:ptCount val="8"/>
                <c:pt idx="0">
                  <c:v>Inclusions</c:v>
                </c:pt>
                <c:pt idx="1">
                  <c:v>Transplantations</c:v>
                </c:pt>
                <c:pt idx="2">
                  <c:v>1 Month (V2)</c:v>
                </c:pt>
                <c:pt idx="3">
                  <c:v>6 Months (V3)</c:v>
                </c:pt>
                <c:pt idx="4">
                  <c:v>1 year (V4)</c:v>
                </c:pt>
                <c:pt idx="5">
                  <c:v>1,5 years (V5)</c:v>
                </c:pt>
                <c:pt idx="6">
                  <c:v> 2 years (V6)</c:v>
                </c:pt>
                <c:pt idx="7">
                  <c:v>2,5 years (V7)</c:v>
                </c:pt>
              </c:strCache>
            </c:strRef>
          </c:cat>
          <c:val>
            <c:numRef>
              <c:f>Suivis!$D$18:$K$18</c:f>
              <c:numCache>
                <c:formatCode>General</c:formatCode>
                <c:ptCount val="8"/>
                <c:pt idx="0">
                  <c:v>820</c:v>
                </c:pt>
                <c:pt idx="1">
                  <c:v>609</c:v>
                </c:pt>
                <c:pt idx="2">
                  <c:v>479</c:v>
                </c:pt>
                <c:pt idx="3">
                  <c:v>342</c:v>
                </c:pt>
                <c:pt idx="4">
                  <c:v>238</c:v>
                </c:pt>
                <c:pt idx="5">
                  <c:v>129</c:v>
                </c:pt>
                <c:pt idx="6">
                  <c:v>49</c:v>
                </c:pt>
                <c:pt idx="7">
                  <c:v>10</c:v>
                </c:pt>
              </c:numCache>
            </c:numRef>
          </c:val>
        </c:ser>
        <c:dLbls>
          <c:showVal val="1"/>
        </c:dLbls>
        <c:shape val="box"/>
        <c:axId val="62090624"/>
        <c:axId val="62096512"/>
        <c:axId val="0"/>
      </c:bar3DChart>
      <c:catAx>
        <c:axId val="62090624"/>
        <c:scaling>
          <c:orientation val="minMax"/>
        </c:scaling>
        <c:axPos val="b"/>
        <c:majorTickMark val="none"/>
        <c:tickLblPos val="nextTo"/>
        <c:crossAx val="62096512"/>
        <c:crosses val="autoZero"/>
        <c:auto val="1"/>
        <c:lblAlgn val="ctr"/>
        <c:lblOffset val="100"/>
      </c:catAx>
      <c:valAx>
        <c:axId val="62096512"/>
        <c:scaling>
          <c:orientation val="minMax"/>
        </c:scaling>
        <c:delete val="1"/>
        <c:axPos val="l"/>
        <c:numFmt formatCode="General" sourceLinked="1"/>
        <c:tickLblPos val="none"/>
        <c:crossAx val="6209062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plotArea>
      <c:layout/>
      <c:barChart>
        <c:barDir val="col"/>
        <c:grouping val="clustered"/>
        <c:ser>
          <c:idx val="0"/>
          <c:order val="0"/>
          <c:cat>
            <c:strRef>
              <c:f>Feuil3!$D$2:$L$2</c:f>
              <c:strCache>
                <c:ptCount val="9"/>
                <c:pt idx="0">
                  <c:v>Biopsies</c:v>
                </c:pt>
                <c:pt idx="1">
                  <c:v>CAE</c:v>
                </c:pt>
                <c:pt idx="2">
                  <c:v>Cellules</c:v>
                </c:pt>
                <c:pt idx="3">
                  <c:v>EDTA</c:v>
                </c:pt>
                <c:pt idx="4">
                  <c:v>EI</c:v>
                </c:pt>
                <c:pt idx="5">
                  <c:v>LBA</c:v>
                </c:pt>
                <c:pt idx="6">
                  <c:v>Paxgène</c:v>
                </c:pt>
                <c:pt idx="7">
                  <c:v>Plasma</c:v>
                </c:pt>
                <c:pt idx="8">
                  <c:v>Sérum</c:v>
                </c:pt>
              </c:strCache>
            </c:strRef>
          </c:cat>
          <c:val>
            <c:numRef>
              <c:f>Feuil3!$D$3:$L$3</c:f>
              <c:numCache>
                <c:formatCode>General</c:formatCode>
                <c:ptCount val="9"/>
                <c:pt idx="0">
                  <c:v>1161</c:v>
                </c:pt>
                <c:pt idx="1">
                  <c:v>45</c:v>
                </c:pt>
                <c:pt idx="2">
                  <c:v>9440</c:v>
                </c:pt>
                <c:pt idx="3">
                  <c:v>1673</c:v>
                </c:pt>
                <c:pt idx="4">
                  <c:v>43</c:v>
                </c:pt>
                <c:pt idx="5">
                  <c:v>2397</c:v>
                </c:pt>
                <c:pt idx="6">
                  <c:v>1691</c:v>
                </c:pt>
                <c:pt idx="7">
                  <c:v>13337</c:v>
                </c:pt>
                <c:pt idx="8">
                  <c:v>5089</c:v>
                </c:pt>
              </c:numCache>
            </c:numRef>
          </c:val>
        </c:ser>
        <c:axId val="45377792"/>
        <c:axId val="45391872"/>
      </c:barChart>
      <c:catAx>
        <c:axId val="45377792"/>
        <c:scaling>
          <c:orientation val="minMax"/>
        </c:scaling>
        <c:axPos val="b"/>
        <c:tickLblPos val="nextTo"/>
        <c:crossAx val="45391872"/>
        <c:crosses val="autoZero"/>
        <c:auto val="1"/>
        <c:lblAlgn val="ctr"/>
        <c:lblOffset val="100"/>
      </c:catAx>
      <c:valAx>
        <c:axId val="45391872"/>
        <c:scaling>
          <c:orientation val="minMax"/>
        </c:scaling>
        <c:axPos val="l"/>
        <c:majorGridlines/>
        <c:numFmt formatCode="General" sourceLinked="1"/>
        <c:tickLblPos val="nextTo"/>
        <c:crossAx val="4537779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86D3368D-FE35-45BB-82C6-53E1AB12E5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8A182517-E86D-462B-84A3-08F8F6FA71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9931" y="6973848"/>
            <a:ext cx="5679439" cy="380760"/>
          </a:xfrm>
          <a:prstGeom prst="rect">
            <a:avLst/>
          </a:prstGeom>
        </p:spPr>
        <p:txBody>
          <a:bodyPr lIns="94753" tIns="94753" rIns="94753" bIns="94753" anchor="ctr" anchorCtr="0">
            <a:sp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82517-E86D-462B-84A3-08F8F6FA711A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21188" y="4432015"/>
            <a:ext cx="2133600" cy="365125"/>
          </a:xfrm>
        </p:spPr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45F23-C9A3-4995-8CAF-373ACD5E3953}" type="datetimeFigureOut">
              <a:rPr lang="fr-FR" smtClean="0"/>
              <a:pPr>
                <a:defRPr/>
              </a:pPr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64090" y="5987860"/>
            <a:ext cx="2133600" cy="365125"/>
          </a:xfrm>
        </p:spPr>
        <p:txBody>
          <a:bodyPr/>
          <a:lstStyle/>
          <a:p>
            <a:pPr>
              <a:defRPr/>
            </a:pPr>
            <a:fld id="{F575D500-90C2-4BEE-B316-B4BA4A3A80A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5" descr="Revenir vers l'accue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1"/>
            <a:ext cx="1263962" cy="6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7" y="155983"/>
            <a:ext cx="866783" cy="55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914A-B035-4096-B205-696EFF287686}" type="datetimeFigureOut">
              <a:rPr lang="fr-FR" smtClean="0"/>
              <a:pPr/>
              <a:t>25/10/2012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CBD9-1305-47C4-9A2E-F90ABB6952C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37" descr="Logo Institut Thora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316663"/>
            <a:ext cx="12842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>
            <a:grpSpLocks noChangeAspect="1"/>
          </p:cNvGrpSpPr>
          <p:nvPr userDrawn="1"/>
        </p:nvGrpSpPr>
        <p:grpSpPr bwMode="auto">
          <a:xfrm>
            <a:off x="136525" y="6388100"/>
            <a:ext cx="2514600" cy="344488"/>
            <a:chOff x="6577321" y="6435021"/>
            <a:chExt cx="2349998" cy="307092"/>
          </a:xfrm>
        </p:grpSpPr>
        <p:pic>
          <p:nvPicPr>
            <p:cNvPr id="9" name="Picture 2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40096" y="6488623"/>
              <a:ext cx="604837" cy="23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9"/>
            <p:cNvPicPr>
              <a:picLocks noChangeAspect="1" noChangeArrowheads="1"/>
            </p:cNvPicPr>
            <p:nvPr/>
          </p:nvPicPr>
          <p:blipFill>
            <a:blip r:embed="rId15" cstate="print"/>
            <a:srcRect l="18750" t="21875" r="23438" b="26042"/>
            <a:stretch>
              <a:fillRect/>
            </a:stretch>
          </p:blipFill>
          <p:spPr bwMode="auto">
            <a:xfrm>
              <a:off x="8514574" y="6467789"/>
              <a:ext cx="412745" cy="27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16" cstate="print"/>
            <a:srcRect l="11034" t="17612" r="83455" b="76265"/>
            <a:stretch>
              <a:fillRect/>
            </a:stretch>
          </p:blipFill>
          <p:spPr bwMode="auto">
            <a:xfrm>
              <a:off x="7501939" y="6435021"/>
              <a:ext cx="332090" cy="29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 descr="INSERM leger couleurs [Converti]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77321" y="6503697"/>
              <a:ext cx="855878" cy="21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48" y="6250674"/>
            <a:ext cx="2715904" cy="580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4" name="Picture 2" descr="D:\Mes documents\U915\Etudes Institutionnelles\COLT\Journées scientifiques\290612 COLT\Versions à envoyer imprimer\Affiche-Colt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99365" y="764810"/>
          <a:ext cx="8387256" cy="5296115"/>
        </p:xfrm>
        <a:graphic>
          <a:graphicData uri="http://schemas.openxmlformats.org/drawingml/2006/table">
            <a:tbl>
              <a:tblPr/>
              <a:tblGrid>
                <a:gridCol w="5183677"/>
                <a:gridCol w="1453605"/>
                <a:gridCol w="1749974"/>
              </a:tblGrid>
              <a:tr h="288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Conventions CRB pour prise en charge des échantillons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Crédits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  <a:cs typeface="Times New Roman"/>
                        </a:rPr>
                        <a:t>Débits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1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Centres de Marseille, Foch, HEGP, CCML, Bordeaux, Grenoble, Lyon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Arial"/>
                          <a:ea typeface="Times New Roman"/>
                          <a:cs typeface="Times New Roman"/>
                        </a:rPr>
                        <a:t>2 000 €/centre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SOUS TOTAL n°3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  <a:cs typeface="Times New Roman"/>
                        </a:rPr>
                        <a:t>14 000 €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33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Biocollection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COLT </a:t>
                      </a: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1609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RNA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later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IP,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PAXgene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tubes,</a:t>
                      </a:r>
                      <a:r>
                        <a:rPr lang="fr-FR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boites,</a:t>
                      </a:r>
                      <a:r>
                        <a:rPr lang="fr-FR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sachets d’envoi,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cryotubes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pour </a:t>
                      </a:r>
                      <a:r>
                        <a:rPr lang="fr-FR" sz="1600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biocollection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rouleaux 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d’étiquette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43 054,06 € 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8372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Envois TNT/TSE Janv.-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Sept.2012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31 034.44 € 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68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Prév.Envois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TNT/TSE sept.-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10 344.81 €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2607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Maintenance/Evolution base de données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Arial"/>
                          <a:ea typeface="Times New Roman"/>
                          <a:cs typeface="Times New Roman"/>
                        </a:rPr>
                        <a:t>8 491.6 €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Organisation 2ème Journée COLT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9 418 €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Frais de gestion 5%  </a:t>
                      </a:r>
                      <a:r>
                        <a:rPr lang="fr-FR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ARPP (</a:t>
                      </a: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sur 108 000 €)</a:t>
                      </a:r>
                      <a:endParaRPr lang="fr-FR" sz="16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5 400 € 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9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SOUS TOTAL </a:t>
                      </a:r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n°4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28650" algn="ctr"/>
                        </a:tabLst>
                      </a:pPr>
                      <a:endParaRPr lang="fr-FR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28650" algn="ctr"/>
                        </a:tabLs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107 </a:t>
                      </a:r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742,91</a:t>
                      </a:r>
                      <a:r>
                        <a:rPr lang="fr-FR" sz="16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8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Reliquat 2011</a:t>
                      </a:r>
                      <a:endParaRPr lang="fr-FR" sz="16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28650" algn="ctr"/>
                        </a:tabLst>
                      </a:pPr>
                      <a:r>
                        <a:rPr lang="fr-FR" sz="1600" b="1">
                          <a:latin typeface="Arial"/>
                          <a:ea typeface="Times New Roman"/>
                          <a:cs typeface="Times New Roman"/>
                        </a:rPr>
                        <a:t>13 000 €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3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TOTAL (1)+(2)+(3</a:t>
                      </a:r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)+ (4)-reliquat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Times New Roman"/>
                          <a:cs typeface="Times New Roman"/>
                        </a:rPr>
                        <a:t>422 742,91 €</a:t>
                      </a:r>
                      <a:endParaRPr lang="fr-FR" sz="18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04900" y="276413"/>
            <a:ext cx="8229600" cy="7127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Arial" charset="0"/>
              </a:rPr>
              <a:t>F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inancements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complémentaires obtenus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pour 2013 et 2014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21121" y="1337492"/>
            <a:ext cx="8022371" cy="454469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500" kern="0" dirty="0" err="1" smtClean="0">
                <a:solidFill>
                  <a:srgbClr val="1F497D"/>
                </a:solidFill>
                <a:latin typeface="Calibri" pitchFamily="34" charset="0"/>
              </a:rPr>
              <a:t>SysCLAD</a:t>
            </a:r>
            <a:endParaRPr lang="fr-FR" sz="4500" kern="0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500" b="0" kern="0" dirty="0" smtClean="0">
                <a:latin typeface="Calibri" pitchFamily="34" charset="0"/>
              </a:rPr>
              <a:t>Financement de 293 000€/an sur 2 ans : </a:t>
            </a: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500" b="0" kern="0" dirty="0" smtClean="0">
                <a:latin typeface="Calibri" pitchFamily="34" charset="0"/>
              </a:rPr>
              <a:t>	240 000 € personnel (20 000 € ARC/centre)</a:t>
            </a: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500" b="0" kern="0" dirty="0" smtClean="0">
                <a:latin typeface="Calibri" pitchFamily="34" charset="0"/>
              </a:rPr>
              <a:t>	50 000</a:t>
            </a:r>
            <a:r>
              <a:rPr lang="fr-FR" sz="4500" b="0" kern="0" baseline="30000" dirty="0" smtClean="0">
                <a:latin typeface="Calibri" pitchFamily="34" charset="0"/>
              </a:rPr>
              <a:t> </a:t>
            </a:r>
            <a:r>
              <a:rPr lang="fr-FR" sz="4500" b="0" kern="0" dirty="0" smtClean="0">
                <a:latin typeface="Calibri" pitchFamily="34" charset="0"/>
              </a:rPr>
              <a:t>€ sous- contractant (Transporteur/IDBC)</a:t>
            </a: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500" b="0" kern="0" dirty="0" smtClean="0">
                <a:latin typeface="Calibri" pitchFamily="34" charset="0"/>
              </a:rPr>
              <a:t>	3 000 € frais de missions </a:t>
            </a: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500" kern="0" dirty="0" smtClean="0">
                <a:solidFill>
                  <a:srgbClr val="1F497D"/>
                </a:solidFill>
                <a:latin typeface="Calibri" pitchFamily="34" charset="0"/>
              </a:rPr>
              <a:t>CESTI </a:t>
            </a: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400" b="0" kern="0" dirty="0" smtClean="0">
                <a:latin typeface="Calibri" pitchFamily="34" charset="0"/>
              </a:rPr>
              <a:t>Financement de 15 000 €/an pour transport échantillons </a:t>
            </a: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500" b="0" kern="0" dirty="0" smtClean="0">
                <a:latin typeface="Calibri" pitchFamily="34" charset="0"/>
              </a:rPr>
              <a:t>Financement </a:t>
            </a:r>
            <a:r>
              <a:rPr lang="fr-FR" sz="4500" b="0" kern="0" dirty="0" err="1" smtClean="0">
                <a:latin typeface="Calibri" pitchFamily="34" charset="0"/>
              </a:rPr>
              <a:t>miRNA</a:t>
            </a:r>
            <a:r>
              <a:rPr lang="fr-FR" sz="4500" b="0" kern="0" dirty="0" smtClean="0">
                <a:latin typeface="Calibri" pitchFamily="34" charset="0"/>
              </a:rPr>
              <a:t> de </a:t>
            </a:r>
            <a:r>
              <a:rPr lang="fr-FR" sz="4500" b="0" kern="0" dirty="0" err="1" smtClean="0">
                <a:latin typeface="Calibri" pitchFamily="34" charset="0"/>
              </a:rPr>
              <a:t>SysCLAD</a:t>
            </a:r>
            <a:endParaRPr lang="fr-FR" sz="4500" b="0" kern="0" dirty="0" smtClean="0">
              <a:latin typeface="Calibri" pitchFamily="34" charset="0"/>
            </a:endParaRPr>
          </a:p>
          <a:p>
            <a:pPr marL="273050" indent="-27305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FR" sz="4500" b="0" kern="0" dirty="0" smtClean="0">
              <a:latin typeface="Calibr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900" y="3127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Autres projets COLT / </a:t>
            </a:r>
            <a:r>
              <a:rPr lang="fr-FR" sz="3600" dirty="0" err="1" smtClean="0"/>
              <a:t>SysCLAD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Transcriptome</a:t>
            </a:r>
            <a:r>
              <a:rPr lang="fr-FR" sz="2400" dirty="0" smtClean="0"/>
              <a:t>: </a:t>
            </a:r>
            <a:r>
              <a:rPr lang="fr-FR" sz="2400" dirty="0" err="1" smtClean="0"/>
              <a:t>mRNA</a:t>
            </a:r>
            <a:r>
              <a:rPr lang="fr-FR" sz="2400" dirty="0" smtClean="0"/>
              <a:t>, </a:t>
            </a:r>
            <a:r>
              <a:rPr lang="fr-FR" sz="2400" dirty="0" err="1" smtClean="0"/>
              <a:t>miRNA</a:t>
            </a:r>
            <a:endParaRPr lang="fr-FR" sz="2400" dirty="0" smtClean="0"/>
          </a:p>
          <a:p>
            <a:pPr lvl="1"/>
            <a:r>
              <a:rPr lang="fr-FR" sz="2000" dirty="0" smtClean="0"/>
              <a:t>Nantes (S </a:t>
            </a:r>
            <a:r>
              <a:rPr lang="fr-FR" sz="2000" dirty="0" err="1" smtClean="0"/>
              <a:t>Brouard</a:t>
            </a:r>
            <a:r>
              <a:rPr lang="fr-FR" sz="2000" dirty="0" smtClean="0"/>
              <a:t>)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Proteome</a:t>
            </a:r>
            <a:endParaRPr lang="fr-FR" sz="2400" dirty="0" smtClean="0"/>
          </a:p>
          <a:p>
            <a:pPr lvl="1"/>
            <a:r>
              <a:rPr lang="fr-FR" sz="2000" dirty="0" smtClean="0"/>
              <a:t>Grenoble (C Pison)</a:t>
            </a:r>
          </a:p>
          <a:p>
            <a:endParaRPr lang="fr-FR" sz="2400" dirty="0" smtClean="0"/>
          </a:p>
          <a:p>
            <a:r>
              <a:rPr lang="fr-FR" sz="2400" dirty="0" smtClean="0"/>
              <a:t>Génétique</a:t>
            </a:r>
          </a:p>
          <a:p>
            <a:pPr lvl="1"/>
            <a:r>
              <a:rPr lang="fr-FR" sz="2000" dirty="0" smtClean="0"/>
              <a:t>GATC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MSK 1</a:t>
            </a:r>
          </a:p>
          <a:p>
            <a:pPr lvl="1"/>
            <a:r>
              <a:rPr lang="fr-FR" sz="2000" dirty="0" smtClean="0"/>
              <a:t>Strasbourg (N Frossard)</a:t>
            </a:r>
            <a:endParaRPr lang="fr-F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908300" y="774700"/>
            <a:ext cx="3587080" cy="5070508"/>
            <a:chOff x="2915816" y="620688"/>
            <a:chExt cx="4176464" cy="5770620"/>
          </a:xfrm>
        </p:grpSpPr>
        <p:grpSp>
          <p:nvGrpSpPr>
            <p:cNvPr id="5" name="Groupe 8"/>
            <p:cNvGrpSpPr/>
            <p:nvPr/>
          </p:nvGrpSpPr>
          <p:grpSpPr>
            <a:xfrm>
              <a:off x="5076056" y="620688"/>
              <a:ext cx="2016224" cy="2304256"/>
              <a:chOff x="5796136" y="1196752"/>
              <a:chExt cx="2016224" cy="2304256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5796136" y="1196752"/>
                <a:ext cx="2016224" cy="230425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" name="Picture 2" descr="ima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68144" y="1556792"/>
                <a:ext cx="1887860" cy="1175913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e 11"/>
            <p:cNvGrpSpPr/>
            <p:nvPr/>
          </p:nvGrpSpPr>
          <p:grpSpPr>
            <a:xfrm>
              <a:off x="2915816" y="692696"/>
              <a:ext cx="2016224" cy="2304256"/>
              <a:chOff x="2915816" y="1268760"/>
              <a:chExt cx="2016224" cy="2304256"/>
            </a:xfrm>
          </p:grpSpPr>
          <p:sp>
            <p:nvSpPr>
              <p:cNvPr id="10" name="Ellipse 3"/>
              <p:cNvSpPr/>
              <p:nvPr/>
            </p:nvSpPr>
            <p:spPr>
              <a:xfrm>
                <a:off x="2915816" y="1268760"/>
                <a:ext cx="2016224" cy="23042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Picture 5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59832" y="1988840"/>
                <a:ext cx="1724192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" name="Connecteur droit 6"/>
            <p:cNvCxnSpPr/>
            <p:nvPr/>
          </p:nvCxnSpPr>
          <p:spPr>
            <a:xfrm>
              <a:off x="4283968" y="3140968"/>
              <a:ext cx="15841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5076056" y="3140968"/>
              <a:ext cx="0" cy="1008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293096"/>
              <a:ext cx="2552130" cy="209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2" descr="D:\Documents\Institut du Thorax  doc\DHU\dhuLogote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8497" y="0"/>
            <a:ext cx="1165503" cy="543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7100" y="419100"/>
            <a:ext cx="2311400" cy="5867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 rot="16200000">
            <a:off x="2271517" y="2059184"/>
            <a:ext cx="4864100" cy="2015732"/>
          </a:xfrm>
          <a:prstGeom prst="rightArrow">
            <a:avLst>
              <a:gd name="adj1" fmla="val 50000"/>
              <a:gd name="adj2" fmla="val 3319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70416" y="1081792"/>
            <a:ext cx="1440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400" cap="small" dirty="0" smtClean="0">
                <a:solidFill>
                  <a:schemeClr val="bg1"/>
                </a:solidFill>
                <a:latin typeface="+mj-lt"/>
              </a:rPr>
              <a:t>SUJET AGE</a:t>
            </a: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400" cap="small" dirty="0" smtClean="0">
                <a:solidFill>
                  <a:schemeClr val="bg1"/>
                </a:solidFill>
                <a:latin typeface="+mj-lt"/>
              </a:rPr>
              <a:t>ADULTE</a:t>
            </a: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400" cap="small" dirty="0" smtClean="0">
                <a:solidFill>
                  <a:schemeClr val="bg1"/>
                </a:solidFill>
                <a:latin typeface="+mj-lt"/>
              </a:rPr>
              <a:t>ENFANT</a:t>
            </a: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400" cap="small" dirty="0" smtClean="0">
                <a:solidFill>
                  <a:schemeClr val="bg1"/>
                </a:solidFill>
                <a:latin typeface="+mj-lt"/>
              </a:rPr>
              <a:t>PREMATURE</a:t>
            </a:r>
            <a:endParaRPr lang="fr-FR" sz="14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52652" y="5906264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 smtClean="0">
                <a:latin typeface="+mj-lt"/>
              </a:rPr>
              <a:t>ENVIRONNEMENT</a:t>
            </a:r>
            <a:endParaRPr lang="fr-FR" sz="1800" b="1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44389" y="5562600"/>
            <a:ext cx="1117614" cy="3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+mj-lt"/>
              </a:rPr>
              <a:t>HEREDITE</a:t>
            </a:r>
            <a:endParaRPr lang="fr-FR" sz="1800" b="1" dirty="0">
              <a:latin typeface="+mj-lt"/>
            </a:endParaRPr>
          </a:p>
        </p:txBody>
      </p:sp>
      <p:pic>
        <p:nvPicPr>
          <p:cNvPr id="10" name="Picture 2" descr="D:\Documents\Institut du Thorax  doc\DHU\dhuLogote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5797" y="12700"/>
            <a:ext cx="1165503" cy="543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47700" y="-787400"/>
            <a:ext cx="7405108" cy="7759700"/>
            <a:chOff x="-108520" y="-1179512"/>
            <a:chExt cx="9114991" cy="8856984"/>
          </a:xfrm>
        </p:grpSpPr>
        <p:grpSp>
          <p:nvGrpSpPr>
            <p:cNvPr id="5" name="Groupe 43"/>
            <p:cNvGrpSpPr/>
            <p:nvPr/>
          </p:nvGrpSpPr>
          <p:grpSpPr>
            <a:xfrm>
              <a:off x="-108520" y="-1179512"/>
              <a:ext cx="9114991" cy="8856984"/>
              <a:chOff x="-108520" y="-1179512"/>
              <a:chExt cx="9114991" cy="8856984"/>
            </a:xfrm>
          </p:grpSpPr>
          <p:pic>
            <p:nvPicPr>
              <p:cNvPr id="8" name="Picture 2" descr="http://tavmjong.free.fr/INKSCAPE/MANUAL/images/CHALLENGES/RedSpiral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08520" y="-1179512"/>
                <a:ext cx="8892480" cy="8856984"/>
              </a:xfrm>
              <a:prstGeom prst="rect">
                <a:avLst/>
              </a:prstGeom>
              <a:noFill/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4139952" y="3140969"/>
                <a:ext cx="1104803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Patients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131840" y="4221088"/>
                <a:ext cx="1230927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Cohortes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2915816" y="2276872"/>
                <a:ext cx="1762494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chemeClr val="bg1"/>
                    </a:solidFill>
                    <a:latin typeface="Banda Regular" pitchFamily="50" charset="0"/>
                  </a:rPr>
                  <a:t>Biocollections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5436096" y="2636912"/>
                <a:ext cx="1366286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Génétique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652120" y="4005064"/>
                <a:ext cx="1231322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« </a:t>
                </a:r>
                <a:r>
                  <a:rPr lang="fr-FR" sz="1400" b="1" dirty="0" err="1" smtClean="0">
                    <a:solidFill>
                      <a:schemeClr val="bg1"/>
                    </a:solidFill>
                    <a:latin typeface="Banda Regular" pitchFamily="50" charset="0"/>
                  </a:rPr>
                  <a:t>omics</a:t>
                </a:r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 »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835696" y="4437112"/>
                <a:ext cx="1148212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Modèles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700616" y="1772816"/>
                <a:ext cx="1762256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Biomarqueurs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077583" y="404664"/>
                <a:ext cx="1891378" cy="597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Cibles </a:t>
                </a:r>
              </a:p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thérapeutiques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566549" y="2132856"/>
                <a:ext cx="1252080" cy="597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Essais</a:t>
                </a:r>
              </a:p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 cliniques</a:t>
                </a:r>
                <a:endParaRPr lang="fr-FR" sz="1400" b="1" dirty="0">
                  <a:solidFill>
                    <a:schemeClr val="bg1"/>
                  </a:solidFill>
                  <a:latin typeface="Banda Regular" pitchFamily="50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514985" y="5445224"/>
                <a:ext cx="1534161" cy="597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Phénotypes</a:t>
                </a:r>
              </a:p>
              <a:p>
                <a:pPr algn="ctr"/>
                <a:r>
                  <a:rPr lang="fr-FR" sz="1400" b="1" dirty="0" err="1" smtClean="0">
                    <a:solidFill>
                      <a:schemeClr val="bg1"/>
                    </a:solidFill>
                    <a:latin typeface="Banda Regular" pitchFamily="50" charset="0"/>
                  </a:rPr>
                  <a:t>Endotypes</a:t>
                </a:r>
                <a:endParaRPr lang="fr-FR" sz="1400" b="1" dirty="0">
                  <a:latin typeface="Banda Regular" pitchFamily="50" charset="0"/>
                </a:endParaRPr>
              </a:p>
            </p:txBody>
          </p:sp>
          <p:sp>
            <p:nvSpPr>
              <p:cNvPr id="19" name="Triangle isocèle 18"/>
              <p:cNvSpPr/>
              <p:nvPr/>
            </p:nvSpPr>
            <p:spPr>
              <a:xfrm rot="10800000">
                <a:off x="6588224" y="3212976"/>
                <a:ext cx="1944216" cy="1080120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6538775" y="4438853"/>
                <a:ext cx="2467696" cy="843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Banda Regular" pitchFamily="50" charset="0"/>
                  </a:rPr>
                  <a:t>Médecine </a:t>
                </a:r>
              </a:p>
              <a:p>
                <a:pPr algn="ctr"/>
                <a:r>
                  <a:rPr lang="fr-FR" sz="1400" b="1" dirty="0" smtClean="0">
                    <a:latin typeface="Banda Regular" pitchFamily="50" charset="0"/>
                  </a:rPr>
                  <a:t>personnalisée des </a:t>
                </a:r>
              </a:p>
              <a:p>
                <a:pPr algn="ctr"/>
                <a:r>
                  <a:rPr lang="fr-FR" sz="1400" b="1" dirty="0" smtClean="0">
                    <a:latin typeface="Banda Regular" pitchFamily="50" charset="0"/>
                  </a:rPr>
                  <a:t>maladies chroniques</a:t>
                </a:r>
                <a:endParaRPr lang="fr-FR" sz="1400" b="1" dirty="0">
                  <a:latin typeface="Banda Regular" pitchFamily="50" charset="0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1259632" y="548680"/>
                <a:ext cx="1365812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bg1"/>
                    </a:solidFill>
                  </a:rPr>
                  <a:t>Prévention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243235" y="3212977"/>
                <a:ext cx="1591855" cy="597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Facteurs de </a:t>
                </a:r>
              </a:p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risque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3059832" y="980728"/>
                <a:ext cx="1412852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bg1"/>
                    </a:solidFill>
                    <a:latin typeface="Banda Regular" pitchFamily="50" charset="0"/>
                  </a:rPr>
                  <a:t>Prévention</a:t>
                </a:r>
              </a:p>
            </p:txBody>
          </p:sp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276872"/>
                <a:ext cx="611311" cy="61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Forme libre 24"/>
              <p:cNvSpPr/>
              <p:nvPr/>
            </p:nvSpPr>
            <p:spPr>
              <a:xfrm>
                <a:off x="2392680" y="518160"/>
                <a:ext cx="2179320" cy="1127760"/>
              </a:xfrm>
              <a:custGeom>
                <a:avLst/>
                <a:gdLst>
                  <a:gd name="connsiteX0" fmla="*/ 0 w 2179320"/>
                  <a:gd name="connsiteY0" fmla="*/ 1127760 h 1127760"/>
                  <a:gd name="connsiteX1" fmla="*/ 701040 w 2179320"/>
                  <a:gd name="connsiteY1" fmla="*/ 213360 h 1127760"/>
                  <a:gd name="connsiteX2" fmla="*/ 2179320 w 2179320"/>
                  <a:gd name="connsiteY2" fmla="*/ 0 h 11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9320" h="1127760">
                    <a:moveTo>
                      <a:pt x="0" y="1127760"/>
                    </a:moveTo>
                    <a:cubicBezTo>
                      <a:pt x="168910" y="764540"/>
                      <a:pt x="337820" y="401320"/>
                      <a:pt x="701040" y="213360"/>
                    </a:cubicBezTo>
                    <a:cubicBezTo>
                      <a:pt x="1064260" y="25400"/>
                      <a:pt x="1621790" y="12700"/>
                      <a:pt x="2179320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2758440" y="1417320"/>
                <a:ext cx="731520" cy="254000"/>
              </a:xfrm>
              <a:custGeom>
                <a:avLst/>
                <a:gdLst>
                  <a:gd name="connsiteX0" fmla="*/ 0 w 731520"/>
                  <a:gd name="connsiteY0" fmla="*/ 243840 h 254000"/>
                  <a:gd name="connsiteX1" fmla="*/ 502920 w 731520"/>
                  <a:gd name="connsiteY1" fmla="*/ 213360 h 254000"/>
                  <a:gd name="connsiteX2" fmla="*/ 731520 w 731520"/>
                  <a:gd name="connsiteY2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1520" h="254000">
                    <a:moveTo>
                      <a:pt x="0" y="243840"/>
                    </a:moveTo>
                    <a:cubicBezTo>
                      <a:pt x="190500" y="248920"/>
                      <a:pt x="381000" y="254000"/>
                      <a:pt x="502920" y="213360"/>
                    </a:cubicBezTo>
                    <a:cubicBezTo>
                      <a:pt x="624840" y="172720"/>
                      <a:pt x="678180" y="86360"/>
                      <a:pt x="731520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27" name="Forme libre 26"/>
              <p:cNvSpPr/>
              <p:nvPr/>
            </p:nvSpPr>
            <p:spPr>
              <a:xfrm>
                <a:off x="5868144" y="1052736"/>
                <a:ext cx="1368152" cy="1008112"/>
              </a:xfrm>
              <a:custGeom>
                <a:avLst/>
                <a:gdLst>
                  <a:gd name="connsiteX0" fmla="*/ 0 w 1158240"/>
                  <a:gd name="connsiteY0" fmla="*/ 0 h 1036320"/>
                  <a:gd name="connsiteX1" fmla="*/ 853440 w 1158240"/>
                  <a:gd name="connsiteY1" fmla="*/ 396240 h 1036320"/>
                  <a:gd name="connsiteX2" fmla="*/ 1158240 w 1158240"/>
                  <a:gd name="connsiteY2" fmla="*/ 1036320 h 103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8240" h="1036320">
                    <a:moveTo>
                      <a:pt x="0" y="0"/>
                    </a:moveTo>
                    <a:cubicBezTo>
                      <a:pt x="330200" y="111760"/>
                      <a:pt x="660400" y="223520"/>
                      <a:pt x="853440" y="396240"/>
                    </a:cubicBezTo>
                    <a:cubicBezTo>
                      <a:pt x="1046480" y="568960"/>
                      <a:pt x="1102360" y="802640"/>
                      <a:pt x="1158240" y="103632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196752"/>
                <a:ext cx="504056" cy="569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Forme libre 28"/>
              <p:cNvSpPr/>
              <p:nvPr/>
            </p:nvSpPr>
            <p:spPr>
              <a:xfrm>
                <a:off x="4434840" y="3645024"/>
                <a:ext cx="764540" cy="942216"/>
              </a:xfrm>
              <a:custGeom>
                <a:avLst/>
                <a:gdLst>
                  <a:gd name="connsiteX0" fmla="*/ 655320 w 764540"/>
                  <a:gd name="connsiteY0" fmla="*/ 0 h 1219200"/>
                  <a:gd name="connsiteX1" fmla="*/ 655320 w 764540"/>
                  <a:gd name="connsiteY1" fmla="*/ 1021080 h 1219200"/>
                  <a:gd name="connsiteX2" fmla="*/ 0 w 764540"/>
                  <a:gd name="connsiteY2" fmla="*/ 1188720 h 1219200"/>
                  <a:gd name="connsiteX3" fmla="*/ 0 w 764540"/>
                  <a:gd name="connsiteY3" fmla="*/ 1188720 h 1219200"/>
                  <a:gd name="connsiteX4" fmla="*/ 0 w 764540"/>
                  <a:gd name="connsiteY4" fmla="*/ 11887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4540" h="1219200">
                    <a:moveTo>
                      <a:pt x="655320" y="0"/>
                    </a:moveTo>
                    <a:cubicBezTo>
                      <a:pt x="709930" y="411480"/>
                      <a:pt x="764540" y="822960"/>
                      <a:pt x="655320" y="1021080"/>
                    </a:cubicBezTo>
                    <a:cubicBezTo>
                      <a:pt x="546100" y="1219200"/>
                      <a:pt x="0" y="1188720"/>
                      <a:pt x="0" y="1188720"/>
                    </a:cubicBezTo>
                    <a:lnTo>
                      <a:pt x="0" y="1188720"/>
                    </a:lnTo>
                    <a:lnTo>
                      <a:pt x="0" y="1188720"/>
                    </a:ln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0" name="Forme libre 29"/>
              <p:cNvSpPr/>
              <p:nvPr/>
            </p:nvSpPr>
            <p:spPr>
              <a:xfrm>
                <a:off x="2910840" y="2804160"/>
                <a:ext cx="396240" cy="1143000"/>
              </a:xfrm>
              <a:custGeom>
                <a:avLst/>
                <a:gdLst>
                  <a:gd name="connsiteX0" fmla="*/ 304800 w 396240"/>
                  <a:gd name="connsiteY0" fmla="*/ 1143000 h 1143000"/>
                  <a:gd name="connsiteX1" fmla="*/ 15240 w 396240"/>
                  <a:gd name="connsiteY1" fmla="*/ 563880 h 1143000"/>
                  <a:gd name="connsiteX2" fmla="*/ 396240 w 396240"/>
                  <a:gd name="connsiteY2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240" h="1143000">
                    <a:moveTo>
                      <a:pt x="304800" y="1143000"/>
                    </a:moveTo>
                    <a:cubicBezTo>
                      <a:pt x="152400" y="948690"/>
                      <a:pt x="0" y="754380"/>
                      <a:pt x="15240" y="563880"/>
                    </a:cubicBezTo>
                    <a:cubicBezTo>
                      <a:pt x="30480" y="373380"/>
                      <a:pt x="213360" y="186690"/>
                      <a:pt x="396240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1" name="Forme libre 30"/>
              <p:cNvSpPr/>
              <p:nvPr/>
            </p:nvSpPr>
            <p:spPr>
              <a:xfrm>
                <a:off x="5074920" y="4437112"/>
                <a:ext cx="1009248" cy="1227088"/>
              </a:xfrm>
              <a:custGeom>
                <a:avLst/>
                <a:gdLst>
                  <a:gd name="connsiteX0" fmla="*/ 579120 w 579120"/>
                  <a:gd name="connsiteY0" fmla="*/ 0 h 452120"/>
                  <a:gd name="connsiteX1" fmla="*/ 365760 w 579120"/>
                  <a:gd name="connsiteY1" fmla="*/ 381000 h 452120"/>
                  <a:gd name="connsiteX2" fmla="*/ 0 w 579120"/>
                  <a:gd name="connsiteY2" fmla="*/ 426720 h 45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9120" h="452120">
                    <a:moveTo>
                      <a:pt x="579120" y="0"/>
                    </a:moveTo>
                    <a:cubicBezTo>
                      <a:pt x="520700" y="154940"/>
                      <a:pt x="462280" y="309880"/>
                      <a:pt x="365760" y="381000"/>
                    </a:cubicBezTo>
                    <a:cubicBezTo>
                      <a:pt x="269240" y="452120"/>
                      <a:pt x="134620" y="439420"/>
                      <a:pt x="0" y="42672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2" name="Forme libre 31"/>
              <p:cNvSpPr/>
              <p:nvPr/>
            </p:nvSpPr>
            <p:spPr>
              <a:xfrm>
                <a:off x="2195736" y="4941168"/>
                <a:ext cx="1324704" cy="910992"/>
              </a:xfrm>
              <a:custGeom>
                <a:avLst/>
                <a:gdLst>
                  <a:gd name="connsiteX0" fmla="*/ 1463040 w 1463040"/>
                  <a:gd name="connsiteY0" fmla="*/ 1874520 h 1874520"/>
                  <a:gd name="connsiteX1" fmla="*/ 457200 w 1463040"/>
                  <a:gd name="connsiteY1" fmla="*/ 1524000 h 1874520"/>
                  <a:gd name="connsiteX2" fmla="*/ 0 w 1463040"/>
                  <a:gd name="connsiteY2" fmla="*/ 0 h 187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3040" h="1874520">
                    <a:moveTo>
                      <a:pt x="1463040" y="1874520"/>
                    </a:moveTo>
                    <a:cubicBezTo>
                      <a:pt x="1082040" y="1855470"/>
                      <a:pt x="701040" y="1836420"/>
                      <a:pt x="457200" y="1524000"/>
                    </a:cubicBezTo>
                    <a:cubicBezTo>
                      <a:pt x="213360" y="1211580"/>
                      <a:pt x="106680" y="605790"/>
                      <a:pt x="0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1760" y="5013176"/>
                <a:ext cx="702369" cy="662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6096" y="4725144"/>
                <a:ext cx="751468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24128" y="3140968"/>
                <a:ext cx="84772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Forme libre 35"/>
              <p:cNvSpPr/>
              <p:nvPr/>
            </p:nvSpPr>
            <p:spPr>
              <a:xfrm>
                <a:off x="3733800" y="1719580"/>
                <a:ext cx="2225040" cy="901700"/>
              </a:xfrm>
              <a:custGeom>
                <a:avLst/>
                <a:gdLst>
                  <a:gd name="connsiteX0" fmla="*/ 0 w 2225040"/>
                  <a:gd name="connsiteY0" fmla="*/ 444500 h 901700"/>
                  <a:gd name="connsiteX1" fmla="*/ 487680 w 2225040"/>
                  <a:gd name="connsiteY1" fmla="*/ 33020 h 901700"/>
                  <a:gd name="connsiteX2" fmla="*/ 1844040 w 2225040"/>
                  <a:gd name="connsiteY2" fmla="*/ 246380 h 901700"/>
                  <a:gd name="connsiteX3" fmla="*/ 2225040 w 2225040"/>
                  <a:gd name="connsiteY3" fmla="*/ 90170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5040" h="901700">
                    <a:moveTo>
                      <a:pt x="0" y="444500"/>
                    </a:moveTo>
                    <a:cubicBezTo>
                      <a:pt x="90170" y="255270"/>
                      <a:pt x="180340" y="66040"/>
                      <a:pt x="487680" y="33020"/>
                    </a:cubicBezTo>
                    <a:cubicBezTo>
                      <a:pt x="795020" y="0"/>
                      <a:pt x="1554480" y="101600"/>
                      <a:pt x="1844040" y="246380"/>
                    </a:cubicBezTo>
                    <a:cubicBezTo>
                      <a:pt x="2133600" y="391160"/>
                      <a:pt x="2179320" y="646430"/>
                      <a:pt x="2225040" y="90170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55976" y="1628800"/>
                <a:ext cx="1002763" cy="749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Forme libre 37"/>
              <p:cNvSpPr/>
              <p:nvPr/>
            </p:nvSpPr>
            <p:spPr>
              <a:xfrm>
                <a:off x="1905000" y="3886200"/>
                <a:ext cx="228600" cy="487680"/>
              </a:xfrm>
              <a:custGeom>
                <a:avLst/>
                <a:gdLst>
                  <a:gd name="connsiteX0" fmla="*/ 228600 w 228600"/>
                  <a:gd name="connsiteY0" fmla="*/ 487680 h 487680"/>
                  <a:gd name="connsiteX1" fmla="*/ 45720 w 228600"/>
                  <a:gd name="connsiteY1" fmla="*/ 320040 h 487680"/>
                  <a:gd name="connsiteX2" fmla="*/ 0 w 228600"/>
                  <a:gd name="connsiteY2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487680">
                    <a:moveTo>
                      <a:pt x="228600" y="487680"/>
                    </a:moveTo>
                    <a:cubicBezTo>
                      <a:pt x="156210" y="444500"/>
                      <a:pt x="83820" y="401320"/>
                      <a:pt x="45720" y="320040"/>
                    </a:cubicBezTo>
                    <a:cubicBezTo>
                      <a:pt x="7620" y="238760"/>
                      <a:pt x="3810" y="119380"/>
                      <a:pt x="0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1461078" y="6381328"/>
                <a:ext cx="5983762" cy="35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latin typeface="Banda Regular" pitchFamily="50" charset="0"/>
                  </a:rPr>
                  <a:t>Stratégie de recherche translationnelle de DHU2020</a:t>
                </a:r>
                <a:endParaRPr lang="fr-FR" sz="1400" b="1" dirty="0">
                  <a:latin typeface="Banda Regular" pitchFamily="50" charset="0"/>
                </a:endParaRP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7020271" y="3356991"/>
              <a:ext cx="1104803" cy="351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  <a:latin typeface="Banda Regular" pitchFamily="50" charset="0"/>
                </a:rPr>
                <a:t>Patients</a:t>
              </a:r>
              <a:endParaRPr lang="fr-FR" sz="1400" b="1" dirty="0">
                <a:solidFill>
                  <a:schemeClr val="bg1"/>
                </a:solidFill>
                <a:latin typeface="Banda Regular" pitchFamily="50" charset="0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7437120" y="2865120"/>
              <a:ext cx="198120" cy="381000"/>
            </a:xfrm>
            <a:custGeom>
              <a:avLst/>
              <a:gdLst>
                <a:gd name="connsiteX0" fmla="*/ 0 w 198120"/>
                <a:gd name="connsiteY0" fmla="*/ 0 h 381000"/>
                <a:gd name="connsiteX1" fmla="*/ 198120 w 198120"/>
                <a:gd name="connsiteY1" fmla="*/ 381000 h 381000"/>
                <a:gd name="connsiteX2" fmla="*/ 198120 w 198120"/>
                <a:gd name="connsiteY2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" h="381000">
                  <a:moveTo>
                    <a:pt x="0" y="0"/>
                  </a:moveTo>
                  <a:lnTo>
                    <a:pt x="198120" y="381000"/>
                  </a:lnTo>
                  <a:lnTo>
                    <a:pt x="198120" y="381000"/>
                  </a:lnTo>
                </a:path>
              </a:pathLst>
            </a:cu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</p:grpSp>
      <p:pic>
        <p:nvPicPr>
          <p:cNvPr id="40" name="Picture 2" descr="D:\Documents\Institut du Thorax  doc\DHU\dhuLogote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65797" y="12700"/>
            <a:ext cx="1165503" cy="543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501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50180" name="Picture 2" descr="D:\Documents\Institut du Thorax  doc\DHU\DHU co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76263"/>
            <a:ext cx="395128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19208" y="226106"/>
            <a:ext cx="8229600" cy="7127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Avancement de la cohorte Sept-2012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955" y="892971"/>
            <a:ext cx="842217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ctr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b="0" kern="0" dirty="0" smtClean="0">
                <a:latin typeface="Calibri" pitchFamily="34" charset="0"/>
              </a:rPr>
              <a:t>Inclusions : 820 - Transplantés : 609 </a:t>
            </a:r>
          </a:p>
          <a:p>
            <a:pPr marL="273050" marR="0" lvl="0" indent="-273050" algn="ctr" defTabSz="9144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b="0" kern="0" dirty="0" smtClean="0">
                <a:latin typeface="Calibri" pitchFamily="34" charset="0"/>
              </a:rPr>
              <a:t>En 2010: représente 73.26% des TP en France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965278"/>
            <a:ext cx="8014112" cy="40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5131558" y="2988860"/>
            <a:ext cx="163773" cy="1910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33830" y="3646236"/>
            <a:ext cx="163773" cy="1910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6" idx="4"/>
          </p:cNvCxnSpPr>
          <p:nvPr/>
        </p:nvCxnSpPr>
        <p:spPr>
          <a:xfrm>
            <a:off x="5213445" y="3179928"/>
            <a:ext cx="0" cy="219729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607113"/>
            <a:ext cx="8229600" cy="7127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Avancement de la cohorte </a:t>
            </a:r>
            <a:r>
              <a:rPr lang="fr-FR" sz="3200" kern="0" dirty="0" smtClean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Sept-2012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graphicFrame>
        <p:nvGraphicFramePr>
          <p:cNvPr id="4" name="Graphique 3"/>
          <p:cNvGraphicFramePr/>
          <p:nvPr/>
        </p:nvGraphicFramePr>
        <p:xfrm>
          <a:off x="515937" y="1050395"/>
          <a:ext cx="8112125" cy="475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469" y="1026210"/>
            <a:ext cx="6778361" cy="4214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227109" y="3193573"/>
            <a:ext cx="1705970" cy="286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Courbe de survie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1967568" y="3345973"/>
            <a:ext cx="19902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Répartition procédure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1833365" y="1096367"/>
            <a:ext cx="19902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Répartition étiologie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5206637" y="934868"/>
            <a:ext cx="19902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Répartition âge receveur</a:t>
            </a:r>
            <a:endParaRPr lang="fr-FR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63713"/>
            <a:ext cx="8229600" cy="7127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fr-FR" sz="3200" kern="0" dirty="0" smtClean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Caractéristiques de la cohorte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01" y="5124574"/>
            <a:ext cx="79020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800" b="0" dirty="0" smtClean="0"/>
              <a:t>Données comparées à celles de l’ISHLT :</a:t>
            </a:r>
          </a:p>
          <a:p>
            <a:pPr>
              <a:lnSpc>
                <a:spcPct val="150000"/>
              </a:lnSpc>
            </a:pPr>
            <a:r>
              <a:rPr lang="fr-FR" sz="1800" b="0" dirty="0" smtClean="0">
                <a:sym typeface="Wingdings"/>
              </a:rPr>
              <a:t>  S</a:t>
            </a:r>
            <a:r>
              <a:rPr lang="fr-FR" sz="1800" b="0" dirty="0" smtClean="0"/>
              <a:t>pécificité nationale : étiologie/âge</a:t>
            </a:r>
          </a:p>
          <a:p>
            <a:pPr>
              <a:lnSpc>
                <a:spcPct val="150000"/>
              </a:lnSpc>
            </a:pPr>
            <a:r>
              <a:rPr lang="fr-FR" sz="1800" b="0" dirty="0" smtClean="0">
                <a:sym typeface="Wingdings"/>
              </a:rPr>
              <a:t></a:t>
            </a:r>
            <a:r>
              <a:rPr lang="fr-FR" sz="1800" b="0" dirty="0" smtClean="0"/>
              <a:t>  Données de survies étiologie et procédures cohérentes avec l’ISHLT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14651" y="996287"/>
            <a:ext cx="32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16926" y="3168554"/>
            <a:ext cx="32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153470" y="3170830"/>
            <a:ext cx="32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756400" y="401320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/>
              <a:t>A Tissot, </a:t>
            </a:r>
          </a:p>
          <a:p>
            <a:r>
              <a:rPr lang="fr-FR" sz="1800" b="0" dirty="0" smtClean="0"/>
              <a:t>K </a:t>
            </a:r>
            <a:r>
              <a:rPr lang="fr-FR" sz="1800" b="0" dirty="0" err="1" smtClean="0"/>
              <a:t>Botturi</a:t>
            </a:r>
            <a:r>
              <a:rPr lang="fr-FR" sz="1800" b="0" dirty="0" smtClean="0"/>
              <a:t>-Cavaillès</a:t>
            </a:r>
            <a:endParaRPr lang="fr-FR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263713"/>
            <a:ext cx="8229600" cy="7127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Gestion de la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Biocollection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96274" y="1001118"/>
            <a:ext cx="7704138" cy="95051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34 870</a:t>
            </a:r>
            <a:r>
              <a:rPr lang="fr-FR" sz="2400" b="0" kern="0" dirty="0" smtClean="0">
                <a:latin typeface="Calibri" pitchFamily="34" charset="0"/>
              </a:rPr>
              <a:t> échantillons actuellement répertoriés et gérés par un module spécifique de la base COLT (opérationnel </a:t>
            </a:r>
            <a:r>
              <a:rPr lang="fr-FR" sz="2400" b="0" kern="0" dirty="0" err="1" smtClean="0">
                <a:latin typeface="Calibri" pitchFamily="34" charset="0"/>
              </a:rPr>
              <a:t>Fév</a:t>
            </a:r>
            <a:r>
              <a:rPr lang="fr-FR" sz="2400" b="0" kern="0" dirty="0" smtClean="0">
                <a:latin typeface="Calibri" pitchFamily="34" charset="0"/>
              </a:rPr>
              <a:t>-12)</a:t>
            </a:r>
          </a:p>
        </p:txBody>
      </p:sp>
      <p:graphicFrame>
        <p:nvGraphicFramePr>
          <p:cNvPr id="6" name="Graphique 5"/>
          <p:cNvGraphicFramePr/>
          <p:nvPr/>
        </p:nvGraphicFramePr>
        <p:xfrm>
          <a:off x="791569" y="2129050"/>
          <a:ext cx="7469662" cy="394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63712"/>
            <a:ext cx="8229600" cy="7052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Avancées Projets</a:t>
            </a:r>
            <a:r>
              <a:rPr kumimoji="0" lang="fr-FR" sz="32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de Recherche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1" y="884995"/>
            <a:ext cx="8664237" cy="34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0" dirty="0" smtClean="0">
                <a:solidFill>
                  <a:schemeClr val="tx2"/>
                </a:solidFill>
                <a:latin typeface="+mn-lt"/>
              </a:rPr>
              <a:t>Etude du </a:t>
            </a:r>
            <a:r>
              <a:rPr lang="fr-FR" b="0" dirty="0" err="1" smtClean="0">
                <a:solidFill>
                  <a:schemeClr val="tx2"/>
                </a:solidFill>
                <a:latin typeface="+mn-lt"/>
              </a:rPr>
              <a:t>transcriptome</a:t>
            </a:r>
            <a:r>
              <a:rPr lang="fr-FR" b="0" dirty="0" smtClean="0">
                <a:solidFill>
                  <a:schemeClr val="tx2"/>
                </a:solidFill>
                <a:latin typeface="+mn-lt"/>
              </a:rPr>
              <a:t> des patients COLT pré-transplantation</a:t>
            </a:r>
            <a:r>
              <a:rPr lang="fr-FR" b="0" dirty="0" smtClean="0">
                <a:latin typeface="+mn-lt"/>
              </a:rPr>
              <a:t> </a:t>
            </a:r>
            <a:r>
              <a:rPr lang="fr-FR" b="0" dirty="0" smtClean="0">
                <a:solidFill>
                  <a:srgbClr val="00B050"/>
                </a:solidFill>
                <a:latin typeface="+mn-lt"/>
                <a:cs typeface="+mn-cs"/>
                <a:sym typeface="Wingdings 2"/>
              </a:rPr>
              <a:t></a:t>
            </a:r>
            <a:endParaRPr lang="fr-FR" b="0" dirty="0">
              <a:solidFill>
                <a:srgbClr val="00B050"/>
              </a:solidFill>
              <a:latin typeface="+mn-lt"/>
              <a:sym typeface="Wingdings 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fr-FR" b="0" i="1" dirty="0" smtClean="0">
                <a:solidFill>
                  <a:schemeClr val="tx2"/>
                </a:solidFill>
                <a:latin typeface="+mn-lt"/>
                <a:cs typeface="Arial" charset="0"/>
              </a:rPr>
              <a:t>J. </a:t>
            </a:r>
            <a:r>
              <a:rPr lang="fr-FR" b="0" i="1" dirty="0" err="1" smtClean="0">
                <a:solidFill>
                  <a:schemeClr val="tx2"/>
                </a:solidFill>
                <a:latin typeface="+mn-lt"/>
                <a:cs typeface="Arial" charset="0"/>
              </a:rPr>
              <a:t>Chesné</a:t>
            </a:r>
            <a:r>
              <a:rPr lang="fr-FR" b="0" i="1" dirty="0" smtClean="0">
                <a:solidFill>
                  <a:schemeClr val="tx2"/>
                </a:solidFill>
                <a:latin typeface="+mn-lt"/>
                <a:cs typeface="Arial" charset="0"/>
              </a:rPr>
              <a:t> Inserm UMR1087, R. Danger Inserm UMR  1064 -  Nantes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0" dirty="0" smtClean="0">
                <a:latin typeface="+mn-lt"/>
                <a:cs typeface="Arial" charset="0"/>
              </a:rPr>
              <a:t>Mise en évidence 3 signatures spécifiques : Mucoviscidose, HTAP et 1 commune au stade d’insuffisance respiratoire chronique 2011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0" dirty="0" smtClean="0">
                <a:latin typeface="+mn-lt"/>
                <a:cs typeface="Arial" charset="0"/>
              </a:rPr>
              <a:t>Identification et validation des gènes associés à l’insuffisance respiratoires chronique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0" dirty="0" smtClean="0">
                <a:latin typeface="+mn-lt"/>
                <a:cs typeface="Arial" charset="0"/>
              </a:rPr>
              <a:t>Analyses des fonctions biologiques enrichies et des réseaux de gènes pour chaque signature</a:t>
            </a:r>
          </a:p>
          <a:p>
            <a:pPr marL="800100" lvl="1" indent="-342900" algn="ctr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b="0" dirty="0" smtClean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 smtClean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 smtClean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 smtClean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 smtClean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fr-FR" b="0" dirty="0">
              <a:latin typeface="+mn-lt"/>
              <a:cs typeface="Arial" charset="0"/>
            </a:endParaRPr>
          </a:p>
          <a:p>
            <a:pPr marL="800100" lvl="1" indent="-342900" eaLnBrk="0" hangingPunct="0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lang="fr-FR" b="0" dirty="0">
              <a:latin typeface="+mn-lt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514" y="4454430"/>
            <a:ext cx="57578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9458325" cy="666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3" name="ZoneTexte 2"/>
          <p:cNvSpPr txBox="1"/>
          <p:nvPr/>
        </p:nvSpPr>
        <p:spPr>
          <a:xfrm>
            <a:off x="762000" y="4838700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>
                <a:latin typeface="+mj-lt"/>
              </a:rPr>
              <a:t>J </a:t>
            </a:r>
            <a:r>
              <a:rPr lang="fr-FR" b="0" dirty="0" err="1" smtClean="0">
                <a:latin typeface="+mj-lt"/>
              </a:rPr>
              <a:t>Chesné</a:t>
            </a:r>
            <a:endParaRPr lang="fr-FR" b="0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ZoneTexte 12"/>
          <p:cNvSpPr txBox="1">
            <a:spLocks noChangeArrowheads="1"/>
          </p:cNvSpPr>
          <p:nvPr/>
        </p:nvSpPr>
        <p:spPr bwMode="auto">
          <a:xfrm>
            <a:off x="287338" y="41275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E-cad</a:t>
            </a:r>
          </a:p>
        </p:txBody>
      </p:sp>
      <p:sp>
        <p:nvSpPr>
          <p:cNvPr id="40964" name="ZoneTexte 13"/>
          <p:cNvSpPr txBox="1">
            <a:spLocks noChangeArrowheads="1"/>
          </p:cNvSpPr>
          <p:nvPr/>
        </p:nvSpPr>
        <p:spPr bwMode="auto">
          <a:xfrm>
            <a:off x="179388" y="47196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GAPDH</a:t>
            </a:r>
          </a:p>
        </p:txBody>
      </p:sp>
      <p:sp>
        <p:nvSpPr>
          <p:cNvPr id="40965" name="ZoneTexte 25"/>
          <p:cNvSpPr txBox="1">
            <a:spLocks noChangeArrowheads="1"/>
          </p:cNvSpPr>
          <p:nvPr/>
        </p:nvSpPr>
        <p:spPr bwMode="auto">
          <a:xfrm>
            <a:off x="323850" y="5280025"/>
            <a:ext cx="66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TGF</a:t>
            </a:r>
            <a:r>
              <a:rPr lang="el-G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β</a:t>
            </a:r>
            <a:endParaRPr lang="fr-FR" sz="1800">
              <a:latin typeface="Calibri" pitchFamily="-109" charset="0"/>
              <a:ea typeface="Calibri" pitchFamily="-109" charset="0"/>
              <a:cs typeface="Calibri" pitchFamily="-109" charset="0"/>
            </a:endParaRPr>
          </a:p>
        </p:txBody>
      </p:sp>
      <p:sp>
        <p:nvSpPr>
          <p:cNvPr id="40966" name="ZoneTexte 26"/>
          <p:cNvSpPr txBox="1">
            <a:spLocks noChangeArrowheads="1"/>
          </p:cNvSpPr>
          <p:nvPr/>
        </p:nvSpPr>
        <p:spPr bwMode="auto">
          <a:xfrm>
            <a:off x="377825" y="5711825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TC</a:t>
            </a:r>
          </a:p>
        </p:txBody>
      </p:sp>
      <p:cxnSp>
        <p:nvCxnSpPr>
          <p:cNvPr id="40967" name="Connecteur droit 26"/>
          <p:cNvCxnSpPr>
            <a:cxnSpLocks noChangeShapeType="1"/>
          </p:cNvCxnSpPr>
          <p:nvPr/>
        </p:nvCxnSpPr>
        <p:spPr bwMode="auto">
          <a:xfrm>
            <a:off x="1331913" y="6091238"/>
            <a:ext cx="3095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68" name="ZoneTexte 11"/>
          <p:cNvSpPr txBox="1">
            <a:spLocks noChangeArrowheads="1"/>
          </p:cNvSpPr>
          <p:nvPr/>
        </p:nvSpPr>
        <p:spPr bwMode="auto">
          <a:xfrm>
            <a:off x="1511300" y="5289550"/>
            <a:ext cx="25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69" name="ZoneTexte 11"/>
          <p:cNvSpPr txBox="1">
            <a:spLocks noChangeArrowheads="1"/>
          </p:cNvSpPr>
          <p:nvPr/>
        </p:nvSpPr>
        <p:spPr bwMode="auto">
          <a:xfrm>
            <a:off x="1511300" y="5649913"/>
            <a:ext cx="25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70" name="ZoneTexte 11"/>
          <p:cNvSpPr txBox="1">
            <a:spLocks noChangeArrowheads="1"/>
          </p:cNvSpPr>
          <p:nvPr/>
        </p:nvSpPr>
        <p:spPr bwMode="auto">
          <a:xfrm>
            <a:off x="2268538" y="529907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71" name="ZoneTexte 11"/>
          <p:cNvSpPr txBox="1">
            <a:spLocks noChangeArrowheads="1"/>
          </p:cNvSpPr>
          <p:nvPr/>
        </p:nvSpPr>
        <p:spPr bwMode="auto">
          <a:xfrm>
            <a:off x="2290763" y="5659438"/>
            <a:ext cx="25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72" name="ZoneTexte 11"/>
          <p:cNvSpPr txBox="1">
            <a:spLocks noChangeArrowheads="1"/>
          </p:cNvSpPr>
          <p:nvPr/>
        </p:nvSpPr>
        <p:spPr bwMode="auto">
          <a:xfrm>
            <a:off x="3081338" y="5289550"/>
            <a:ext cx="255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73" name="ZoneTexte 11"/>
          <p:cNvSpPr txBox="1">
            <a:spLocks noChangeArrowheads="1"/>
          </p:cNvSpPr>
          <p:nvPr/>
        </p:nvSpPr>
        <p:spPr bwMode="auto">
          <a:xfrm>
            <a:off x="3059113" y="56499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74" name="ZoneTexte 11"/>
          <p:cNvSpPr txBox="1">
            <a:spLocks noChangeArrowheads="1"/>
          </p:cNvSpPr>
          <p:nvPr/>
        </p:nvSpPr>
        <p:spPr bwMode="auto">
          <a:xfrm>
            <a:off x="3851275" y="52895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75" name="ZoneTexte 11"/>
          <p:cNvSpPr txBox="1">
            <a:spLocks noChangeArrowheads="1"/>
          </p:cNvSpPr>
          <p:nvPr/>
        </p:nvSpPr>
        <p:spPr bwMode="auto">
          <a:xfrm>
            <a:off x="3851275" y="56499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76" name="ZoneTexte 11"/>
          <p:cNvSpPr txBox="1">
            <a:spLocks noChangeArrowheads="1"/>
          </p:cNvSpPr>
          <p:nvPr/>
        </p:nvSpPr>
        <p:spPr bwMode="auto">
          <a:xfrm>
            <a:off x="2051050" y="6072188"/>
            <a:ext cx="119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Epithélium</a:t>
            </a:r>
          </a:p>
        </p:txBody>
      </p:sp>
      <p:sp>
        <p:nvSpPr>
          <p:cNvPr id="40977" name="ZoneTexte 11"/>
          <p:cNvSpPr txBox="1">
            <a:spLocks noChangeArrowheads="1"/>
          </p:cNvSpPr>
          <p:nvPr/>
        </p:nvSpPr>
        <p:spPr bwMode="auto">
          <a:xfrm>
            <a:off x="4500563" y="4776788"/>
            <a:ext cx="34559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800">
              <a:latin typeface="Calibri" pitchFamily="-109" charset="0"/>
              <a:ea typeface="Calibri" pitchFamily="-109" charset="0"/>
              <a:cs typeface="Calibri" pitchFamily="-109" charset="0"/>
            </a:endParaRPr>
          </a:p>
        </p:txBody>
      </p:sp>
      <p:sp>
        <p:nvSpPr>
          <p:cNvPr id="40978" name="ZoneTexte 25"/>
          <p:cNvSpPr txBox="1">
            <a:spLocks noChangeArrowheads="1"/>
          </p:cNvSpPr>
          <p:nvPr/>
        </p:nvSpPr>
        <p:spPr bwMode="auto">
          <a:xfrm>
            <a:off x="4699000" y="5280025"/>
            <a:ext cx="66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TGF</a:t>
            </a:r>
            <a:r>
              <a:rPr lang="el-G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β</a:t>
            </a:r>
            <a:endParaRPr lang="fr-FR" sz="1800">
              <a:latin typeface="Calibri" pitchFamily="-109" charset="0"/>
              <a:ea typeface="Calibri" pitchFamily="-109" charset="0"/>
              <a:cs typeface="Calibri" pitchFamily="-109" charset="0"/>
            </a:endParaRPr>
          </a:p>
        </p:txBody>
      </p:sp>
      <p:sp>
        <p:nvSpPr>
          <p:cNvPr id="40979" name="ZoneTexte 26"/>
          <p:cNvSpPr txBox="1">
            <a:spLocks noChangeArrowheads="1"/>
          </p:cNvSpPr>
          <p:nvPr/>
        </p:nvSpPr>
        <p:spPr bwMode="auto">
          <a:xfrm>
            <a:off x="4752975" y="5711825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TC</a:t>
            </a:r>
          </a:p>
        </p:txBody>
      </p:sp>
      <p:cxnSp>
        <p:nvCxnSpPr>
          <p:cNvPr id="40980" name="Connecteur droit 26"/>
          <p:cNvCxnSpPr>
            <a:cxnSpLocks noChangeShapeType="1"/>
          </p:cNvCxnSpPr>
          <p:nvPr/>
        </p:nvCxnSpPr>
        <p:spPr bwMode="auto">
          <a:xfrm>
            <a:off x="5508625" y="6072188"/>
            <a:ext cx="3095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1" name="ZoneTexte 11"/>
          <p:cNvSpPr txBox="1">
            <a:spLocks noChangeArrowheads="1"/>
          </p:cNvSpPr>
          <p:nvPr/>
        </p:nvSpPr>
        <p:spPr bwMode="auto">
          <a:xfrm>
            <a:off x="5543550" y="5289550"/>
            <a:ext cx="25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82" name="ZoneTexte 11"/>
          <p:cNvSpPr txBox="1">
            <a:spLocks noChangeArrowheads="1"/>
          </p:cNvSpPr>
          <p:nvPr/>
        </p:nvSpPr>
        <p:spPr bwMode="auto">
          <a:xfrm>
            <a:off x="5543550" y="5649913"/>
            <a:ext cx="25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83" name="ZoneTexte 11"/>
          <p:cNvSpPr txBox="1">
            <a:spLocks noChangeArrowheads="1"/>
          </p:cNvSpPr>
          <p:nvPr/>
        </p:nvSpPr>
        <p:spPr bwMode="auto">
          <a:xfrm>
            <a:off x="6432550" y="52990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84" name="ZoneTexte 11"/>
          <p:cNvSpPr txBox="1">
            <a:spLocks noChangeArrowheads="1"/>
          </p:cNvSpPr>
          <p:nvPr/>
        </p:nvSpPr>
        <p:spPr bwMode="auto">
          <a:xfrm>
            <a:off x="6454775" y="5659438"/>
            <a:ext cx="25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85" name="ZoneTexte 11"/>
          <p:cNvSpPr txBox="1">
            <a:spLocks noChangeArrowheads="1"/>
          </p:cNvSpPr>
          <p:nvPr/>
        </p:nvSpPr>
        <p:spPr bwMode="auto">
          <a:xfrm>
            <a:off x="7318375" y="5289550"/>
            <a:ext cx="25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-</a:t>
            </a:r>
          </a:p>
        </p:txBody>
      </p:sp>
      <p:sp>
        <p:nvSpPr>
          <p:cNvPr id="40986" name="ZoneTexte 11"/>
          <p:cNvSpPr txBox="1">
            <a:spLocks noChangeArrowheads="1"/>
          </p:cNvSpPr>
          <p:nvPr/>
        </p:nvSpPr>
        <p:spPr bwMode="auto">
          <a:xfrm>
            <a:off x="7296150" y="56499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87" name="ZoneTexte 11"/>
          <p:cNvSpPr txBox="1">
            <a:spLocks noChangeArrowheads="1"/>
          </p:cNvSpPr>
          <p:nvPr/>
        </p:nvSpPr>
        <p:spPr bwMode="auto">
          <a:xfrm>
            <a:off x="8159750" y="52895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88" name="ZoneTexte 11"/>
          <p:cNvSpPr txBox="1">
            <a:spLocks noChangeArrowheads="1"/>
          </p:cNvSpPr>
          <p:nvPr/>
        </p:nvSpPr>
        <p:spPr bwMode="auto">
          <a:xfrm>
            <a:off x="8159750" y="56499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+</a:t>
            </a:r>
          </a:p>
        </p:txBody>
      </p:sp>
      <p:sp>
        <p:nvSpPr>
          <p:cNvPr id="40989" name="ZoneTexte 11"/>
          <p:cNvSpPr txBox="1">
            <a:spLocks noChangeArrowheads="1"/>
          </p:cNvSpPr>
          <p:nvPr/>
        </p:nvSpPr>
        <p:spPr bwMode="auto">
          <a:xfrm>
            <a:off x="6516688" y="6064250"/>
            <a:ext cx="119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Epithélium</a:t>
            </a:r>
          </a:p>
        </p:txBody>
      </p:sp>
      <p:pic>
        <p:nvPicPr>
          <p:cNvPr id="40990" name="Picture 39"/>
          <p:cNvPicPr>
            <a:picLocks noChangeAspect="1" noChangeArrowheads="1"/>
          </p:cNvPicPr>
          <p:nvPr/>
        </p:nvPicPr>
        <p:blipFill>
          <a:blip r:embed="rId2" cstate="print"/>
          <a:srcRect t="12218" b="20718"/>
          <a:stretch>
            <a:fillRect/>
          </a:stretch>
        </p:blipFill>
        <p:spPr bwMode="auto">
          <a:xfrm>
            <a:off x="539750" y="1535113"/>
            <a:ext cx="39195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1" name="Picture 2"/>
          <p:cNvPicPr>
            <a:picLocks noChangeAspect="1" noChangeArrowheads="1"/>
          </p:cNvPicPr>
          <p:nvPr/>
        </p:nvPicPr>
        <p:blipFill>
          <a:blip r:embed="rId3" cstate="print"/>
          <a:srcRect l="38977" t="62341" r="37598" b="30751"/>
          <a:stretch>
            <a:fillRect/>
          </a:stretch>
        </p:blipFill>
        <p:spPr bwMode="auto">
          <a:xfrm>
            <a:off x="1116013" y="4127500"/>
            <a:ext cx="3205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2" name="Picture 21"/>
          <p:cNvPicPr>
            <a:picLocks noChangeAspect="1" noChangeArrowheads="1"/>
          </p:cNvPicPr>
          <p:nvPr/>
        </p:nvPicPr>
        <p:blipFill>
          <a:blip r:embed="rId4" cstate="print"/>
          <a:srcRect l="60338" t="77676" r="18063" b="19518"/>
          <a:stretch>
            <a:fillRect/>
          </a:stretch>
        </p:blipFill>
        <p:spPr bwMode="auto">
          <a:xfrm>
            <a:off x="1193800" y="4730750"/>
            <a:ext cx="31273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3" name="Picture 40"/>
          <p:cNvPicPr>
            <a:picLocks noChangeAspect="1" noChangeArrowheads="1"/>
          </p:cNvPicPr>
          <p:nvPr/>
        </p:nvPicPr>
        <p:blipFill>
          <a:blip r:embed="rId5" cstate="print"/>
          <a:srcRect t="14146"/>
          <a:stretch>
            <a:fillRect/>
          </a:stretch>
        </p:blipFill>
        <p:spPr bwMode="auto">
          <a:xfrm>
            <a:off x="5056188" y="1535113"/>
            <a:ext cx="34766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4" name="ZoneTexte 13"/>
          <p:cNvSpPr txBox="1">
            <a:spLocks noChangeArrowheads="1"/>
          </p:cNvSpPr>
          <p:nvPr/>
        </p:nvSpPr>
        <p:spPr bwMode="auto">
          <a:xfrm>
            <a:off x="4583113" y="47688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GAPDH</a:t>
            </a:r>
          </a:p>
        </p:txBody>
      </p:sp>
      <p:sp>
        <p:nvSpPr>
          <p:cNvPr id="40995" name="ZoneTexte 12"/>
          <p:cNvSpPr txBox="1">
            <a:spLocks noChangeArrowheads="1"/>
          </p:cNvSpPr>
          <p:nvPr/>
        </p:nvSpPr>
        <p:spPr bwMode="auto">
          <a:xfrm>
            <a:off x="4356100" y="4127500"/>
            <a:ext cx="115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latin typeface="Calibri" pitchFamily="-109" charset="0"/>
                <a:ea typeface="Calibri" pitchFamily="-109" charset="0"/>
                <a:cs typeface="Calibri" pitchFamily="-109" charset="0"/>
              </a:rPr>
              <a:t>Vimentine</a:t>
            </a:r>
          </a:p>
        </p:txBody>
      </p:sp>
      <p:pic>
        <p:nvPicPr>
          <p:cNvPr id="40996" name="Picture 21"/>
          <p:cNvPicPr>
            <a:picLocks noChangeAspect="1" noChangeArrowheads="1"/>
          </p:cNvPicPr>
          <p:nvPr/>
        </p:nvPicPr>
        <p:blipFill>
          <a:blip r:embed="rId4" cstate="print"/>
          <a:srcRect l="60338" t="77676" r="18063" b="19518"/>
          <a:stretch>
            <a:fillRect/>
          </a:stretch>
        </p:blipFill>
        <p:spPr bwMode="auto">
          <a:xfrm>
            <a:off x="5508625" y="4703763"/>
            <a:ext cx="31273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7" name="Picture 2"/>
          <p:cNvPicPr>
            <a:picLocks noChangeAspect="1" noChangeArrowheads="1"/>
          </p:cNvPicPr>
          <p:nvPr/>
        </p:nvPicPr>
        <p:blipFill>
          <a:blip r:embed="rId3" cstate="print"/>
          <a:srcRect l="62402" t="71584" r="14172" b="21236"/>
          <a:stretch>
            <a:fillRect/>
          </a:stretch>
        </p:blipFill>
        <p:spPr bwMode="auto">
          <a:xfrm>
            <a:off x="5511800" y="4200525"/>
            <a:ext cx="3124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8" name="ZoneTexte 209"/>
          <p:cNvSpPr txBox="1">
            <a:spLocks noChangeArrowheads="1"/>
          </p:cNvSpPr>
          <p:nvPr/>
        </p:nvSpPr>
        <p:spPr bwMode="auto">
          <a:xfrm>
            <a:off x="395288" y="815975"/>
            <a:ext cx="89201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u="sng">
                <a:solidFill>
                  <a:srgbClr val="0070C0"/>
                </a:solidFill>
                <a:latin typeface="Calibri" pitchFamily="-109" charset="0"/>
                <a:ea typeface="Calibri" pitchFamily="-109" charset="0"/>
                <a:cs typeface="Calibri" pitchFamily="-109" charset="0"/>
              </a:rPr>
              <a:t> Modèle de triple co-culture à J8</a:t>
            </a:r>
          </a:p>
        </p:txBody>
      </p:sp>
      <p:sp>
        <p:nvSpPr>
          <p:cNvPr id="40999" name="ZoneTexte 24"/>
          <p:cNvSpPr txBox="1">
            <a:spLocks noChangeArrowheads="1"/>
          </p:cNvSpPr>
          <p:nvPr/>
        </p:nvSpPr>
        <p:spPr bwMode="auto">
          <a:xfrm>
            <a:off x="4449763" y="1370013"/>
            <a:ext cx="48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>
                <a:latin typeface="Calibri" pitchFamily="-109" charset="0"/>
              </a:rPr>
              <a:t>N=2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235700" y="44450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smtClean="0"/>
              <a:t>M Pain</a:t>
            </a:r>
            <a:endParaRPr lang="fr-FR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199931" y="124451"/>
            <a:ext cx="8229600" cy="9187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Bilan financier COLT 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2012</a:t>
            </a:r>
            <a:r>
              <a:rPr lang="fr-FR" sz="1800" kern="0" noProof="0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Arial" charset="0"/>
              </a:rPr>
              <a:t>  : </a:t>
            </a:r>
            <a:r>
              <a:rPr lang="fr-FR" sz="2800" kern="0" baseline="0" dirty="0" smtClean="0">
                <a:solidFill>
                  <a:srgbClr val="1F497D"/>
                </a:solidFill>
                <a:latin typeface="Calibri" pitchFamily="34" charset="0"/>
                <a:ea typeface="+mj-ea"/>
                <a:cs typeface="Arial" charset="0"/>
              </a:rPr>
              <a:t>425 000 € obtenus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67559" y="860205"/>
          <a:ext cx="8213835" cy="5505142"/>
        </p:xfrm>
        <a:graphic>
          <a:graphicData uri="http://schemas.openxmlformats.org/drawingml/2006/table">
            <a:tbl>
              <a:tblPr/>
              <a:tblGrid>
                <a:gridCol w="4619296"/>
                <a:gridCol w="2169664"/>
                <a:gridCol w="1424875"/>
              </a:tblGrid>
              <a:tr h="288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Personnel Nantes</a:t>
                      </a:r>
                      <a:r>
                        <a:rPr lang="fr-FR" sz="16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2011-12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  <a:cs typeface="Times New Roman"/>
                        </a:rPr>
                        <a:t>Crédits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Arial"/>
                          <a:ea typeface="Times New Roman"/>
                          <a:cs typeface="Times New Roman"/>
                        </a:rPr>
                        <a:t>Débits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3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 err="1">
                          <a:latin typeface="Arial"/>
                          <a:ea typeface="Times New Roman"/>
                          <a:cs typeface="Times New Roman"/>
                        </a:rPr>
                        <a:t>Megguy</a:t>
                      </a: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b="0" dirty="0" err="1">
                          <a:latin typeface="Arial"/>
                          <a:ea typeface="Times New Roman"/>
                          <a:cs typeface="Times New Roman"/>
                        </a:rPr>
                        <a:t>Morisset</a:t>
                      </a: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, ARC (0.8 ETP)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Arial"/>
                          <a:ea typeface="Times New Roman"/>
                          <a:cs typeface="Times New Roman"/>
                        </a:rPr>
                        <a:t>32 000 €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Karine </a:t>
                      </a:r>
                      <a:r>
                        <a:rPr lang="fr-FR" sz="1600" b="0" dirty="0" err="1">
                          <a:latin typeface="Arial"/>
                          <a:ea typeface="Times New Roman"/>
                          <a:cs typeface="Times New Roman"/>
                        </a:rPr>
                        <a:t>Botturi</a:t>
                      </a: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CDP (0.5 </a:t>
                      </a: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ETP)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Arial"/>
                          <a:ea typeface="Times New Roman"/>
                          <a:cs typeface="Times New Roman"/>
                        </a:rPr>
                        <a:t>29 000 €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6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Damien </a:t>
                      </a:r>
                      <a:r>
                        <a:rPr lang="fr-FR" sz="1600" b="0" dirty="0" err="1" smtClean="0">
                          <a:latin typeface="Arial"/>
                          <a:ea typeface="Times New Roman"/>
                          <a:cs typeface="Times New Roman"/>
                        </a:rPr>
                        <a:t>Reboulleau,IE</a:t>
                      </a:r>
                      <a:r>
                        <a:rPr lang="fr-FR" sz="1600" b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b="0" dirty="0" smtClean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fr-FR" sz="1600" b="0" dirty="0">
                          <a:latin typeface="Arial"/>
                          <a:ea typeface="Times New Roman"/>
                          <a:cs typeface="Times New Roman"/>
                        </a:rPr>
                        <a:t>ETP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>
                          <a:latin typeface="Arial"/>
                          <a:ea typeface="Times New Roman"/>
                          <a:cs typeface="Times New Roman"/>
                        </a:rPr>
                        <a:t>41 000 €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SOUS TOTAL n°1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  <a:tab pos="768985" algn="ctr"/>
                        </a:tabLst>
                      </a:pPr>
                      <a:endParaRPr lang="fr-FR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  <a:tab pos="768985" algn="ctr"/>
                        </a:tabLst>
                      </a:pPr>
                      <a:r>
                        <a:rPr lang="fr-FR" sz="1600" b="1">
                          <a:latin typeface="Arial"/>
                          <a:ea typeface="Times New Roman"/>
                          <a:cs typeface="Times New Roman"/>
                        </a:rPr>
                        <a:t>102 000  €</a:t>
                      </a:r>
                      <a:endParaRPr lang="fr-FR" sz="1600" b="1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5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Personnel ARC/centre Convention spécifique/centre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68985" algn="ctr"/>
                          <a:tab pos="1537970" algn="r"/>
                        </a:tabLst>
                      </a:pPr>
                      <a:endParaRPr lang="fr-FR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948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i-FI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Samia Meraouna (ARC Marseille), 0,7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6842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Virginie Hulot (ARC Bordeaux) 0,6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Veronica Pezzella (ARC HEGP) 0,5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947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Béatrice D'Urso (ARC Foch)  0,7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684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Lilia Lamrani (ARC CCML)  0,7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2607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Cécile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Cherion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(ARC Grenoble) 0,5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531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Khaled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Benneddif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(ARC Strasbourg) 0,6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Carine Lopez (ARC Toulouse) 0,5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2606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Aline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Mezergues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(ARC Lyon) 0,5 ETP </a:t>
                      </a:r>
                      <a:endParaRPr lang="fr-FR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fr-FR" sz="1600" kern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20 000 €</a:t>
                      </a:r>
                      <a:endParaRPr lang="fr-FR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3648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SOUS TOTAL n°2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Times New Roman"/>
                          <a:cs typeface="Times New Roman"/>
                        </a:rPr>
                        <a:t>212 000 € </a:t>
                      </a:r>
                      <a:endParaRPr lang="fr-FR" sz="16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3388" marR="43388" marT="21694" marB="216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27760</TotalTime>
  <Words>565</Words>
  <Application>Microsoft Office PowerPoint</Application>
  <PresentationFormat>Affichage à l'écran (4:3)</PresentationFormat>
  <Paragraphs>189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Autres projets COLT / SysCLAD</vt:lpstr>
      <vt:lpstr>Diapositive 13</vt:lpstr>
      <vt:lpstr>Diapositive 14</vt:lpstr>
      <vt:lpstr>Diapositive 15</vt:lpstr>
      <vt:lpstr>Diapositive 16</vt:lpstr>
    </vt:vector>
  </TitlesOfParts>
  <Company>physiologie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ltpatch</dc:creator>
  <cp:lastModifiedBy>Antoine</cp:lastModifiedBy>
  <cp:revision>704</cp:revision>
  <cp:lastPrinted>2003-08-26T07:58:21Z</cp:lastPrinted>
  <dcterms:created xsi:type="dcterms:W3CDTF">2000-10-03T16:11:51Z</dcterms:created>
  <dcterms:modified xsi:type="dcterms:W3CDTF">2012-10-25T08:12:13Z</dcterms:modified>
</cp:coreProperties>
</file>