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3" r:id="rId9"/>
    <p:sldId id="264" r:id="rId10"/>
    <p:sldId id="265" r:id="rId11"/>
    <p:sldId id="266" r:id="rId12"/>
    <p:sldId id="270" r:id="rId13"/>
    <p:sldId id="27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2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3FAA0E-88AC-4540-AE40-5767A927D4EB}" type="doc">
      <dgm:prSet loTypeId="urn:microsoft.com/office/officeart/2005/8/layout/orgChart1" loCatId="hierarchy" qsTypeId="urn:microsoft.com/office/officeart/2005/8/quickstyle/simple3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6187838-8BC7-46E8-A46B-5F5F5E547C2C}">
      <dgm:prSet/>
      <dgm:spPr/>
      <dgm:t>
        <a:bodyPr/>
        <a:lstStyle/>
        <a:p>
          <a:r>
            <a:rPr lang="fr-FR"/>
            <a:t>La mucoviscidose est rattachée avant tout à une </a:t>
          </a:r>
          <a:r>
            <a:rPr lang="fr-FR" b="1"/>
            <a:t>maladie pulmonaire </a:t>
          </a:r>
          <a:r>
            <a:rPr lang="fr-FR"/>
            <a:t>qui conditionne l’essentielle de la morbi-mortalité</a:t>
          </a:r>
          <a:endParaRPr lang="en-US"/>
        </a:p>
      </dgm:t>
    </dgm:pt>
    <dgm:pt modelId="{29BD68F9-4E86-427E-A052-81AFA0018039}" type="parTrans" cxnId="{EFD004A6-E62F-497B-A662-6BFBFFF83832}">
      <dgm:prSet/>
      <dgm:spPr/>
      <dgm:t>
        <a:bodyPr/>
        <a:lstStyle/>
        <a:p>
          <a:endParaRPr lang="en-US"/>
        </a:p>
      </dgm:t>
    </dgm:pt>
    <dgm:pt modelId="{BDDD9CA8-61EE-4CA2-9F83-1C4F67C7E554}" type="sibTrans" cxnId="{EFD004A6-E62F-497B-A662-6BFBFFF83832}">
      <dgm:prSet/>
      <dgm:spPr/>
      <dgm:t>
        <a:bodyPr/>
        <a:lstStyle/>
        <a:p>
          <a:endParaRPr lang="en-US"/>
        </a:p>
      </dgm:t>
    </dgm:pt>
    <dgm:pt modelId="{232D8718-FFF2-4B13-89DB-8719D7BB0EA4}">
      <dgm:prSet/>
      <dgm:spPr/>
      <dgm:t>
        <a:bodyPr/>
        <a:lstStyle/>
        <a:p>
          <a:r>
            <a:rPr lang="fr-FR"/>
            <a:t>Les troubles digestifs sont fréquents, et ne doivent pas être sous-estimés</a:t>
          </a:r>
          <a:endParaRPr lang="en-US"/>
        </a:p>
      </dgm:t>
    </dgm:pt>
    <dgm:pt modelId="{0AB5B627-55D9-42F5-B723-4A8F751AE96D}" type="parTrans" cxnId="{3F56371C-CFF8-4B6A-8647-A0E9AD5920E4}">
      <dgm:prSet/>
      <dgm:spPr/>
      <dgm:t>
        <a:bodyPr/>
        <a:lstStyle/>
        <a:p>
          <a:endParaRPr lang="en-US"/>
        </a:p>
      </dgm:t>
    </dgm:pt>
    <dgm:pt modelId="{64F03853-D9F3-4BFC-A1C2-ABCD503B3634}" type="sibTrans" cxnId="{3F56371C-CFF8-4B6A-8647-A0E9AD5920E4}">
      <dgm:prSet/>
      <dgm:spPr/>
      <dgm:t>
        <a:bodyPr/>
        <a:lstStyle/>
        <a:p>
          <a:endParaRPr lang="en-US"/>
        </a:p>
      </dgm:t>
    </dgm:pt>
    <dgm:pt modelId="{C2389639-FCD3-4D2A-9063-F21C6EE115D1}">
      <dgm:prSet/>
      <dgm:spPr/>
      <dgm:t>
        <a:bodyPr/>
        <a:lstStyle/>
        <a:p>
          <a:r>
            <a:rPr lang="fr-FR"/>
            <a:t>risque de passer à côté d’une pathologie abdominale</a:t>
          </a:r>
          <a:endParaRPr lang="en-US"/>
        </a:p>
      </dgm:t>
    </dgm:pt>
    <dgm:pt modelId="{47FC7EBD-A04F-4D76-BEC2-6B68F86D9255}" type="parTrans" cxnId="{6C2E9A89-1F75-441B-B722-D8B45DE7AE5A}">
      <dgm:prSet/>
      <dgm:spPr/>
      <dgm:t>
        <a:bodyPr/>
        <a:lstStyle/>
        <a:p>
          <a:endParaRPr lang="en-US"/>
        </a:p>
      </dgm:t>
    </dgm:pt>
    <dgm:pt modelId="{3A5DBC21-EBE8-4F62-8DAA-20F2A450FF61}" type="sibTrans" cxnId="{6C2E9A89-1F75-441B-B722-D8B45DE7AE5A}">
      <dgm:prSet/>
      <dgm:spPr/>
      <dgm:t>
        <a:bodyPr/>
        <a:lstStyle/>
        <a:p>
          <a:endParaRPr lang="en-US"/>
        </a:p>
      </dgm:t>
    </dgm:pt>
    <dgm:pt modelId="{35794884-AB25-420D-BB93-659327319B08}">
      <dgm:prSet/>
      <dgm:spPr/>
      <dgm:t>
        <a:bodyPr/>
        <a:lstStyle/>
        <a:p>
          <a:r>
            <a:rPr lang="fr-FR"/>
            <a:t>entrainer une dénutrition pouvant affecter le pronostic global de la maladie</a:t>
          </a:r>
          <a:endParaRPr lang="en-US"/>
        </a:p>
      </dgm:t>
    </dgm:pt>
    <dgm:pt modelId="{774198F4-7DA8-45B0-AB27-D5CD15E2510D}" type="parTrans" cxnId="{705647BF-FB73-4508-9B1D-4E6C1C845112}">
      <dgm:prSet/>
      <dgm:spPr/>
      <dgm:t>
        <a:bodyPr/>
        <a:lstStyle/>
        <a:p>
          <a:endParaRPr lang="en-US"/>
        </a:p>
      </dgm:t>
    </dgm:pt>
    <dgm:pt modelId="{3EAF4192-0283-49AF-94E0-6B0782F9FF3B}" type="sibTrans" cxnId="{705647BF-FB73-4508-9B1D-4E6C1C845112}">
      <dgm:prSet/>
      <dgm:spPr/>
      <dgm:t>
        <a:bodyPr/>
        <a:lstStyle/>
        <a:p>
          <a:endParaRPr lang="en-US"/>
        </a:p>
      </dgm:t>
    </dgm:pt>
    <dgm:pt modelId="{66213D16-D61C-43F5-8641-145222469CA9}" type="pres">
      <dgm:prSet presAssocID="{433FAA0E-88AC-4540-AE40-5767A927D4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6235D4F-B5D5-447B-877F-061959EB8404}" type="pres">
      <dgm:prSet presAssocID="{96187838-8BC7-46E8-A46B-5F5F5E547C2C}" presName="hierRoot1" presStyleCnt="0">
        <dgm:presLayoutVars>
          <dgm:hierBranch val="init"/>
        </dgm:presLayoutVars>
      </dgm:prSet>
      <dgm:spPr/>
    </dgm:pt>
    <dgm:pt modelId="{E78EA5EE-5CE7-4520-B878-F0E9D8F960AC}" type="pres">
      <dgm:prSet presAssocID="{96187838-8BC7-46E8-A46B-5F5F5E547C2C}" presName="rootComposite1" presStyleCnt="0"/>
      <dgm:spPr/>
    </dgm:pt>
    <dgm:pt modelId="{9FF55E3B-3586-4FC4-B143-760909D8CEBE}" type="pres">
      <dgm:prSet presAssocID="{96187838-8BC7-46E8-A46B-5F5F5E547C2C}" presName="rootText1" presStyleLbl="node0" presStyleIdx="0" presStyleCnt="2">
        <dgm:presLayoutVars>
          <dgm:chPref val="3"/>
        </dgm:presLayoutVars>
      </dgm:prSet>
      <dgm:spPr/>
    </dgm:pt>
    <dgm:pt modelId="{F2C4E460-A6B8-4A68-91BF-0AA217C5E5F3}" type="pres">
      <dgm:prSet presAssocID="{96187838-8BC7-46E8-A46B-5F5F5E547C2C}" presName="rootConnector1" presStyleLbl="node1" presStyleIdx="0" presStyleCnt="0"/>
      <dgm:spPr/>
    </dgm:pt>
    <dgm:pt modelId="{9A935554-D110-4CD0-A740-69290A829812}" type="pres">
      <dgm:prSet presAssocID="{96187838-8BC7-46E8-A46B-5F5F5E547C2C}" presName="hierChild2" presStyleCnt="0"/>
      <dgm:spPr/>
    </dgm:pt>
    <dgm:pt modelId="{20537888-800E-4D2B-84F3-B3DD5B6662F9}" type="pres">
      <dgm:prSet presAssocID="{96187838-8BC7-46E8-A46B-5F5F5E547C2C}" presName="hierChild3" presStyleCnt="0"/>
      <dgm:spPr/>
    </dgm:pt>
    <dgm:pt modelId="{DCB29376-5541-4AB3-AA40-35FBCD5BAD9D}" type="pres">
      <dgm:prSet presAssocID="{232D8718-FFF2-4B13-89DB-8719D7BB0EA4}" presName="hierRoot1" presStyleCnt="0">
        <dgm:presLayoutVars>
          <dgm:hierBranch val="init"/>
        </dgm:presLayoutVars>
      </dgm:prSet>
      <dgm:spPr/>
    </dgm:pt>
    <dgm:pt modelId="{FA296C73-2F51-4C27-BC74-2486279BA0A9}" type="pres">
      <dgm:prSet presAssocID="{232D8718-FFF2-4B13-89DB-8719D7BB0EA4}" presName="rootComposite1" presStyleCnt="0"/>
      <dgm:spPr/>
    </dgm:pt>
    <dgm:pt modelId="{E7413B96-EA97-4055-8475-F88EA5FEFFA4}" type="pres">
      <dgm:prSet presAssocID="{232D8718-FFF2-4B13-89DB-8719D7BB0EA4}" presName="rootText1" presStyleLbl="node0" presStyleIdx="1" presStyleCnt="2">
        <dgm:presLayoutVars>
          <dgm:chPref val="3"/>
        </dgm:presLayoutVars>
      </dgm:prSet>
      <dgm:spPr/>
    </dgm:pt>
    <dgm:pt modelId="{86216983-F2DA-4C0F-A310-FC35DE0164C7}" type="pres">
      <dgm:prSet presAssocID="{232D8718-FFF2-4B13-89DB-8719D7BB0EA4}" presName="rootConnector1" presStyleLbl="node1" presStyleIdx="0" presStyleCnt="0"/>
      <dgm:spPr/>
    </dgm:pt>
    <dgm:pt modelId="{10AEF3D5-DA88-4FF7-9133-0C9C1A4F0960}" type="pres">
      <dgm:prSet presAssocID="{232D8718-FFF2-4B13-89DB-8719D7BB0EA4}" presName="hierChild2" presStyleCnt="0"/>
      <dgm:spPr/>
    </dgm:pt>
    <dgm:pt modelId="{A0E805EF-F6CB-41C8-A0D3-CC474F397CA2}" type="pres">
      <dgm:prSet presAssocID="{47FC7EBD-A04F-4D76-BEC2-6B68F86D9255}" presName="Name37" presStyleLbl="parChTrans1D2" presStyleIdx="0" presStyleCnt="2"/>
      <dgm:spPr/>
    </dgm:pt>
    <dgm:pt modelId="{C4A01FB1-5DB7-4089-9E9C-EF87FBB18DD7}" type="pres">
      <dgm:prSet presAssocID="{C2389639-FCD3-4D2A-9063-F21C6EE115D1}" presName="hierRoot2" presStyleCnt="0">
        <dgm:presLayoutVars>
          <dgm:hierBranch val="init"/>
        </dgm:presLayoutVars>
      </dgm:prSet>
      <dgm:spPr/>
    </dgm:pt>
    <dgm:pt modelId="{504D4C43-81E4-4104-92B1-F1DDAF1CEF66}" type="pres">
      <dgm:prSet presAssocID="{C2389639-FCD3-4D2A-9063-F21C6EE115D1}" presName="rootComposite" presStyleCnt="0"/>
      <dgm:spPr/>
    </dgm:pt>
    <dgm:pt modelId="{6EA10E61-3A30-4E22-B08B-FB29EA652C3D}" type="pres">
      <dgm:prSet presAssocID="{C2389639-FCD3-4D2A-9063-F21C6EE115D1}" presName="rootText" presStyleLbl="node2" presStyleIdx="0" presStyleCnt="2">
        <dgm:presLayoutVars>
          <dgm:chPref val="3"/>
        </dgm:presLayoutVars>
      </dgm:prSet>
      <dgm:spPr/>
    </dgm:pt>
    <dgm:pt modelId="{8F964A1C-117B-4BF4-84EC-F06D7369AAD6}" type="pres">
      <dgm:prSet presAssocID="{C2389639-FCD3-4D2A-9063-F21C6EE115D1}" presName="rootConnector" presStyleLbl="node2" presStyleIdx="0" presStyleCnt="2"/>
      <dgm:spPr/>
    </dgm:pt>
    <dgm:pt modelId="{1B07FD1F-8955-40CB-912B-46BCA9D34BFD}" type="pres">
      <dgm:prSet presAssocID="{C2389639-FCD3-4D2A-9063-F21C6EE115D1}" presName="hierChild4" presStyleCnt="0"/>
      <dgm:spPr/>
    </dgm:pt>
    <dgm:pt modelId="{53A447A0-7310-4D48-92E7-EE891D6C3BB6}" type="pres">
      <dgm:prSet presAssocID="{C2389639-FCD3-4D2A-9063-F21C6EE115D1}" presName="hierChild5" presStyleCnt="0"/>
      <dgm:spPr/>
    </dgm:pt>
    <dgm:pt modelId="{55424EEE-7262-4584-9AD7-52EB9DAEA031}" type="pres">
      <dgm:prSet presAssocID="{774198F4-7DA8-45B0-AB27-D5CD15E2510D}" presName="Name37" presStyleLbl="parChTrans1D2" presStyleIdx="1" presStyleCnt="2"/>
      <dgm:spPr/>
    </dgm:pt>
    <dgm:pt modelId="{D1BD4080-04C4-4502-B1C2-EE1A2449D96D}" type="pres">
      <dgm:prSet presAssocID="{35794884-AB25-420D-BB93-659327319B08}" presName="hierRoot2" presStyleCnt="0">
        <dgm:presLayoutVars>
          <dgm:hierBranch val="init"/>
        </dgm:presLayoutVars>
      </dgm:prSet>
      <dgm:spPr/>
    </dgm:pt>
    <dgm:pt modelId="{3C5374BC-9164-46F4-8456-3952C1580495}" type="pres">
      <dgm:prSet presAssocID="{35794884-AB25-420D-BB93-659327319B08}" presName="rootComposite" presStyleCnt="0"/>
      <dgm:spPr/>
    </dgm:pt>
    <dgm:pt modelId="{A81A16F3-A7E6-47EC-90F9-EDE151969D88}" type="pres">
      <dgm:prSet presAssocID="{35794884-AB25-420D-BB93-659327319B08}" presName="rootText" presStyleLbl="node2" presStyleIdx="1" presStyleCnt="2">
        <dgm:presLayoutVars>
          <dgm:chPref val="3"/>
        </dgm:presLayoutVars>
      </dgm:prSet>
      <dgm:spPr/>
    </dgm:pt>
    <dgm:pt modelId="{DC89D530-BA89-4B15-AC11-B0F7932E2FA7}" type="pres">
      <dgm:prSet presAssocID="{35794884-AB25-420D-BB93-659327319B08}" presName="rootConnector" presStyleLbl="node2" presStyleIdx="1" presStyleCnt="2"/>
      <dgm:spPr/>
    </dgm:pt>
    <dgm:pt modelId="{9A864D22-10E3-435D-B5DC-E56468E3BABB}" type="pres">
      <dgm:prSet presAssocID="{35794884-AB25-420D-BB93-659327319B08}" presName="hierChild4" presStyleCnt="0"/>
      <dgm:spPr/>
    </dgm:pt>
    <dgm:pt modelId="{E86CFB18-BAE1-4E84-AB41-E0A931CA6506}" type="pres">
      <dgm:prSet presAssocID="{35794884-AB25-420D-BB93-659327319B08}" presName="hierChild5" presStyleCnt="0"/>
      <dgm:spPr/>
    </dgm:pt>
    <dgm:pt modelId="{11B66755-3D13-4779-BDBC-8578C878D1D2}" type="pres">
      <dgm:prSet presAssocID="{232D8718-FFF2-4B13-89DB-8719D7BB0EA4}" presName="hierChild3" presStyleCnt="0"/>
      <dgm:spPr/>
    </dgm:pt>
  </dgm:ptLst>
  <dgm:cxnLst>
    <dgm:cxn modelId="{1C1D2711-73FC-41F9-9273-1C0E7B129A2C}" type="presOf" srcId="{35794884-AB25-420D-BB93-659327319B08}" destId="{DC89D530-BA89-4B15-AC11-B0F7932E2FA7}" srcOrd="1" destOrd="0" presId="urn:microsoft.com/office/officeart/2005/8/layout/orgChart1"/>
    <dgm:cxn modelId="{3F56371C-CFF8-4B6A-8647-A0E9AD5920E4}" srcId="{433FAA0E-88AC-4540-AE40-5767A927D4EB}" destId="{232D8718-FFF2-4B13-89DB-8719D7BB0EA4}" srcOrd="1" destOrd="0" parTransId="{0AB5B627-55D9-42F5-B723-4A8F751AE96D}" sibTransId="{64F03853-D9F3-4BFC-A1C2-ABCD503B3634}"/>
    <dgm:cxn modelId="{5C280534-DAC0-4593-A79B-5C4909DD1C2A}" type="presOf" srcId="{C2389639-FCD3-4D2A-9063-F21C6EE115D1}" destId="{6EA10E61-3A30-4E22-B08B-FB29EA652C3D}" srcOrd="0" destOrd="0" presId="urn:microsoft.com/office/officeart/2005/8/layout/orgChart1"/>
    <dgm:cxn modelId="{8426EF70-6F81-4E7C-ABBF-BB5CA292ACDA}" type="presOf" srcId="{96187838-8BC7-46E8-A46B-5F5F5E547C2C}" destId="{F2C4E460-A6B8-4A68-91BF-0AA217C5E5F3}" srcOrd="1" destOrd="0" presId="urn:microsoft.com/office/officeart/2005/8/layout/orgChart1"/>
    <dgm:cxn modelId="{D3274851-95CE-4140-AAF3-37232B8543B0}" type="presOf" srcId="{232D8718-FFF2-4B13-89DB-8719D7BB0EA4}" destId="{E7413B96-EA97-4055-8475-F88EA5FEFFA4}" srcOrd="0" destOrd="0" presId="urn:microsoft.com/office/officeart/2005/8/layout/orgChart1"/>
    <dgm:cxn modelId="{BB274682-C403-4B70-8A25-3CC6E140FB0C}" type="presOf" srcId="{232D8718-FFF2-4B13-89DB-8719D7BB0EA4}" destId="{86216983-F2DA-4C0F-A310-FC35DE0164C7}" srcOrd="1" destOrd="0" presId="urn:microsoft.com/office/officeart/2005/8/layout/orgChart1"/>
    <dgm:cxn modelId="{6C2E9A89-1F75-441B-B722-D8B45DE7AE5A}" srcId="{232D8718-FFF2-4B13-89DB-8719D7BB0EA4}" destId="{C2389639-FCD3-4D2A-9063-F21C6EE115D1}" srcOrd="0" destOrd="0" parTransId="{47FC7EBD-A04F-4D76-BEC2-6B68F86D9255}" sibTransId="{3A5DBC21-EBE8-4F62-8DAA-20F2A450FF61}"/>
    <dgm:cxn modelId="{28EE9D9A-EC9C-4470-BDE2-9B2C03894EDF}" type="presOf" srcId="{47FC7EBD-A04F-4D76-BEC2-6B68F86D9255}" destId="{A0E805EF-F6CB-41C8-A0D3-CC474F397CA2}" srcOrd="0" destOrd="0" presId="urn:microsoft.com/office/officeart/2005/8/layout/orgChart1"/>
    <dgm:cxn modelId="{EFD004A6-E62F-497B-A662-6BFBFFF83832}" srcId="{433FAA0E-88AC-4540-AE40-5767A927D4EB}" destId="{96187838-8BC7-46E8-A46B-5F5F5E547C2C}" srcOrd="0" destOrd="0" parTransId="{29BD68F9-4E86-427E-A052-81AFA0018039}" sibTransId="{BDDD9CA8-61EE-4CA2-9F83-1C4F67C7E554}"/>
    <dgm:cxn modelId="{C98D21A7-E3AE-404B-BEC7-8AA7B6511416}" type="presOf" srcId="{433FAA0E-88AC-4540-AE40-5767A927D4EB}" destId="{66213D16-D61C-43F5-8641-145222469CA9}" srcOrd="0" destOrd="0" presId="urn:microsoft.com/office/officeart/2005/8/layout/orgChart1"/>
    <dgm:cxn modelId="{705647BF-FB73-4508-9B1D-4E6C1C845112}" srcId="{232D8718-FFF2-4B13-89DB-8719D7BB0EA4}" destId="{35794884-AB25-420D-BB93-659327319B08}" srcOrd="1" destOrd="0" parTransId="{774198F4-7DA8-45B0-AB27-D5CD15E2510D}" sibTransId="{3EAF4192-0283-49AF-94E0-6B0782F9FF3B}"/>
    <dgm:cxn modelId="{6FD021C3-D8E8-41ED-9375-2D861780760E}" type="presOf" srcId="{96187838-8BC7-46E8-A46B-5F5F5E547C2C}" destId="{9FF55E3B-3586-4FC4-B143-760909D8CEBE}" srcOrd="0" destOrd="0" presId="urn:microsoft.com/office/officeart/2005/8/layout/orgChart1"/>
    <dgm:cxn modelId="{7B7C4FE0-18EE-45BF-8289-C3155CBF1DEC}" type="presOf" srcId="{C2389639-FCD3-4D2A-9063-F21C6EE115D1}" destId="{8F964A1C-117B-4BF4-84EC-F06D7369AAD6}" srcOrd="1" destOrd="0" presId="urn:microsoft.com/office/officeart/2005/8/layout/orgChart1"/>
    <dgm:cxn modelId="{332CBDEB-8152-40E2-923E-1BE7FD0336DD}" type="presOf" srcId="{35794884-AB25-420D-BB93-659327319B08}" destId="{A81A16F3-A7E6-47EC-90F9-EDE151969D88}" srcOrd="0" destOrd="0" presId="urn:microsoft.com/office/officeart/2005/8/layout/orgChart1"/>
    <dgm:cxn modelId="{207FEBFC-D3BA-4077-9820-A4AEEA8E4A84}" type="presOf" srcId="{774198F4-7DA8-45B0-AB27-D5CD15E2510D}" destId="{55424EEE-7262-4584-9AD7-52EB9DAEA031}" srcOrd="0" destOrd="0" presId="urn:microsoft.com/office/officeart/2005/8/layout/orgChart1"/>
    <dgm:cxn modelId="{E7BADEF4-6768-437F-BE47-8297EA99BC05}" type="presParOf" srcId="{66213D16-D61C-43F5-8641-145222469CA9}" destId="{16235D4F-B5D5-447B-877F-061959EB8404}" srcOrd="0" destOrd="0" presId="urn:microsoft.com/office/officeart/2005/8/layout/orgChart1"/>
    <dgm:cxn modelId="{05E3B69E-A7AA-453F-9221-4CA852EAA480}" type="presParOf" srcId="{16235D4F-B5D5-447B-877F-061959EB8404}" destId="{E78EA5EE-5CE7-4520-B878-F0E9D8F960AC}" srcOrd="0" destOrd="0" presId="urn:microsoft.com/office/officeart/2005/8/layout/orgChart1"/>
    <dgm:cxn modelId="{72212DA3-A8F3-474A-80A8-93EAAC0FE82C}" type="presParOf" srcId="{E78EA5EE-5CE7-4520-B878-F0E9D8F960AC}" destId="{9FF55E3B-3586-4FC4-B143-760909D8CEBE}" srcOrd="0" destOrd="0" presId="urn:microsoft.com/office/officeart/2005/8/layout/orgChart1"/>
    <dgm:cxn modelId="{5783B2C8-3920-4E15-8136-5514548D8514}" type="presParOf" srcId="{E78EA5EE-5CE7-4520-B878-F0E9D8F960AC}" destId="{F2C4E460-A6B8-4A68-91BF-0AA217C5E5F3}" srcOrd="1" destOrd="0" presId="urn:microsoft.com/office/officeart/2005/8/layout/orgChart1"/>
    <dgm:cxn modelId="{C7A5A207-DE95-483B-AF8C-762DFE8F1387}" type="presParOf" srcId="{16235D4F-B5D5-447B-877F-061959EB8404}" destId="{9A935554-D110-4CD0-A740-69290A829812}" srcOrd="1" destOrd="0" presId="urn:microsoft.com/office/officeart/2005/8/layout/orgChart1"/>
    <dgm:cxn modelId="{659E6697-1EA9-44CB-AD14-A0ED8FA461C7}" type="presParOf" srcId="{16235D4F-B5D5-447B-877F-061959EB8404}" destId="{20537888-800E-4D2B-84F3-B3DD5B6662F9}" srcOrd="2" destOrd="0" presId="urn:microsoft.com/office/officeart/2005/8/layout/orgChart1"/>
    <dgm:cxn modelId="{83AAD768-F9A9-4CB5-BC8D-7FFC5A7B4F46}" type="presParOf" srcId="{66213D16-D61C-43F5-8641-145222469CA9}" destId="{DCB29376-5541-4AB3-AA40-35FBCD5BAD9D}" srcOrd="1" destOrd="0" presId="urn:microsoft.com/office/officeart/2005/8/layout/orgChart1"/>
    <dgm:cxn modelId="{910588AC-8FC4-4A61-A9C9-9E3F40FF2BA2}" type="presParOf" srcId="{DCB29376-5541-4AB3-AA40-35FBCD5BAD9D}" destId="{FA296C73-2F51-4C27-BC74-2486279BA0A9}" srcOrd="0" destOrd="0" presId="urn:microsoft.com/office/officeart/2005/8/layout/orgChart1"/>
    <dgm:cxn modelId="{7D097790-7FF4-4B9C-98A5-C302FF8A12BC}" type="presParOf" srcId="{FA296C73-2F51-4C27-BC74-2486279BA0A9}" destId="{E7413B96-EA97-4055-8475-F88EA5FEFFA4}" srcOrd="0" destOrd="0" presId="urn:microsoft.com/office/officeart/2005/8/layout/orgChart1"/>
    <dgm:cxn modelId="{C882C347-BBD8-4B17-A79C-F9F374AC273C}" type="presParOf" srcId="{FA296C73-2F51-4C27-BC74-2486279BA0A9}" destId="{86216983-F2DA-4C0F-A310-FC35DE0164C7}" srcOrd="1" destOrd="0" presId="urn:microsoft.com/office/officeart/2005/8/layout/orgChart1"/>
    <dgm:cxn modelId="{87122D06-9300-444B-B4FA-0A039F50CAB9}" type="presParOf" srcId="{DCB29376-5541-4AB3-AA40-35FBCD5BAD9D}" destId="{10AEF3D5-DA88-4FF7-9133-0C9C1A4F0960}" srcOrd="1" destOrd="0" presId="urn:microsoft.com/office/officeart/2005/8/layout/orgChart1"/>
    <dgm:cxn modelId="{F290F294-93B6-4B78-85B7-63598B405D5D}" type="presParOf" srcId="{10AEF3D5-DA88-4FF7-9133-0C9C1A4F0960}" destId="{A0E805EF-F6CB-41C8-A0D3-CC474F397CA2}" srcOrd="0" destOrd="0" presId="urn:microsoft.com/office/officeart/2005/8/layout/orgChart1"/>
    <dgm:cxn modelId="{FAC7A22B-29E9-4718-8F88-7174C831ED23}" type="presParOf" srcId="{10AEF3D5-DA88-4FF7-9133-0C9C1A4F0960}" destId="{C4A01FB1-5DB7-4089-9E9C-EF87FBB18DD7}" srcOrd="1" destOrd="0" presId="urn:microsoft.com/office/officeart/2005/8/layout/orgChart1"/>
    <dgm:cxn modelId="{F1232FC2-F226-4262-8A55-06C9992260C7}" type="presParOf" srcId="{C4A01FB1-5DB7-4089-9E9C-EF87FBB18DD7}" destId="{504D4C43-81E4-4104-92B1-F1DDAF1CEF66}" srcOrd="0" destOrd="0" presId="urn:microsoft.com/office/officeart/2005/8/layout/orgChart1"/>
    <dgm:cxn modelId="{3D76AFD4-9BE3-47B3-B45A-5C6DBD0D71FA}" type="presParOf" srcId="{504D4C43-81E4-4104-92B1-F1DDAF1CEF66}" destId="{6EA10E61-3A30-4E22-B08B-FB29EA652C3D}" srcOrd="0" destOrd="0" presId="urn:microsoft.com/office/officeart/2005/8/layout/orgChart1"/>
    <dgm:cxn modelId="{92A1E4A6-0593-4489-B84F-3B91DC5E5DE5}" type="presParOf" srcId="{504D4C43-81E4-4104-92B1-F1DDAF1CEF66}" destId="{8F964A1C-117B-4BF4-84EC-F06D7369AAD6}" srcOrd="1" destOrd="0" presId="urn:microsoft.com/office/officeart/2005/8/layout/orgChart1"/>
    <dgm:cxn modelId="{945B34AB-051F-4083-A7E5-71A290C56F6E}" type="presParOf" srcId="{C4A01FB1-5DB7-4089-9E9C-EF87FBB18DD7}" destId="{1B07FD1F-8955-40CB-912B-46BCA9D34BFD}" srcOrd="1" destOrd="0" presId="urn:microsoft.com/office/officeart/2005/8/layout/orgChart1"/>
    <dgm:cxn modelId="{3AF2EEE1-E108-4230-B1A0-E3773F870A3A}" type="presParOf" srcId="{C4A01FB1-5DB7-4089-9E9C-EF87FBB18DD7}" destId="{53A447A0-7310-4D48-92E7-EE891D6C3BB6}" srcOrd="2" destOrd="0" presId="urn:microsoft.com/office/officeart/2005/8/layout/orgChart1"/>
    <dgm:cxn modelId="{BBD7F623-2F23-4273-8257-C38F9FE60A71}" type="presParOf" srcId="{10AEF3D5-DA88-4FF7-9133-0C9C1A4F0960}" destId="{55424EEE-7262-4584-9AD7-52EB9DAEA031}" srcOrd="2" destOrd="0" presId="urn:microsoft.com/office/officeart/2005/8/layout/orgChart1"/>
    <dgm:cxn modelId="{72CD957C-5D50-4D26-9689-5C7D4BFD362A}" type="presParOf" srcId="{10AEF3D5-DA88-4FF7-9133-0C9C1A4F0960}" destId="{D1BD4080-04C4-4502-B1C2-EE1A2449D96D}" srcOrd="3" destOrd="0" presId="urn:microsoft.com/office/officeart/2005/8/layout/orgChart1"/>
    <dgm:cxn modelId="{29933401-FA4E-4AAF-9094-305D66AB7657}" type="presParOf" srcId="{D1BD4080-04C4-4502-B1C2-EE1A2449D96D}" destId="{3C5374BC-9164-46F4-8456-3952C1580495}" srcOrd="0" destOrd="0" presId="urn:microsoft.com/office/officeart/2005/8/layout/orgChart1"/>
    <dgm:cxn modelId="{48F334DC-F269-4A41-B5BE-C4730FBF3A66}" type="presParOf" srcId="{3C5374BC-9164-46F4-8456-3952C1580495}" destId="{A81A16F3-A7E6-47EC-90F9-EDE151969D88}" srcOrd="0" destOrd="0" presId="urn:microsoft.com/office/officeart/2005/8/layout/orgChart1"/>
    <dgm:cxn modelId="{3D32B836-659D-422B-BAC6-2A1AC91CDA5D}" type="presParOf" srcId="{3C5374BC-9164-46F4-8456-3952C1580495}" destId="{DC89D530-BA89-4B15-AC11-B0F7932E2FA7}" srcOrd="1" destOrd="0" presId="urn:microsoft.com/office/officeart/2005/8/layout/orgChart1"/>
    <dgm:cxn modelId="{0B9A7052-1FCB-4238-8A01-B0236C435775}" type="presParOf" srcId="{D1BD4080-04C4-4502-B1C2-EE1A2449D96D}" destId="{9A864D22-10E3-435D-B5DC-E56468E3BABB}" srcOrd="1" destOrd="0" presId="urn:microsoft.com/office/officeart/2005/8/layout/orgChart1"/>
    <dgm:cxn modelId="{EA0CE092-3F86-4441-9428-AA8113C7F164}" type="presParOf" srcId="{D1BD4080-04C4-4502-B1C2-EE1A2449D96D}" destId="{E86CFB18-BAE1-4E84-AB41-E0A931CA6506}" srcOrd="2" destOrd="0" presId="urn:microsoft.com/office/officeart/2005/8/layout/orgChart1"/>
    <dgm:cxn modelId="{77D02468-7E7F-45EC-8253-08B396DEA9D1}" type="presParOf" srcId="{DCB29376-5541-4AB3-AA40-35FBCD5BAD9D}" destId="{11B66755-3D13-4779-BDBC-8578C878D1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BD3CC5-40B9-4A1F-BAFB-DF1D1901EE53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E06F8D9-0873-4A3B-9009-7E0F1B23F2D6}">
      <dgm:prSet/>
      <dgm:spPr/>
      <dgm:t>
        <a:bodyPr/>
        <a:lstStyle/>
        <a:p>
          <a:r>
            <a:rPr lang="fr-FR"/>
            <a:t>Augmentation de la </a:t>
          </a:r>
          <a:r>
            <a:rPr lang="fr-FR" b="1"/>
            <a:t>morbidité gastro-intestinale</a:t>
          </a:r>
          <a:endParaRPr lang="en-US"/>
        </a:p>
      </dgm:t>
    </dgm:pt>
    <dgm:pt modelId="{DC7543D2-5262-4271-9E18-6063532AACCA}" type="parTrans" cxnId="{E5848704-A575-4084-9896-78EC11230E06}">
      <dgm:prSet/>
      <dgm:spPr/>
      <dgm:t>
        <a:bodyPr/>
        <a:lstStyle/>
        <a:p>
          <a:endParaRPr lang="en-US"/>
        </a:p>
      </dgm:t>
    </dgm:pt>
    <dgm:pt modelId="{5DB19430-00F6-497E-952F-B6412F248E90}" type="sibTrans" cxnId="{E5848704-A575-4084-9896-78EC11230E06}">
      <dgm:prSet/>
      <dgm:spPr/>
      <dgm:t>
        <a:bodyPr/>
        <a:lstStyle/>
        <a:p>
          <a:endParaRPr lang="en-US"/>
        </a:p>
      </dgm:t>
    </dgm:pt>
    <dgm:pt modelId="{253376D1-7767-4848-B92E-80785AC0A75D}">
      <dgm:prSet/>
      <dgm:spPr/>
      <dgm:t>
        <a:bodyPr/>
        <a:lstStyle/>
        <a:p>
          <a:r>
            <a:rPr lang="fr-FR"/>
            <a:t>Due à une </a:t>
          </a:r>
          <a:r>
            <a:rPr lang="fr-FR" b="1"/>
            <a:t>augmentation de l’espérance de vie</a:t>
          </a:r>
          <a:r>
            <a:rPr lang="fr-FR"/>
            <a:t> dans cette population (progrès réalisés dans la prise en charge et l’apparition de nouvelles thérapeutiques)</a:t>
          </a:r>
          <a:endParaRPr lang="en-US"/>
        </a:p>
      </dgm:t>
    </dgm:pt>
    <dgm:pt modelId="{623A31A4-9B3F-418F-B508-0DCE2D074F33}" type="parTrans" cxnId="{06340A21-758B-4112-A269-5BB6BA581309}">
      <dgm:prSet/>
      <dgm:spPr/>
      <dgm:t>
        <a:bodyPr/>
        <a:lstStyle/>
        <a:p>
          <a:endParaRPr lang="en-US"/>
        </a:p>
      </dgm:t>
    </dgm:pt>
    <dgm:pt modelId="{E75C07EB-A2F5-4D94-8636-DEF52DDCE095}" type="sibTrans" cxnId="{06340A21-758B-4112-A269-5BB6BA581309}">
      <dgm:prSet/>
      <dgm:spPr/>
      <dgm:t>
        <a:bodyPr/>
        <a:lstStyle/>
        <a:p>
          <a:endParaRPr lang="en-US"/>
        </a:p>
      </dgm:t>
    </dgm:pt>
    <dgm:pt modelId="{3C335DD2-9793-4FBE-9717-A65743AEB354}">
      <dgm:prSet/>
      <dgm:spPr/>
      <dgm:t>
        <a:bodyPr/>
        <a:lstStyle/>
        <a:p>
          <a:r>
            <a:rPr lang="fr-FR" dirty="0"/>
            <a:t>Atteinte de tous les organes digestifs (système hépato-biliaire, pancréatique, gastro-intestinal)</a:t>
          </a:r>
          <a:endParaRPr lang="en-US" dirty="0"/>
        </a:p>
      </dgm:t>
    </dgm:pt>
    <dgm:pt modelId="{AE7740CA-C7A4-4CA9-858C-E3F7F521468A}" type="parTrans" cxnId="{5379FB0D-1FD6-44E5-BDCC-22BC8BEB0D09}">
      <dgm:prSet/>
      <dgm:spPr/>
      <dgm:t>
        <a:bodyPr/>
        <a:lstStyle/>
        <a:p>
          <a:endParaRPr lang="en-US"/>
        </a:p>
      </dgm:t>
    </dgm:pt>
    <dgm:pt modelId="{FAEF8649-2596-4EFF-BF09-5DDE9A570126}" type="sibTrans" cxnId="{5379FB0D-1FD6-44E5-BDCC-22BC8BEB0D09}">
      <dgm:prSet/>
      <dgm:spPr/>
      <dgm:t>
        <a:bodyPr/>
        <a:lstStyle/>
        <a:p>
          <a:endParaRPr lang="en-US"/>
        </a:p>
      </dgm:t>
    </dgm:pt>
    <dgm:pt modelId="{30679571-6D55-4B75-8233-7426F71166E9}">
      <dgm:prSet/>
      <dgm:spPr/>
      <dgm:t>
        <a:bodyPr/>
        <a:lstStyle/>
        <a:p>
          <a:r>
            <a:rPr lang="fr-FR"/>
            <a:t>L’atteinte pancréatique reste la plus fréquente après l’atteinte pulmonaire, sa physiopathologie est bien connue et décrite et sa prise en charge fait l’objet de recommandation d’expert. </a:t>
          </a:r>
          <a:endParaRPr lang="en-US"/>
        </a:p>
      </dgm:t>
    </dgm:pt>
    <dgm:pt modelId="{BAF5BD8F-388E-4C56-A9CA-B8E4571C844B}" type="parTrans" cxnId="{D8A08A6C-901D-4B83-ACF1-8E4BF304CA2D}">
      <dgm:prSet/>
      <dgm:spPr/>
      <dgm:t>
        <a:bodyPr/>
        <a:lstStyle/>
        <a:p>
          <a:endParaRPr lang="en-US"/>
        </a:p>
      </dgm:t>
    </dgm:pt>
    <dgm:pt modelId="{71481044-7915-4816-957B-8A23EC2103EE}" type="sibTrans" cxnId="{D8A08A6C-901D-4B83-ACF1-8E4BF304CA2D}">
      <dgm:prSet/>
      <dgm:spPr/>
      <dgm:t>
        <a:bodyPr/>
        <a:lstStyle/>
        <a:p>
          <a:endParaRPr lang="en-US"/>
        </a:p>
      </dgm:t>
    </dgm:pt>
    <dgm:pt modelId="{BE910E0A-7D8C-46B2-B07A-DF40D154447B}" type="pres">
      <dgm:prSet presAssocID="{A7BD3CC5-40B9-4A1F-BAFB-DF1D1901EE53}" presName="linear" presStyleCnt="0">
        <dgm:presLayoutVars>
          <dgm:animLvl val="lvl"/>
          <dgm:resizeHandles val="exact"/>
        </dgm:presLayoutVars>
      </dgm:prSet>
      <dgm:spPr/>
    </dgm:pt>
    <dgm:pt modelId="{53CD8E7A-A628-4876-A30C-05EEAF243F75}" type="pres">
      <dgm:prSet presAssocID="{BE06F8D9-0873-4A3B-9009-7E0F1B23F2D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C71D8B-0A6D-434A-96D2-2FFF3344B5E9}" type="pres">
      <dgm:prSet presAssocID="{5DB19430-00F6-497E-952F-B6412F248E90}" presName="spacer" presStyleCnt="0"/>
      <dgm:spPr/>
    </dgm:pt>
    <dgm:pt modelId="{D5FC8F77-B896-4AD9-83BA-2F5589E1E53D}" type="pres">
      <dgm:prSet presAssocID="{253376D1-7767-4848-B92E-80785AC0A75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0AA19BD-0BEE-4206-9132-D1C8C0A49DE9}" type="pres">
      <dgm:prSet presAssocID="{E75C07EB-A2F5-4D94-8636-DEF52DDCE095}" presName="spacer" presStyleCnt="0"/>
      <dgm:spPr/>
    </dgm:pt>
    <dgm:pt modelId="{9139BB37-B618-4E7A-9A65-721DF373C349}" type="pres">
      <dgm:prSet presAssocID="{3C335DD2-9793-4FBE-9717-A65743AEB35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DF44D46-2DBB-45F3-A701-8CE075ADDD1A}" type="pres">
      <dgm:prSet presAssocID="{FAEF8649-2596-4EFF-BF09-5DDE9A570126}" presName="spacer" presStyleCnt="0"/>
      <dgm:spPr/>
    </dgm:pt>
    <dgm:pt modelId="{5E157500-1313-43D9-9432-BEDF78C6D752}" type="pres">
      <dgm:prSet presAssocID="{30679571-6D55-4B75-8233-7426F71166E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5848704-A575-4084-9896-78EC11230E06}" srcId="{A7BD3CC5-40B9-4A1F-BAFB-DF1D1901EE53}" destId="{BE06F8D9-0873-4A3B-9009-7E0F1B23F2D6}" srcOrd="0" destOrd="0" parTransId="{DC7543D2-5262-4271-9E18-6063532AACCA}" sibTransId="{5DB19430-00F6-497E-952F-B6412F248E90}"/>
    <dgm:cxn modelId="{5379FB0D-1FD6-44E5-BDCC-22BC8BEB0D09}" srcId="{A7BD3CC5-40B9-4A1F-BAFB-DF1D1901EE53}" destId="{3C335DD2-9793-4FBE-9717-A65743AEB354}" srcOrd="2" destOrd="0" parTransId="{AE7740CA-C7A4-4CA9-858C-E3F7F521468A}" sibTransId="{FAEF8649-2596-4EFF-BF09-5DDE9A570126}"/>
    <dgm:cxn modelId="{C8797B16-EB66-4294-A8EC-22600E896EC8}" type="presOf" srcId="{BE06F8D9-0873-4A3B-9009-7E0F1B23F2D6}" destId="{53CD8E7A-A628-4876-A30C-05EEAF243F75}" srcOrd="0" destOrd="0" presId="urn:microsoft.com/office/officeart/2005/8/layout/vList2"/>
    <dgm:cxn modelId="{06340A21-758B-4112-A269-5BB6BA581309}" srcId="{A7BD3CC5-40B9-4A1F-BAFB-DF1D1901EE53}" destId="{253376D1-7767-4848-B92E-80785AC0A75D}" srcOrd="1" destOrd="0" parTransId="{623A31A4-9B3F-418F-B508-0DCE2D074F33}" sibTransId="{E75C07EB-A2F5-4D94-8636-DEF52DDCE095}"/>
    <dgm:cxn modelId="{C178F15F-C0AC-4A26-B137-4E501E5E8538}" type="presOf" srcId="{30679571-6D55-4B75-8233-7426F71166E9}" destId="{5E157500-1313-43D9-9432-BEDF78C6D752}" srcOrd="0" destOrd="0" presId="urn:microsoft.com/office/officeart/2005/8/layout/vList2"/>
    <dgm:cxn modelId="{D8A08A6C-901D-4B83-ACF1-8E4BF304CA2D}" srcId="{A7BD3CC5-40B9-4A1F-BAFB-DF1D1901EE53}" destId="{30679571-6D55-4B75-8233-7426F71166E9}" srcOrd="3" destOrd="0" parTransId="{BAF5BD8F-388E-4C56-A9CA-B8E4571C844B}" sibTransId="{71481044-7915-4816-957B-8A23EC2103EE}"/>
    <dgm:cxn modelId="{582E3C76-750B-4189-B7EA-B651505945D3}" type="presOf" srcId="{253376D1-7767-4848-B92E-80785AC0A75D}" destId="{D5FC8F77-B896-4AD9-83BA-2F5589E1E53D}" srcOrd="0" destOrd="0" presId="urn:microsoft.com/office/officeart/2005/8/layout/vList2"/>
    <dgm:cxn modelId="{B6E116F9-AA32-46D4-8177-7A4B595440DF}" type="presOf" srcId="{A7BD3CC5-40B9-4A1F-BAFB-DF1D1901EE53}" destId="{BE910E0A-7D8C-46B2-B07A-DF40D154447B}" srcOrd="0" destOrd="0" presId="urn:microsoft.com/office/officeart/2005/8/layout/vList2"/>
    <dgm:cxn modelId="{711DDBFE-7781-4665-B090-2A8543C31588}" type="presOf" srcId="{3C335DD2-9793-4FBE-9717-A65743AEB354}" destId="{9139BB37-B618-4E7A-9A65-721DF373C349}" srcOrd="0" destOrd="0" presId="urn:microsoft.com/office/officeart/2005/8/layout/vList2"/>
    <dgm:cxn modelId="{66600445-FA70-4FA2-B303-E547DB40A04B}" type="presParOf" srcId="{BE910E0A-7D8C-46B2-B07A-DF40D154447B}" destId="{53CD8E7A-A628-4876-A30C-05EEAF243F75}" srcOrd="0" destOrd="0" presId="urn:microsoft.com/office/officeart/2005/8/layout/vList2"/>
    <dgm:cxn modelId="{71633CAC-7D7A-4B4C-AF13-9EC894975FFE}" type="presParOf" srcId="{BE910E0A-7D8C-46B2-B07A-DF40D154447B}" destId="{9DC71D8B-0A6D-434A-96D2-2FFF3344B5E9}" srcOrd="1" destOrd="0" presId="urn:microsoft.com/office/officeart/2005/8/layout/vList2"/>
    <dgm:cxn modelId="{A8FC56B8-654A-4E33-9B35-3FB339FA8208}" type="presParOf" srcId="{BE910E0A-7D8C-46B2-B07A-DF40D154447B}" destId="{D5FC8F77-B896-4AD9-83BA-2F5589E1E53D}" srcOrd="2" destOrd="0" presId="urn:microsoft.com/office/officeart/2005/8/layout/vList2"/>
    <dgm:cxn modelId="{E772ACE7-90D9-490E-AED4-D81F0DAF1A33}" type="presParOf" srcId="{BE910E0A-7D8C-46B2-B07A-DF40D154447B}" destId="{10AA19BD-0BEE-4206-9132-D1C8C0A49DE9}" srcOrd="3" destOrd="0" presId="urn:microsoft.com/office/officeart/2005/8/layout/vList2"/>
    <dgm:cxn modelId="{775648AC-1019-4104-AFC1-B5AE28B7F1F0}" type="presParOf" srcId="{BE910E0A-7D8C-46B2-B07A-DF40D154447B}" destId="{9139BB37-B618-4E7A-9A65-721DF373C349}" srcOrd="4" destOrd="0" presId="urn:microsoft.com/office/officeart/2005/8/layout/vList2"/>
    <dgm:cxn modelId="{71DD2061-1E1F-40A9-9962-434470C5F4C9}" type="presParOf" srcId="{BE910E0A-7D8C-46B2-B07A-DF40D154447B}" destId="{6DF44D46-2DBB-45F3-A701-8CE075ADDD1A}" srcOrd="5" destOrd="0" presId="urn:microsoft.com/office/officeart/2005/8/layout/vList2"/>
    <dgm:cxn modelId="{B9FF24AB-EF33-4BAF-BA32-B8BDCA27616F}" type="presParOf" srcId="{BE910E0A-7D8C-46B2-B07A-DF40D154447B}" destId="{5E157500-1313-43D9-9432-BEDF78C6D75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5733A4-6253-41F1-9D31-D5CCCFD81B1D}" type="doc">
      <dgm:prSet loTypeId="urn:microsoft.com/office/officeart/2005/8/layout/default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1F759C41-9B9E-4620-A577-FAABE0E5A2DC}">
      <dgm:prSet/>
      <dgm:spPr/>
      <dgm:t>
        <a:bodyPr/>
        <a:lstStyle/>
        <a:p>
          <a:r>
            <a:rPr lang="fr-FR"/>
            <a:t>Descriptive</a:t>
          </a:r>
          <a:endParaRPr lang="en-US"/>
        </a:p>
      </dgm:t>
    </dgm:pt>
    <dgm:pt modelId="{FCAAF130-9CA6-4D59-B61D-EF18C082509F}" type="parTrans" cxnId="{052094FE-4C38-4180-AA29-D73B478BA270}">
      <dgm:prSet/>
      <dgm:spPr/>
      <dgm:t>
        <a:bodyPr/>
        <a:lstStyle/>
        <a:p>
          <a:endParaRPr lang="en-US"/>
        </a:p>
      </dgm:t>
    </dgm:pt>
    <dgm:pt modelId="{7E253D32-B00E-42E3-96C9-F900D41C687A}" type="sibTrans" cxnId="{052094FE-4C38-4180-AA29-D73B478BA270}">
      <dgm:prSet/>
      <dgm:spPr/>
      <dgm:t>
        <a:bodyPr/>
        <a:lstStyle/>
        <a:p>
          <a:endParaRPr lang="en-US"/>
        </a:p>
      </dgm:t>
    </dgm:pt>
    <dgm:pt modelId="{224FC624-BA31-4093-BC2A-3D7F56CEB0DF}">
      <dgm:prSet/>
      <dgm:spPr/>
      <dgm:t>
        <a:bodyPr/>
        <a:lstStyle/>
        <a:p>
          <a:r>
            <a:rPr lang="fr-FR"/>
            <a:t>Rétrospective</a:t>
          </a:r>
          <a:endParaRPr lang="en-US"/>
        </a:p>
      </dgm:t>
    </dgm:pt>
    <dgm:pt modelId="{6F6F4EC5-A765-4776-8AE9-BC6F690FB1B5}" type="parTrans" cxnId="{32C7AC0B-377B-4009-95BC-B8A42CF40715}">
      <dgm:prSet/>
      <dgm:spPr/>
      <dgm:t>
        <a:bodyPr/>
        <a:lstStyle/>
        <a:p>
          <a:endParaRPr lang="en-US"/>
        </a:p>
      </dgm:t>
    </dgm:pt>
    <dgm:pt modelId="{0F039C8F-A215-4DC9-9863-9A7A7EC91F6F}" type="sibTrans" cxnId="{32C7AC0B-377B-4009-95BC-B8A42CF40715}">
      <dgm:prSet/>
      <dgm:spPr/>
      <dgm:t>
        <a:bodyPr/>
        <a:lstStyle/>
        <a:p>
          <a:endParaRPr lang="en-US"/>
        </a:p>
      </dgm:t>
    </dgm:pt>
    <dgm:pt modelId="{46811F09-F053-4285-9BBA-6B969EFC1CDB}">
      <dgm:prSet/>
      <dgm:spPr/>
      <dgm:t>
        <a:bodyPr/>
        <a:lstStyle/>
        <a:p>
          <a:r>
            <a:rPr lang="fr-FR"/>
            <a:t>Multicentrique</a:t>
          </a:r>
          <a:endParaRPr lang="en-US"/>
        </a:p>
      </dgm:t>
    </dgm:pt>
    <dgm:pt modelId="{185B4904-E954-4982-9C2F-C40F0129818B}" type="parTrans" cxnId="{0AF04BB7-4A53-42D6-8372-832DD61001F0}">
      <dgm:prSet/>
      <dgm:spPr/>
      <dgm:t>
        <a:bodyPr/>
        <a:lstStyle/>
        <a:p>
          <a:endParaRPr lang="en-US"/>
        </a:p>
      </dgm:t>
    </dgm:pt>
    <dgm:pt modelId="{BA8BB6DC-E450-4EEB-8AF8-3E68F2F3CE9E}" type="sibTrans" cxnId="{0AF04BB7-4A53-42D6-8372-832DD61001F0}">
      <dgm:prSet/>
      <dgm:spPr/>
      <dgm:t>
        <a:bodyPr/>
        <a:lstStyle/>
        <a:p>
          <a:endParaRPr lang="en-US"/>
        </a:p>
      </dgm:t>
    </dgm:pt>
    <dgm:pt modelId="{714A04C5-35AA-4BC5-9342-098D2F254F9D}">
      <dgm:prSet/>
      <dgm:spPr/>
      <dgm:t>
        <a:bodyPr/>
        <a:lstStyle/>
        <a:p>
          <a:r>
            <a:rPr lang="fr-FR" dirty="0"/>
            <a:t>de 200X à 2016</a:t>
          </a:r>
          <a:endParaRPr lang="en-US" dirty="0"/>
        </a:p>
      </dgm:t>
    </dgm:pt>
    <dgm:pt modelId="{E7EAFFB8-7F00-4385-9C2C-FD56FF90B532}" type="parTrans" cxnId="{4003204A-B389-467B-9496-8238EC47704F}">
      <dgm:prSet/>
      <dgm:spPr/>
      <dgm:t>
        <a:bodyPr/>
        <a:lstStyle/>
        <a:p>
          <a:endParaRPr lang="en-US"/>
        </a:p>
      </dgm:t>
    </dgm:pt>
    <dgm:pt modelId="{8CCD76A4-EE6B-49E7-8DBA-F8341240FBA1}" type="sibTrans" cxnId="{4003204A-B389-467B-9496-8238EC47704F}">
      <dgm:prSet/>
      <dgm:spPr/>
      <dgm:t>
        <a:bodyPr/>
        <a:lstStyle/>
        <a:p>
          <a:endParaRPr lang="en-US"/>
        </a:p>
      </dgm:t>
    </dgm:pt>
    <dgm:pt modelId="{B261AEEA-5513-4E2B-870E-39AE6EA2C88E}">
      <dgm:prSet/>
      <dgm:spPr/>
      <dgm:t>
        <a:bodyPr/>
        <a:lstStyle/>
        <a:p>
          <a:r>
            <a:rPr lang="fr-FR"/>
            <a:t>Si possible les CRCM du réseau</a:t>
          </a:r>
          <a:endParaRPr lang="en-US"/>
        </a:p>
      </dgm:t>
    </dgm:pt>
    <dgm:pt modelId="{06CEAFA1-E3C1-4047-91B8-6C58F94D4885}" type="parTrans" cxnId="{2F431DF0-F53E-425F-86B8-92B80BA2E0FB}">
      <dgm:prSet/>
      <dgm:spPr/>
      <dgm:t>
        <a:bodyPr/>
        <a:lstStyle/>
        <a:p>
          <a:endParaRPr lang="en-US"/>
        </a:p>
      </dgm:t>
    </dgm:pt>
    <dgm:pt modelId="{D3DC7207-B20E-411D-973D-3BF0134F9192}" type="sibTrans" cxnId="{2F431DF0-F53E-425F-86B8-92B80BA2E0FB}">
      <dgm:prSet/>
      <dgm:spPr/>
      <dgm:t>
        <a:bodyPr/>
        <a:lstStyle/>
        <a:p>
          <a:endParaRPr lang="en-US"/>
        </a:p>
      </dgm:t>
    </dgm:pt>
    <dgm:pt modelId="{78DC03AB-AF48-43E4-83CE-C6AD193F4F41}">
      <dgm:prSet/>
      <dgm:spPr/>
      <dgm:t>
        <a:bodyPr/>
        <a:lstStyle/>
        <a:p>
          <a:r>
            <a:rPr lang="fr-FR"/>
            <a:t>Enfants +/- adultes</a:t>
          </a:r>
          <a:endParaRPr lang="en-US"/>
        </a:p>
      </dgm:t>
    </dgm:pt>
    <dgm:pt modelId="{060BF0F4-9F9C-4C68-BBD7-C2BFC74751F7}" type="parTrans" cxnId="{5781214F-57C3-45CA-AB63-E124A1DAE7BB}">
      <dgm:prSet/>
      <dgm:spPr/>
      <dgm:t>
        <a:bodyPr/>
        <a:lstStyle/>
        <a:p>
          <a:endParaRPr lang="en-US"/>
        </a:p>
      </dgm:t>
    </dgm:pt>
    <dgm:pt modelId="{F7DA18DE-BF26-45DD-B61E-ABBA75C0CBA5}" type="sibTrans" cxnId="{5781214F-57C3-45CA-AB63-E124A1DAE7BB}">
      <dgm:prSet/>
      <dgm:spPr/>
      <dgm:t>
        <a:bodyPr/>
        <a:lstStyle/>
        <a:p>
          <a:endParaRPr lang="en-US"/>
        </a:p>
      </dgm:t>
    </dgm:pt>
    <dgm:pt modelId="{24777059-36FA-4943-8F51-1C603040BD4F}" type="pres">
      <dgm:prSet presAssocID="{E35733A4-6253-41F1-9D31-D5CCCFD81B1D}" presName="diagram" presStyleCnt="0">
        <dgm:presLayoutVars>
          <dgm:dir/>
          <dgm:resizeHandles val="exact"/>
        </dgm:presLayoutVars>
      </dgm:prSet>
      <dgm:spPr/>
    </dgm:pt>
    <dgm:pt modelId="{8DE583F3-504B-488A-80E9-8BF65D934019}" type="pres">
      <dgm:prSet presAssocID="{1F759C41-9B9E-4620-A577-FAABE0E5A2DC}" presName="node" presStyleLbl="node1" presStyleIdx="0" presStyleCnt="6">
        <dgm:presLayoutVars>
          <dgm:bulletEnabled val="1"/>
        </dgm:presLayoutVars>
      </dgm:prSet>
      <dgm:spPr/>
    </dgm:pt>
    <dgm:pt modelId="{AD55FF4D-580D-4947-BBC1-B4D1A4C55DC8}" type="pres">
      <dgm:prSet presAssocID="{7E253D32-B00E-42E3-96C9-F900D41C687A}" presName="sibTrans" presStyleCnt="0"/>
      <dgm:spPr/>
    </dgm:pt>
    <dgm:pt modelId="{F521E930-854C-4838-BCF2-AC28D758D6AF}" type="pres">
      <dgm:prSet presAssocID="{224FC624-BA31-4093-BC2A-3D7F56CEB0DF}" presName="node" presStyleLbl="node1" presStyleIdx="1" presStyleCnt="6">
        <dgm:presLayoutVars>
          <dgm:bulletEnabled val="1"/>
        </dgm:presLayoutVars>
      </dgm:prSet>
      <dgm:spPr/>
    </dgm:pt>
    <dgm:pt modelId="{7D3C1B41-CD25-41CD-BD78-F8657357D933}" type="pres">
      <dgm:prSet presAssocID="{0F039C8F-A215-4DC9-9863-9A7A7EC91F6F}" presName="sibTrans" presStyleCnt="0"/>
      <dgm:spPr/>
    </dgm:pt>
    <dgm:pt modelId="{3866AC7B-9BE4-41A1-9075-E7D616215123}" type="pres">
      <dgm:prSet presAssocID="{46811F09-F053-4285-9BBA-6B969EFC1CDB}" presName="node" presStyleLbl="node1" presStyleIdx="2" presStyleCnt="6">
        <dgm:presLayoutVars>
          <dgm:bulletEnabled val="1"/>
        </dgm:presLayoutVars>
      </dgm:prSet>
      <dgm:spPr/>
    </dgm:pt>
    <dgm:pt modelId="{4A0A0C96-CA1A-404F-ABFB-622051F8D79D}" type="pres">
      <dgm:prSet presAssocID="{BA8BB6DC-E450-4EEB-8AF8-3E68F2F3CE9E}" presName="sibTrans" presStyleCnt="0"/>
      <dgm:spPr/>
    </dgm:pt>
    <dgm:pt modelId="{921C14DC-3456-4F00-87C0-17A53ED0E91B}" type="pres">
      <dgm:prSet presAssocID="{714A04C5-35AA-4BC5-9342-098D2F254F9D}" presName="node" presStyleLbl="node1" presStyleIdx="3" presStyleCnt="6">
        <dgm:presLayoutVars>
          <dgm:bulletEnabled val="1"/>
        </dgm:presLayoutVars>
      </dgm:prSet>
      <dgm:spPr/>
    </dgm:pt>
    <dgm:pt modelId="{98C1A197-A1D6-494F-A473-D6CF7BBF983B}" type="pres">
      <dgm:prSet presAssocID="{8CCD76A4-EE6B-49E7-8DBA-F8341240FBA1}" presName="sibTrans" presStyleCnt="0"/>
      <dgm:spPr/>
    </dgm:pt>
    <dgm:pt modelId="{8F6D20A1-955E-4B5D-811B-D1C4D3663521}" type="pres">
      <dgm:prSet presAssocID="{B261AEEA-5513-4E2B-870E-39AE6EA2C88E}" presName="node" presStyleLbl="node1" presStyleIdx="4" presStyleCnt="6">
        <dgm:presLayoutVars>
          <dgm:bulletEnabled val="1"/>
        </dgm:presLayoutVars>
      </dgm:prSet>
      <dgm:spPr/>
    </dgm:pt>
    <dgm:pt modelId="{8F9A6E3A-3466-4F4A-BA5F-25DC900B0FD2}" type="pres">
      <dgm:prSet presAssocID="{D3DC7207-B20E-411D-973D-3BF0134F9192}" presName="sibTrans" presStyleCnt="0"/>
      <dgm:spPr/>
    </dgm:pt>
    <dgm:pt modelId="{E8F6B6BA-5C34-4630-AB83-37E161179ABA}" type="pres">
      <dgm:prSet presAssocID="{78DC03AB-AF48-43E4-83CE-C6AD193F4F41}" presName="node" presStyleLbl="node1" presStyleIdx="5" presStyleCnt="6">
        <dgm:presLayoutVars>
          <dgm:bulletEnabled val="1"/>
        </dgm:presLayoutVars>
      </dgm:prSet>
      <dgm:spPr/>
    </dgm:pt>
  </dgm:ptLst>
  <dgm:cxnLst>
    <dgm:cxn modelId="{D6AD510A-D031-4428-A622-9F0DC5E504A5}" type="presOf" srcId="{B261AEEA-5513-4E2B-870E-39AE6EA2C88E}" destId="{8F6D20A1-955E-4B5D-811B-D1C4D3663521}" srcOrd="0" destOrd="0" presId="urn:microsoft.com/office/officeart/2005/8/layout/default"/>
    <dgm:cxn modelId="{32C7AC0B-377B-4009-95BC-B8A42CF40715}" srcId="{E35733A4-6253-41F1-9D31-D5CCCFD81B1D}" destId="{224FC624-BA31-4093-BC2A-3D7F56CEB0DF}" srcOrd="1" destOrd="0" parTransId="{6F6F4EC5-A765-4776-8AE9-BC6F690FB1B5}" sibTransId="{0F039C8F-A215-4DC9-9863-9A7A7EC91F6F}"/>
    <dgm:cxn modelId="{D1D28C49-B8B5-4497-B770-671F78AF590F}" type="presOf" srcId="{1F759C41-9B9E-4620-A577-FAABE0E5A2DC}" destId="{8DE583F3-504B-488A-80E9-8BF65D934019}" srcOrd="0" destOrd="0" presId="urn:microsoft.com/office/officeart/2005/8/layout/default"/>
    <dgm:cxn modelId="{4003204A-B389-467B-9496-8238EC47704F}" srcId="{E35733A4-6253-41F1-9D31-D5CCCFD81B1D}" destId="{714A04C5-35AA-4BC5-9342-098D2F254F9D}" srcOrd="3" destOrd="0" parTransId="{E7EAFFB8-7F00-4385-9C2C-FD56FF90B532}" sibTransId="{8CCD76A4-EE6B-49E7-8DBA-F8341240FBA1}"/>
    <dgm:cxn modelId="{5781214F-57C3-45CA-AB63-E124A1DAE7BB}" srcId="{E35733A4-6253-41F1-9D31-D5CCCFD81B1D}" destId="{78DC03AB-AF48-43E4-83CE-C6AD193F4F41}" srcOrd="5" destOrd="0" parTransId="{060BF0F4-9F9C-4C68-BBD7-C2BFC74751F7}" sibTransId="{F7DA18DE-BF26-45DD-B61E-ABBA75C0CBA5}"/>
    <dgm:cxn modelId="{9AEDB652-A7BB-4012-86CA-A5AE60952A9E}" type="presOf" srcId="{224FC624-BA31-4093-BC2A-3D7F56CEB0DF}" destId="{F521E930-854C-4838-BCF2-AC28D758D6AF}" srcOrd="0" destOrd="0" presId="urn:microsoft.com/office/officeart/2005/8/layout/default"/>
    <dgm:cxn modelId="{02CA7483-173F-4406-90E4-27D9A4B454F0}" type="presOf" srcId="{E35733A4-6253-41F1-9D31-D5CCCFD81B1D}" destId="{24777059-36FA-4943-8F51-1C603040BD4F}" srcOrd="0" destOrd="0" presId="urn:microsoft.com/office/officeart/2005/8/layout/default"/>
    <dgm:cxn modelId="{00E0D38B-68EA-46D3-BDBE-B326674BAF7C}" type="presOf" srcId="{714A04C5-35AA-4BC5-9342-098D2F254F9D}" destId="{921C14DC-3456-4F00-87C0-17A53ED0E91B}" srcOrd="0" destOrd="0" presId="urn:microsoft.com/office/officeart/2005/8/layout/default"/>
    <dgm:cxn modelId="{AE02238F-0583-464B-8D13-851479D9256B}" type="presOf" srcId="{46811F09-F053-4285-9BBA-6B969EFC1CDB}" destId="{3866AC7B-9BE4-41A1-9075-E7D616215123}" srcOrd="0" destOrd="0" presId="urn:microsoft.com/office/officeart/2005/8/layout/default"/>
    <dgm:cxn modelId="{3DE9E799-23A3-408E-9B55-8722258B96CC}" type="presOf" srcId="{78DC03AB-AF48-43E4-83CE-C6AD193F4F41}" destId="{E8F6B6BA-5C34-4630-AB83-37E161179ABA}" srcOrd="0" destOrd="0" presId="urn:microsoft.com/office/officeart/2005/8/layout/default"/>
    <dgm:cxn modelId="{0AF04BB7-4A53-42D6-8372-832DD61001F0}" srcId="{E35733A4-6253-41F1-9D31-D5CCCFD81B1D}" destId="{46811F09-F053-4285-9BBA-6B969EFC1CDB}" srcOrd="2" destOrd="0" parTransId="{185B4904-E954-4982-9C2F-C40F0129818B}" sibTransId="{BA8BB6DC-E450-4EEB-8AF8-3E68F2F3CE9E}"/>
    <dgm:cxn modelId="{2F431DF0-F53E-425F-86B8-92B80BA2E0FB}" srcId="{E35733A4-6253-41F1-9D31-D5CCCFD81B1D}" destId="{B261AEEA-5513-4E2B-870E-39AE6EA2C88E}" srcOrd="4" destOrd="0" parTransId="{06CEAFA1-E3C1-4047-91B8-6C58F94D4885}" sibTransId="{D3DC7207-B20E-411D-973D-3BF0134F9192}"/>
    <dgm:cxn modelId="{052094FE-4C38-4180-AA29-D73B478BA270}" srcId="{E35733A4-6253-41F1-9D31-D5CCCFD81B1D}" destId="{1F759C41-9B9E-4620-A577-FAABE0E5A2DC}" srcOrd="0" destOrd="0" parTransId="{FCAAF130-9CA6-4D59-B61D-EF18C082509F}" sibTransId="{7E253D32-B00E-42E3-96C9-F900D41C687A}"/>
    <dgm:cxn modelId="{92E27D52-757E-4D27-8713-9D5D1AD267BE}" type="presParOf" srcId="{24777059-36FA-4943-8F51-1C603040BD4F}" destId="{8DE583F3-504B-488A-80E9-8BF65D934019}" srcOrd="0" destOrd="0" presId="urn:microsoft.com/office/officeart/2005/8/layout/default"/>
    <dgm:cxn modelId="{6915E75E-1FC4-4562-9866-C38DBCF1CFDE}" type="presParOf" srcId="{24777059-36FA-4943-8F51-1C603040BD4F}" destId="{AD55FF4D-580D-4947-BBC1-B4D1A4C55DC8}" srcOrd="1" destOrd="0" presId="urn:microsoft.com/office/officeart/2005/8/layout/default"/>
    <dgm:cxn modelId="{F1B89F96-9C9F-4111-89A2-4CABBC7BC4DF}" type="presParOf" srcId="{24777059-36FA-4943-8F51-1C603040BD4F}" destId="{F521E930-854C-4838-BCF2-AC28D758D6AF}" srcOrd="2" destOrd="0" presId="urn:microsoft.com/office/officeart/2005/8/layout/default"/>
    <dgm:cxn modelId="{829C3D1C-3661-4745-AC24-CF7885D5CE0A}" type="presParOf" srcId="{24777059-36FA-4943-8F51-1C603040BD4F}" destId="{7D3C1B41-CD25-41CD-BD78-F8657357D933}" srcOrd="3" destOrd="0" presId="urn:microsoft.com/office/officeart/2005/8/layout/default"/>
    <dgm:cxn modelId="{0914DCF2-5107-4FEE-A5F8-CE934407A64C}" type="presParOf" srcId="{24777059-36FA-4943-8F51-1C603040BD4F}" destId="{3866AC7B-9BE4-41A1-9075-E7D616215123}" srcOrd="4" destOrd="0" presId="urn:microsoft.com/office/officeart/2005/8/layout/default"/>
    <dgm:cxn modelId="{ADDED1CE-64DC-4BED-A3C9-23290DF1EA10}" type="presParOf" srcId="{24777059-36FA-4943-8F51-1C603040BD4F}" destId="{4A0A0C96-CA1A-404F-ABFB-622051F8D79D}" srcOrd="5" destOrd="0" presId="urn:microsoft.com/office/officeart/2005/8/layout/default"/>
    <dgm:cxn modelId="{EFA9D512-56B4-4A59-858C-4BD0D8E9FED8}" type="presParOf" srcId="{24777059-36FA-4943-8F51-1C603040BD4F}" destId="{921C14DC-3456-4F00-87C0-17A53ED0E91B}" srcOrd="6" destOrd="0" presId="urn:microsoft.com/office/officeart/2005/8/layout/default"/>
    <dgm:cxn modelId="{AE4D39C4-2D8E-46F9-B590-466EAA7FFE56}" type="presParOf" srcId="{24777059-36FA-4943-8F51-1C603040BD4F}" destId="{98C1A197-A1D6-494F-A473-D6CF7BBF983B}" srcOrd="7" destOrd="0" presId="urn:microsoft.com/office/officeart/2005/8/layout/default"/>
    <dgm:cxn modelId="{2357DAEA-9C12-4D19-8544-C4CD6974EFE6}" type="presParOf" srcId="{24777059-36FA-4943-8F51-1C603040BD4F}" destId="{8F6D20A1-955E-4B5D-811B-D1C4D3663521}" srcOrd="8" destOrd="0" presId="urn:microsoft.com/office/officeart/2005/8/layout/default"/>
    <dgm:cxn modelId="{B3B03AB4-72B0-4474-8454-CDA963389B7B}" type="presParOf" srcId="{24777059-36FA-4943-8F51-1C603040BD4F}" destId="{8F9A6E3A-3466-4F4A-BA5F-25DC900B0FD2}" srcOrd="9" destOrd="0" presId="urn:microsoft.com/office/officeart/2005/8/layout/default"/>
    <dgm:cxn modelId="{82C5561A-D185-4791-BFB2-AFE7C319B076}" type="presParOf" srcId="{24777059-36FA-4943-8F51-1C603040BD4F}" destId="{E8F6B6BA-5C34-4630-AB83-37E161179AB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014485-80E6-46B6-8B1A-F2D9DB2CAECD}" type="doc">
      <dgm:prSet loTypeId="urn:microsoft.com/office/officeart/2008/layout/LinedList" loCatId="list" qsTypeId="urn:microsoft.com/office/officeart/2005/8/quickstyle/simple3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08582B4-EB87-41BA-848C-3D31789598A1}">
      <dgm:prSet/>
      <dgm:spPr/>
      <dgm:t>
        <a:bodyPr/>
        <a:lstStyle/>
        <a:p>
          <a:r>
            <a:rPr lang="fr-FR"/>
            <a:t>Amélioration des techniques avec diagnostics plus fréquents de mucocèle appendiculaire</a:t>
          </a:r>
          <a:endParaRPr lang="en-US"/>
        </a:p>
      </dgm:t>
    </dgm:pt>
    <dgm:pt modelId="{E559CF89-D567-4509-B671-49A9FE05F169}" type="parTrans" cxnId="{FD45D592-ECD7-45A4-8F32-64F50EA6A019}">
      <dgm:prSet/>
      <dgm:spPr/>
      <dgm:t>
        <a:bodyPr/>
        <a:lstStyle/>
        <a:p>
          <a:endParaRPr lang="en-US"/>
        </a:p>
      </dgm:t>
    </dgm:pt>
    <dgm:pt modelId="{53041830-B178-4BAE-AB17-75EB0D4CBEF6}" type="sibTrans" cxnId="{FD45D592-ECD7-45A4-8F32-64F50EA6A019}">
      <dgm:prSet/>
      <dgm:spPr/>
      <dgm:t>
        <a:bodyPr/>
        <a:lstStyle/>
        <a:p>
          <a:endParaRPr lang="en-US"/>
        </a:p>
      </dgm:t>
    </dgm:pt>
    <dgm:pt modelId="{8FEEFEB7-7D35-4CBD-A350-626C89F60C05}">
      <dgm:prSet/>
      <dgm:spPr/>
      <dgm:t>
        <a:bodyPr/>
        <a:lstStyle/>
        <a:p>
          <a:r>
            <a:rPr lang="fr-FR"/>
            <a:t>Est ce que vos radiologues regardent?</a:t>
          </a:r>
          <a:endParaRPr lang="en-US"/>
        </a:p>
      </dgm:t>
    </dgm:pt>
    <dgm:pt modelId="{9785187E-9A6B-489E-999E-6EB13EE67789}" type="parTrans" cxnId="{E8E6073F-B44D-4DC5-82B2-18CE691F7C2F}">
      <dgm:prSet/>
      <dgm:spPr/>
      <dgm:t>
        <a:bodyPr/>
        <a:lstStyle/>
        <a:p>
          <a:endParaRPr lang="en-US"/>
        </a:p>
      </dgm:t>
    </dgm:pt>
    <dgm:pt modelId="{73E8E92E-C9DB-411A-B572-AE84BB684B57}" type="sibTrans" cxnId="{E8E6073F-B44D-4DC5-82B2-18CE691F7C2F}">
      <dgm:prSet/>
      <dgm:spPr/>
      <dgm:t>
        <a:bodyPr/>
        <a:lstStyle/>
        <a:p>
          <a:endParaRPr lang="en-US"/>
        </a:p>
      </dgm:t>
    </dgm:pt>
    <dgm:pt modelId="{F360806C-2569-4BA9-B800-3C3D6DF39F41}">
      <dgm:prSet/>
      <dgm:spPr/>
      <dgm:t>
        <a:bodyPr/>
        <a:lstStyle/>
        <a:p>
          <a:r>
            <a:rPr lang="fr-FR"/>
            <a:t>Tous les patients de plus de 2 ans?</a:t>
          </a:r>
          <a:endParaRPr lang="en-US"/>
        </a:p>
      </dgm:t>
    </dgm:pt>
    <dgm:pt modelId="{C276B67D-B20E-43D6-8FF3-DAA7A2848BF5}" type="parTrans" cxnId="{E8EF20ED-84F6-4AD5-B553-0829773E75EC}">
      <dgm:prSet/>
      <dgm:spPr/>
      <dgm:t>
        <a:bodyPr/>
        <a:lstStyle/>
        <a:p>
          <a:endParaRPr lang="en-US"/>
        </a:p>
      </dgm:t>
    </dgm:pt>
    <dgm:pt modelId="{36284B40-E56B-45CA-B5A8-5FFB86CB36E2}" type="sibTrans" cxnId="{E8EF20ED-84F6-4AD5-B553-0829773E75EC}">
      <dgm:prSet/>
      <dgm:spPr/>
      <dgm:t>
        <a:bodyPr/>
        <a:lstStyle/>
        <a:p>
          <a:endParaRPr lang="en-US"/>
        </a:p>
      </dgm:t>
    </dgm:pt>
    <dgm:pt modelId="{39CDED5C-340F-4709-9DB2-0551D898E64E}">
      <dgm:prSet/>
      <dgm:spPr/>
      <dgm:t>
        <a:bodyPr/>
        <a:lstStyle/>
        <a:p>
          <a:r>
            <a:rPr lang="fr-FR"/>
            <a:t>Comment retrouvez les données dans les dossiers?</a:t>
          </a:r>
          <a:endParaRPr lang="en-US"/>
        </a:p>
      </dgm:t>
    </dgm:pt>
    <dgm:pt modelId="{E4AB716A-8271-4B7D-BF44-943B3134F4F3}" type="parTrans" cxnId="{AE0AAFE0-32DF-4C25-9122-3A9F7E0EB446}">
      <dgm:prSet/>
      <dgm:spPr/>
      <dgm:t>
        <a:bodyPr/>
        <a:lstStyle/>
        <a:p>
          <a:endParaRPr lang="en-US"/>
        </a:p>
      </dgm:t>
    </dgm:pt>
    <dgm:pt modelId="{A8AC7694-9651-4A44-B0BE-A99A66AB554A}" type="sibTrans" cxnId="{AE0AAFE0-32DF-4C25-9122-3A9F7E0EB446}">
      <dgm:prSet/>
      <dgm:spPr/>
      <dgm:t>
        <a:bodyPr/>
        <a:lstStyle/>
        <a:p>
          <a:endParaRPr lang="en-US"/>
        </a:p>
      </dgm:t>
    </dgm:pt>
    <dgm:pt modelId="{543A21F3-0AF7-4392-93E2-C5632ED7929E}">
      <dgm:prSet/>
      <dgm:spPr/>
      <dgm:t>
        <a:bodyPr/>
        <a:lstStyle/>
        <a:p>
          <a:r>
            <a:rPr lang="fr-FR"/>
            <a:t>Seriez vous partant?</a:t>
          </a:r>
          <a:endParaRPr lang="en-US"/>
        </a:p>
      </dgm:t>
    </dgm:pt>
    <dgm:pt modelId="{F0E575E5-B620-4FCB-B5AF-4532EC1F389C}" type="parTrans" cxnId="{1D363F3A-01F5-4A81-95F1-F289E0B5D4DA}">
      <dgm:prSet/>
      <dgm:spPr/>
      <dgm:t>
        <a:bodyPr/>
        <a:lstStyle/>
        <a:p>
          <a:endParaRPr lang="en-US"/>
        </a:p>
      </dgm:t>
    </dgm:pt>
    <dgm:pt modelId="{B0A00910-18B6-46E5-B33B-EAAD797499D8}" type="sibTrans" cxnId="{1D363F3A-01F5-4A81-95F1-F289E0B5D4DA}">
      <dgm:prSet/>
      <dgm:spPr/>
      <dgm:t>
        <a:bodyPr/>
        <a:lstStyle/>
        <a:p>
          <a:endParaRPr lang="en-US"/>
        </a:p>
      </dgm:t>
    </dgm:pt>
    <dgm:pt modelId="{ED7FC0ED-BFBB-4CC2-BD48-FD568A96D4C2}" type="pres">
      <dgm:prSet presAssocID="{2A014485-80E6-46B6-8B1A-F2D9DB2CAECD}" presName="vert0" presStyleCnt="0">
        <dgm:presLayoutVars>
          <dgm:dir/>
          <dgm:animOne val="branch"/>
          <dgm:animLvl val="lvl"/>
        </dgm:presLayoutVars>
      </dgm:prSet>
      <dgm:spPr/>
    </dgm:pt>
    <dgm:pt modelId="{635184B4-2C96-4775-B658-0CFBB6EE73A3}" type="pres">
      <dgm:prSet presAssocID="{008582B4-EB87-41BA-848C-3D31789598A1}" presName="thickLine" presStyleLbl="alignNode1" presStyleIdx="0" presStyleCnt="5"/>
      <dgm:spPr/>
    </dgm:pt>
    <dgm:pt modelId="{3E6E7E30-9E30-4A66-B34F-2C3FDEBB91AB}" type="pres">
      <dgm:prSet presAssocID="{008582B4-EB87-41BA-848C-3D31789598A1}" presName="horz1" presStyleCnt="0"/>
      <dgm:spPr/>
    </dgm:pt>
    <dgm:pt modelId="{7D7B203F-ADF3-4E18-A6C3-A46DFCBE2E74}" type="pres">
      <dgm:prSet presAssocID="{008582B4-EB87-41BA-848C-3D31789598A1}" presName="tx1" presStyleLbl="revTx" presStyleIdx="0" presStyleCnt="5"/>
      <dgm:spPr/>
    </dgm:pt>
    <dgm:pt modelId="{3A0C9FF9-F845-446E-8771-9EB6546BDEA3}" type="pres">
      <dgm:prSet presAssocID="{008582B4-EB87-41BA-848C-3D31789598A1}" presName="vert1" presStyleCnt="0"/>
      <dgm:spPr/>
    </dgm:pt>
    <dgm:pt modelId="{4C4B63F5-4F3D-4774-916F-A49073876A4B}" type="pres">
      <dgm:prSet presAssocID="{8FEEFEB7-7D35-4CBD-A350-626C89F60C05}" presName="thickLine" presStyleLbl="alignNode1" presStyleIdx="1" presStyleCnt="5"/>
      <dgm:spPr/>
    </dgm:pt>
    <dgm:pt modelId="{3715C800-70B0-44BF-A496-E5BFF1A2BC0D}" type="pres">
      <dgm:prSet presAssocID="{8FEEFEB7-7D35-4CBD-A350-626C89F60C05}" presName="horz1" presStyleCnt="0"/>
      <dgm:spPr/>
    </dgm:pt>
    <dgm:pt modelId="{F990D72D-C5BF-49A7-972A-73E301B6203A}" type="pres">
      <dgm:prSet presAssocID="{8FEEFEB7-7D35-4CBD-A350-626C89F60C05}" presName="tx1" presStyleLbl="revTx" presStyleIdx="1" presStyleCnt="5"/>
      <dgm:spPr/>
    </dgm:pt>
    <dgm:pt modelId="{95DF8240-1CCE-4ABF-BDE7-108F2DED4492}" type="pres">
      <dgm:prSet presAssocID="{8FEEFEB7-7D35-4CBD-A350-626C89F60C05}" presName="vert1" presStyleCnt="0"/>
      <dgm:spPr/>
    </dgm:pt>
    <dgm:pt modelId="{8BA98B24-2C69-43CC-A7B7-F258B039A41F}" type="pres">
      <dgm:prSet presAssocID="{F360806C-2569-4BA9-B800-3C3D6DF39F41}" presName="thickLine" presStyleLbl="alignNode1" presStyleIdx="2" presStyleCnt="5"/>
      <dgm:spPr/>
    </dgm:pt>
    <dgm:pt modelId="{B0820C38-645D-47C2-9EBB-20A7F3427DB5}" type="pres">
      <dgm:prSet presAssocID="{F360806C-2569-4BA9-B800-3C3D6DF39F41}" presName="horz1" presStyleCnt="0"/>
      <dgm:spPr/>
    </dgm:pt>
    <dgm:pt modelId="{75574505-DCF6-4F7E-97B5-B997A4576E06}" type="pres">
      <dgm:prSet presAssocID="{F360806C-2569-4BA9-B800-3C3D6DF39F41}" presName="tx1" presStyleLbl="revTx" presStyleIdx="2" presStyleCnt="5"/>
      <dgm:spPr/>
    </dgm:pt>
    <dgm:pt modelId="{C459E65F-AA31-4B93-88E1-B131B7DDB6A2}" type="pres">
      <dgm:prSet presAssocID="{F360806C-2569-4BA9-B800-3C3D6DF39F41}" presName="vert1" presStyleCnt="0"/>
      <dgm:spPr/>
    </dgm:pt>
    <dgm:pt modelId="{F5022E7E-914F-4573-B11F-29632A84CACE}" type="pres">
      <dgm:prSet presAssocID="{39CDED5C-340F-4709-9DB2-0551D898E64E}" presName="thickLine" presStyleLbl="alignNode1" presStyleIdx="3" presStyleCnt="5"/>
      <dgm:spPr/>
    </dgm:pt>
    <dgm:pt modelId="{8F117A13-C2ED-47D2-A1F4-121F11F4E794}" type="pres">
      <dgm:prSet presAssocID="{39CDED5C-340F-4709-9DB2-0551D898E64E}" presName="horz1" presStyleCnt="0"/>
      <dgm:spPr/>
    </dgm:pt>
    <dgm:pt modelId="{0D8E426E-8206-4611-B956-B513318662BE}" type="pres">
      <dgm:prSet presAssocID="{39CDED5C-340F-4709-9DB2-0551D898E64E}" presName="tx1" presStyleLbl="revTx" presStyleIdx="3" presStyleCnt="5"/>
      <dgm:spPr/>
    </dgm:pt>
    <dgm:pt modelId="{7C299FFD-E9B8-4790-A32C-CF342F6789C6}" type="pres">
      <dgm:prSet presAssocID="{39CDED5C-340F-4709-9DB2-0551D898E64E}" presName="vert1" presStyleCnt="0"/>
      <dgm:spPr/>
    </dgm:pt>
    <dgm:pt modelId="{3BF8E3E2-D474-4DD8-89E0-53B54233198C}" type="pres">
      <dgm:prSet presAssocID="{543A21F3-0AF7-4392-93E2-C5632ED7929E}" presName="thickLine" presStyleLbl="alignNode1" presStyleIdx="4" presStyleCnt="5"/>
      <dgm:spPr/>
    </dgm:pt>
    <dgm:pt modelId="{1FD6F18C-7B39-40CF-972D-87C9AD7AA33C}" type="pres">
      <dgm:prSet presAssocID="{543A21F3-0AF7-4392-93E2-C5632ED7929E}" presName="horz1" presStyleCnt="0"/>
      <dgm:spPr/>
    </dgm:pt>
    <dgm:pt modelId="{DF517102-2BA5-42D3-8080-C6E32EA2EB7B}" type="pres">
      <dgm:prSet presAssocID="{543A21F3-0AF7-4392-93E2-C5632ED7929E}" presName="tx1" presStyleLbl="revTx" presStyleIdx="4" presStyleCnt="5"/>
      <dgm:spPr/>
    </dgm:pt>
    <dgm:pt modelId="{FC494777-A52A-4535-93E8-302FCDBFA680}" type="pres">
      <dgm:prSet presAssocID="{543A21F3-0AF7-4392-93E2-C5632ED7929E}" presName="vert1" presStyleCnt="0"/>
      <dgm:spPr/>
    </dgm:pt>
  </dgm:ptLst>
  <dgm:cxnLst>
    <dgm:cxn modelId="{1D363F3A-01F5-4A81-95F1-F289E0B5D4DA}" srcId="{2A014485-80E6-46B6-8B1A-F2D9DB2CAECD}" destId="{543A21F3-0AF7-4392-93E2-C5632ED7929E}" srcOrd="4" destOrd="0" parTransId="{F0E575E5-B620-4FCB-B5AF-4532EC1F389C}" sibTransId="{B0A00910-18B6-46E5-B33B-EAAD797499D8}"/>
    <dgm:cxn modelId="{4BA28D3B-4EA9-4FFA-8215-E15B9ECE4B4F}" type="presOf" srcId="{008582B4-EB87-41BA-848C-3D31789598A1}" destId="{7D7B203F-ADF3-4E18-A6C3-A46DFCBE2E74}" srcOrd="0" destOrd="0" presId="urn:microsoft.com/office/officeart/2008/layout/LinedList"/>
    <dgm:cxn modelId="{E8E6073F-B44D-4DC5-82B2-18CE691F7C2F}" srcId="{2A014485-80E6-46B6-8B1A-F2D9DB2CAECD}" destId="{8FEEFEB7-7D35-4CBD-A350-626C89F60C05}" srcOrd="1" destOrd="0" parTransId="{9785187E-9A6B-489E-999E-6EB13EE67789}" sibTransId="{73E8E92E-C9DB-411A-B572-AE84BB684B57}"/>
    <dgm:cxn modelId="{0A976B5B-81E4-4A15-9F64-335E63A0413E}" type="presOf" srcId="{543A21F3-0AF7-4392-93E2-C5632ED7929E}" destId="{DF517102-2BA5-42D3-8080-C6E32EA2EB7B}" srcOrd="0" destOrd="0" presId="urn:microsoft.com/office/officeart/2008/layout/LinedList"/>
    <dgm:cxn modelId="{F8D5D05B-D78B-49E9-A298-24CF52C29545}" type="presOf" srcId="{8FEEFEB7-7D35-4CBD-A350-626C89F60C05}" destId="{F990D72D-C5BF-49A7-972A-73E301B6203A}" srcOrd="0" destOrd="0" presId="urn:microsoft.com/office/officeart/2008/layout/LinedList"/>
    <dgm:cxn modelId="{08315F47-FE65-47F8-B131-3853F6888D0B}" type="presOf" srcId="{2A014485-80E6-46B6-8B1A-F2D9DB2CAECD}" destId="{ED7FC0ED-BFBB-4CC2-BD48-FD568A96D4C2}" srcOrd="0" destOrd="0" presId="urn:microsoft.com/office/officeart/2008/layout/LinedList"/>
    <dgm:cxn modelId="{FD45D592-ECD7-45A4-8F32-64F50EA6A019}" srcId="{2A014485-80E6-46B6-8B1A-F2D9DB2CAECD}" destId="{008582B4-EB87-41BA-848C-3D31789598A1}" srcOrd="0" destOrd="0" parTransId="{E559CF89-D567-4509-B671-49A9FE05F169}" sibTransId="{53041830-B178-4BAE-AB17-75EB0D4CBEF6}"/>
    <dgm:cxn modelId="{0A5C67D1-F159-48A3-BDE1-4464F6E9D2BE}" type="presOf" srcId="{39CDED5C-340F-4709-9DB2-0551D898E64E}" destId="{0D8E426E-8206-4611-B956-B513318662BE}" srcOrd="0" destOrd="0" presId="urn:microsoft.com/office/officeart/2008/layout/LinedList"/>
    <dgm:cxn modelId="{AE0AAFE0-32DF-4C25-9122-3A9F7E0EB446}" srcId="{2A014485-80E6-46B6-8B1A-F2D9DB2CAECD}" destId="{39CDED5C-340F-4709-9DB2-0551D898E64E}" srcOrd="3" destOrd="0" parTransId="{E4AB716A-8271-4B7D-BF44-943B3134F4F3}" sibTransId="{A8AC7694-9651-4A44-B0BE-A99A66AB554A}"/>
    <dgm:cxn modelId="{E8EF20ED-84F6-4AD5-B553-0829773E75EC}" srcId="{2A014485-80E6-46B6-8B1A-F2D9DB2CAECD}" destId="{F360806C-2569-4BA9-B800-3C3D6DF39F41}" srcOrd="2" destOrd="0" parTransId="{C276B67D-B20E-43D6-8FF3-DAA7A2848BF5}" sibTransId="{36284B40-E56B-45CA-B5A8-5FFB86CB36E2}"/>
    <dgm:cxn modelId="{2E1440FD-1D4A-4228-993D-DF09FAA5BC0F}" type="presOf" srcId="{F360806C-2569-4BA9-B800-3C3D6DF39F41}" destId="{75574505-DCF6-4F7E-97B5-B997A4576E06}" srcOrd="0" destOrd="0" presId="urn:microsoft.com/office/officeart/2008/layout/LinedList"/>
    <dgm:cxn modelId="{B7BF7823-6A11-448F-AEB0-18A4AEEA0EDC}" type="presParOf" srcId="{ED7FC0ED-BFBB-4CC2-BD48-FD568A96D4C2}" destId="{635184B4-2C96-4775-B658-0CFBB6EE73A3}" srcOrd="0" destOrd="0" presId="urn:microsoft.com/office/officeart/2008/layout/LinedList"/>
    <dgm:cxn modelId="{882F545F-03AC-4825-9AE4-052D80337835}" type="presParOf" srcId="{ED7FC0ED-BFBB-4CC2-BD48-FD568A96D4C2}" destId="{3E6E7E30-9E30-4A66-B34F-2C3FDEBB91AB}" srcOrd="1" destOrd="0" presId="urn:microsoft.com/office/officeart/2008/layout/LinedList"/>
    <dgm:cxn modelId="{8CED7D2D-113C-47F7-9641-2BB1C8F3F40D}" type="presParOf" srcId="{3E6E7E30-9E30-4A66-B34F-2C3FDEBB91AB}" destId="{7D7B203F-ADF3-4E18-A6C3-A46DFCBE2E74}" srcOrd="0" destOrd="0" presId="urn:microsoft.com/office/officeart/2008/layout/LinedList"/>
    <dgm:cxn modelId="{91C4488D-71AA-49DF-9B04-7EC4DD827394}" type="presParOf" srcId="{3E6E7E30-9E30-4A66-B34F-2C3FDEBB91AB}" destId="{3A0C9FF9-F845-446E-8771-9EB6546BDEA3}" srcOrd="1" destOrd="0" presId="urn:microsoft.com/office/officeart/2008/layout/LinedList"/>
    <dgm:cxn modelId="{A9FE598D-BF16-4F01-BBF8-3736C04EF59E}" type="presParOf" srcId="{ED7FC0ED-BFBB-4CC2-BD48-FD568A96D4C2}" destId="{4C4B63F5-4F3D-4774-916F-A49073876A4B}" srcOrd="2" destOrd="0" presId="urn:microsoft.com/office/officeart/2008/layout/LinedList"/>
    <dgm:cxn modelId="{CB937BBE-B4F0-40F0-9973-B2B1B3D08FB1}" type="presParOf" srcId="{ED7FC0ED-BFBB-4CC2-BD48-FD568A96D4C2}" destId="{3715C800-70B0-44BF-A496-E5BFF1A2BC0D}" srcOrd="3" destOrd="0" presId="urn:microsoft.com/office/officeart/2008/layout/LinedList"/>
    <dgm:cxn modelId="{21DF26AE-8E2F-416D-B216-9687CA1DEDCA}" type="presParOf" srcId="{3715C800-70B0-44BF-A496-E5BFF1A2BC0D}" destId="{F990D72D-C5BF-49A7-972A-73E301B6203A}" srcOrd="0" destOrd="0" presId="urn:microsoft.com/office/officeart/2008/layout/LinedList"/>
    <dgm:cxn modelId="{D55935D3-4599-4BAB-8FD5-0A7AAFEA8063}" type="presParOf" srcId="{3715C800-70B0-44BF-A496-E5BFF1A2BC0D}" destId="{95DF8240-1CCE-4ABF-BDE7-108F2DED4492}" srcOrd="1" destOrd="0" presId="urn:microsoft.com/office/officeart/2008/layout/LinedList"/>
    <dgm:cxn modelId="{D76DDF36-3B95-4E10-9D04-CAF833627285}" type="presParOf" srcId="{ED7FC0ED-BFBB-4CC2-BD48-FD568A96D4C2}" destId="{8BA98B24-2C69-43CC-A7B7-F258B039A41F}" srcOrd="4" destOrd="0" presId="urn:microsoft.com/office/officeart/2008/layout/LinedList"/>
    <dgm:cxn modelId="{BE053F6F-94F8-4D91-B256-85C4BC3D9BF7}" type="presParOf" srcId="{ED7FC0ED-BFBB-4CC2-BD48-FD568A96D4C2}" destId="{B0820C38-645D-47C2-9EBB-20A7F3427DB5}" srcOrd="5" destOrd="0" presId="urn:microsoft.com/office/officeart/2008/layout/LinedList"/>
    <dgm:cxn modelId="{4AD75969-8E06-46C5-8D68-1EF6191B04D5}" type="presParOf" srcId="{B0820C38-645D-47C2-9EBB-20A7F3427DB5}" destId="{75574505-DCF6-4F7E-97B5-B997A4576E06}" srcOrd="0" destOrd="0" presId="urn:microsoft.com/office/officeart/2008/layout/LinedList"/>
    <dgm:cxn modelId="{247B6545-79FB-4203-BECD-778423A438BC}" type="presParOf" srcId="{B0820C38-645D-47C2-9EBB-20A7F3427DB5}" destId="{C459E65F-AA31-4B93-88E1-B131B7DDB6A2}" srcOrd="1" destOrd="0" presId="urn:microsoft.com/office/officeart/2008/layout/LinedList"/>
    <dgm:cxn modelId="{4C7C3269-AC81-4999-B946-BCF3F1849DAC}" type="presParOf" srcId="{ED7FC0ED-BFBB-4CC2-BD48-FD568A96D4C2}" destId="{F5022E7E-914F-4573-B11F-29632A84CACE}" srcOrd="6" destOrd="0" presId="urn:microsoft.com/office/officeart/2008/layout/LinedList"/>
    <dgm:cxn modelId="{3F3E7B0B-33A6-4121-A386-8CF67480CFB7}" type="presParOf" srcId="{ED7FC0ED-BFBB-4CC2-BD48-FD568A96D4C2}" destId="{8F117A13-C2ED-47D2-A1F4-121F11F4E794}" srcOrd="7" destOrd="0" presId="urn:microsoft.com/office/officeart/2008/layout/LinedList"/>
    <dgm:cxn modelId="{D2DC5BDA-FE14-4787-BA0A-1E0A3050FE2A}" type="presParOf" srcId="{8F117A13-C2ED-47D2-A1F4-121F11F4E794}" destId="{0D8E426E-8206-4611-B956-B513318662BE}" srcOrd="0" destOrd="0" presId="urn:microsoft.com/office/officeart/2008/layout/LinedList"/>
    <dgm:cxn modelId="{4B6973C9-E732-4964-8F5D-E3CCE421B346}" type="presParOf" srcId="{8F117A13-C2ED-47D2-A1F4-121F11F4E794}" destId="{7C299FFD-E9B8-4790-A32C-CF342F6789C6}" srcOrd="1" destOrd="0" presId="urn:microsoft.com/office/officeart/2008/layout/LinedList"/>
    <dgm:cxn modelId="{6CC025C8-D662-4994-B5A7-DC0E0A4B3BDB}" type="presParOf" srcId="{ED7FC0ED-BFBB-4CC2-BD48-FD568A96D4C2}" destId="{3BF8E3E2-D474-4DD8-89E0-53B54233198C}" srcOrd="8" destOrd="0" presId="urn:microsoft.com/office/officeart/2008/layout/LinedList"/>
    <dgm:cxn modelId="{4D210C75-30B9-4903-90AD-19468B3A7096}" type="presParOf" srcId="{ED7FC0ED-BFBB-4CC2-BD48-FD568A96D4C2}" destId="{1FD6F18C-7B39-40CF-972D-87C9AD7AA33C}" srcOrd="9" destOrd="0" presId="urn:microsoft.com/office/officeart/2008/layout/LinedList"/>
    <dgm:cxn modelId="{094C842C-0C09-4A95-A4A2-3E1634996291}" type="presParOf" srcId="{1FD6F18C-7B39-40CF-972D-87C9AD7AA33C}" destId="{DF517102-2BA5-42D3-8080-C6E32EA2EB7B}" srcOrd="0" destOrd="0" presId="urn:microsoft.com/office/officeart/2008/layout/LinedList"/>
    <dgm:cxn modelId="{277455EC-EC45-469C-AF02-43DFC9C0E1EE}" type="presParOf" srcId="{1FD6F18C-7B39-40CF-972D-87C9AD7AA33C}" destId="{FC494777-A52A-4535-93E8-302FCDBFA680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24EEE-7262-4584-9AD7-52EB9DAEA031}">
      <dsp:nvSpPr>
        <dsp:cNvPr id="0" name=""/>
        <dsp:cNvSpPr/>
      </dsp:nvSpPr>
      <dsp:spPr>
        <a:xfrm>
          <a:off x="5842519" y="1293952"/>
          <a:ext cx="1565678" cy="543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29"/>
              </a:lnTo>
              <a:lnTo>
                <a:pt x="1565678" y="271729"/>
              </a:lnTo>
              <a:lnTo>
                <a:pt x="1565678" y="5434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805EF-F6CB-41C8-A0D3-CC474F397CA2}">
      <dsp:nvSpPr>
        <dsp:cNvPr id="0" name=""/>
        <dsp:cNvSpPr/>
      </dsp:nvSpPr>
      <dsp:spPr>
        <a:xfrm>
          <a:off x="4276840" y="1293952"/>
          <a:ext cx="1565678" cy="543458"/>
        </a:xfrm>
        <a:custGeom>
          <a:avLst/>
          <a:gdLst/>
          <a:ahLst/>
          <a:cxnLst/>
          <a:rect l="0" t="0" r="0" b="0"/>
          <a:pathLst>
            <a:path>
              <a:moveTo>
                <a:pt x="1565678" y="0"/>
              </a:moveTo>
              <a:lnTo>
                <a:pt x="1565678" y="271729"/>
              </a:lnTo>
              <a:lnTo>
                <a:pt x="0" y="271729"/>
              </a:lnTo>
              <a:lnTo>
                <a:pt x="0" y="5434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55E3B-3586-4FC4-B143-760909D8CEBE}">
      <dsp:nvSpPr>
        <dsp:cNvPr id="0" name=""/>
        <dsp:cNvSpPr/>
      </dsp:nvSpPr>
      <dsp:spPr>
        <a:xfrm>
          <a:off x="1417213" y="3"/>
          <a:ext cx="2587897" cy="12939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La mucoviscidose est rattachée avant tout à une </a:t>
          </a:r>
          <a:r>
            <a:rPr lang="fr-FR" sz="1800" b="1" kern="1200"/>
            <a:t>maladie pulmonaire </a:t>
          </a:r>
          <a:r>
            <a:rPr lang="fr-FR" sz="1800" kern="1200"/>
            <a:t>qui conditionne l’essentielle de la morbi-mortalité</a:t>
          </a:r>
          <a:endParaRPr lang="en-US" sz="1800" kern="1200"/>
        </a:p>
      </dsp:txBody>
      <dsp:txXfrm>
        <a:off x="1417213" y="3"/>
        <a:ext cx="2587897" cy="1293948"/>
      </dsp:txXfrm>
    </dsp:sp>
    <dsp:sp modelId="{E7413B96-EA97-4055-8475-F88EA5FEFFA4}">
      <dsp:nvSpPr>
        <dsp:cNvPr id="0" name=""/>
        <dsp:cNvSpPr/>
      </dsp:nvSpPr>
      <dsp:spPr>
        <a:xfrm>
          <a:off x="4548570" y="3"/>
          <a:ext cx="2587897" cy="12939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Les troubles digestifs sont fréquents, et ne doivent pas être sous-estimés</a:t>
          </a:r>
          <a:endParaRPr lang="en-US" sz="1800" kern="1200"/>
        </a:p>
      </dsp:txBody>
      <dsp:txXfrm>
        <a:off x="4548570" y="3"/>
        <a:ext cx="2587897" cy="1293948"/>
      </dsp:txXfrm>
    </dsp:sp>
    <dsp:sp modelId="{6EA10E61-3A30-4E22-B08B-FB29EA652C3D}">
      <dsp:nvSpPr>
        <dsp:cNvPr id="0" name=""/>
        <dsp:cNvSpPr/>
      </dsp:nvSpPr>
      <dsp:spPr>
        <a:xfrm>
          <a:off x="2982891" y="1837411"/>
          <a:ext cx="2587897" cy="12939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risque de passer à côté d’une pathologie abdominale</a:t>
          </a:r>
          <a:endParaRPr lang="en-US" sz="1800" kern="1200"/>
        </a:p>
      </dsp:txBody>
      <dsp:txXfrm>
        <a:off x="2982891" y="1837411"/>
        <a:ext cx="2587897" cy="1293948"/>
      </dsp:txXfrm>
    </dsp:sp>
    <dsp:sp modelId="{A81A16F3-A7E6-47EC-90F9-EDE151969D88}">
      <dsp:nvSpPr>
        <dsp:cNvPr id="0" name=""/>
        <dsp:cNvSpPr/>
      </dsp:nvSpPr>
      <dsp:spPr>
        <a:xfrm>
          <a:off x="6114248" y="1837411"/>
          <a:ext cx="2587897" cy="12939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entrainer une dénutrition pouvant affecter le pronostic global de la maladie</a:t>
          </a:r>
          <a:endParaRPr lang="en-US" sz="1800" kern="1200"/>
        </a:p>
      </dsp:txBody>
      <dsp:txXfrm>
        <a:off x="6114248" y="1837411"/>
        <a:ext cx="2587897" cy="1293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D8E7A-A628-4876-A30C-05EEAF243F75}">
      <dsp:nvSpPr>
        <dsp:cNvPr id="0" name=""/>
        <dsp:cNvSpPr/>
      </dsp:nvSpPr>
      <dsp:spPr>
        <a:xfrm>
          <a:off x="0" y="57816"/>
          <a:ext cx="10119359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Augmentation de la </a:t>
          </a:r>
          <a:r>
            <a:rPr lang="fr-FR" sz="1800" b="1" kern="1200"/>
            <a:t>morbidité gastro-intestinale</a:t>
          </a:r>
          <a:endParaRPr lang="en-US" sz="1800" kern="1200"/>
        </a:p>
      </dsp:txBody>
      <dsp:txXfrm>
        <a:off x="34906" y="92722"/>
        <a:ext cx="10049547" cy="645240"/>
      </dsp:txXfrm>
    </dsp:sp>
    <dsp:sp modelId="{D5FC8F77-B896-4AD9-83BA-2F5589E1E53D}">
      <dsp:nvSpPr>
        <dsp:cNvPr id="0" name=""/>
        <dsp:cNvSpPr/>
      </dsp:nvSpPr>
      <dsp:spPr>
        <a:xfrm>
          <a:off x="0" y="824709"/>
          <a:ext cx="10119359" cy="715052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Due à une </a:t>
          </a:r>
          <a:r>
            <a:rPr lang="fr-FR" sz="1800" b="1" kern="1200"/>
            <a:t>augmentation de l’espérance de vie</a:t>
          </a:r>
          <a:r>
            <a:rPr lang="fr-FR" sz="1800" kern="1200"/>
            <a:t> dans cette population (progrès réalisés dans la prise en charge et l’apparition de nouvelles thérapeutiques)</a:t>
          </a:r>
          <a:endParaRPr lang="en-US" sz="1800" kern="1200"/>
        </a:p>
      </dsp:txBody>
      <dsp:txXfrm>
        <a:off x="34906" y="859615"/>
        <a:ext cx="10049547" cy="645240"/>
      </dsp:txXfrm>
    </dsp:sp>
    <dsp:sp modelId="{9139BB37-B618-4E7A-9A65-721DF373C349}">
      <dsp:nvSpPr>
        <dsp:cNvPr id="0" name=""/>
        <dsp:cNvSpPr/>
      </dsp:nvSpPr>
      <dsp:spPr>
        <a:xfrm>
          <a:off x="0" y="1591601"/>
          <a:ext cx="10119359" cy="715052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Atteinte de tous les organes digestifs (système hépato-biliaire, pancréatique, gastro-intestinal)</a:t>
          </a:r>
          <a:endParaRPr lang="en-US" sz="1800" kern="1200" dirty="0"/>
        </a:p>
      </dsp:txBody>
      <dsp:txXfrm>
        <a:off x="34906" y="1626507"/>
        <a:ext cx="10049547" cy="645240"/>
      </dsp:txXfrm>
    </dsp:sp>
    <dsp:sp modelId="{5E157500-1313-43D9-9432-BEDF78C6D752}">
      <dsp:nvSpPr>
        <dsp:cNvPr id="0" name=""/>
        <dsp:cNvSpPr/>
      </dsp:nvSpPr>
      <dsp:spPr>
        <a:xfrm>
          <a:off x="0" y="2358494"/>
          <a:ext cx="10119359" cy="71505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L’atteinte pancréatique reste la plus fréquente après l’atteinte pulmonaire, sa physiopathologie est bien connue et décrite et sa prise en charge fait l’objet de recommandation d’expert. </a:t>
          </a:r>
          <a:endParaRPr lang="en-US" sz="1800" kern="1200"/>
        </a:p>
      </dsp:txBody>
      <dsp:txXfrm>
        <a:off x="34906" y="2393400"/>
        <a:ext cx="10049547" cy="645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583F3-504B-488A-80E9-8BF65D934019}">
      <dsp:nvSpPr>
        <dsp:cNvPr id="0" name=""/>
        <dsp:cNvSpPr/>
      </dsp:nvSpPr>
      <dsp:spPr>
        <a:xfrm>
          <a:off x="1209579" y="1578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Descriptive</a:t>
          </a:r>
          <a:endParaRPr lang="en-US" sz="2800" kern="1200"/>
        </a:p>
      </dsp:txBody>
      <dsp:txXfrm>
        <a:off x="1209579" y="1578"/>
        <a:ext cx="2406312" cy="1443787"/>
      </dsp:txXfrm>
    </dsp:sp>
    <dsp:sp modelId="{F521E930-854C-4838-BCF2-AC28D758D6AF}">
      <dsp:nvSpPr>
        <dsp:cNvPr id="0" name=""/>
        <dsp:cNvSpPr/>
      </dsp:nvSpPr>
      <dsp:spPr>
        <a:xfrm>
          <a:off x="3856523" y="1578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Rétrospective</a:t>
          </a:r>
          <a:endParaRPr lang="en-US" sz="2800" kern="1200"/>
        </a:p>
      </dsp:txBody>
      <dsp:txXfrm>
        <a:off x="3856523" y="1578"/>
        <a:ext cx="2406312" cy="1443787"/>
      </dsp:txXfrm>
    </dsp:sp>
    <dsp:sp modelId="{3866AC7B-9BE4-41A1-9075-E7D616215123}">
      <dsp:nvSpPr>
        <dsp:cNvPr id="0" name=""/>
        <dsp:cNvSpPr/>
      </dsp:nvSpPr>
      <dsp:spPr>
        <a:xfrm>
          <a:off x="6503467" y="1578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Multicentrique</a:t>
          </a:r>
          <a:endParaRPr lang="en-US" sz="2800" kern="1200"/>
        </a:p>
      </dsp:txBody>
      <dsp:txXfrm>
        <a:off x="6503467" y="1578"/>
        <a:ext cx="2406312" cy="1443787"/>
      </dsp:txXfrm>
    </dsp:sp>
    <dsp:sp modelId="{921C14DC-3456-4F00-87C0-17A53ED0E91B}">
      <dsp:nvSpPr>
        <dsp:cNvPr id="0" name=""/>
        <dsp:cNvSpPr/>
      </dsp:nvSpPr>
      <dsp:spPr>
        <a:xfrm>
          <a:off x="1209579" y="1685997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de 200X à 2016</a:t>
          </a:r>
          <a:endParaRPr lang="en-US" sz="2800" kern="1200" dirty="0"/>
        </a:p>
      </dsp:txBody>
      <dsp:txXfrm>
        <a:off x="1209579" y="1685997"/>
        <a:ext cx="2406312" cy="1443787"/>
      </dsp:txXfrm>
    </dsp:sp>
    <dsp:sp modelId="{8F6D20A1-955E-4B5D-811B-D1C4D3663521}">
      <dsp:nvSpPr>
        <dsp:cNvPr id="0" name=""/>
        <dsp:cNvSpPr/>
      </dsp:nvSpPr>
      <dsp:spPr>
        <a:xfrm>
          <a:off x="3856523" y="1685997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Si possible les CRCM du réseau</a:t>
          </a:r>
          <a:endParaRPr lang="en-US" sz="2800" kern="1200"/>
        </a:p>
      </dsp:txBody>
      <dsp:txXfrm>
        <a:off x="3856523" y="1685997"/>
        <a:ext cx="2406312" cy="1443787"/>
      </dsp:txXfrm>
    </dsp:sp>
    <dsp:sp modelId="{E8F6B6BA-5C34-4630-AB83-37E161179ABA}">
      <dsp:nvSpPr>
        <dsp:cNvPr id="0" name=""/>
        <dsp:cNvSpPr/>
      </dsp:nvSpPr>
      <dsp:spPr>
        <a:xfrm>
          <a:off x="6503467" y="1685997"/>
          <a:ext cx="2406312" cy="14437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Enfants +/- adultes</a:t>
          </a:r>
          <a:endParaRPr lang="en-US" sz="2800" kern="1200"/>
        </a:p>
      </dsp:txBody>
      <dsp:txXfrm>
        <a:off x="6503467" y="1685997"/>
        <a:ext cx="2406312" cy="1443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184B4-2C96-4775-B658-0CFBB6EE73A3}">
      <dsp:nvSpPr>
        <dsp:cNvPr id="0" name=""/>
        <dsp:cNvSpPr/>
      </dsp:nvSpPr>
      <dsp:spPr>
        <a:xfrm>
          <a:off x="0" y="382"/>
          <a:ext cx="101193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7B203F-ADF3-4E18-A6C3-A46DFCBE2E74}">
      <dsp:nvSpPr>
        <dsp:cNvPr id="0" name=""/>
        <dsp:cNvSpPr/>
      </dsp:nvSpPr>
      <dsp:spPr>
        <a:xfrm>
          <a:off x="0" y="382"/>
          <a:ext cx="10119359" cy="62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Amélioration des techniques avec diagnostics plus fréquents de mucocèle appendiculaire</a:t>
          </a:r>
          <a:endParaRPr lang="en-US" sz="2100" kern="1200"/>
        </a:p>
      </dsp:txBody>
      <dsp:txXfrm>
        <a:off x="0" y="382"/>
        <a:ext cx="10119359" cy="626119"/>
      </dsp:txXfrm>
    </dsp:sp>
    <dsp:sp modelId="{4C4B63F5-4F3D-4774-916F-A49073876A4B}">
      <dsp:nvSpPr>
        <dsp:cNvPr id="0" name=""/>
        <dsp:cNvSpPr/>
      </dsp:nvSpPr>
      <dsp:spPr>
        <a:xfrm>
          <a:off x="0" y="626502"/>
          <a:ext cx="101193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90D72D-C5BF-49A7-972A-73E301B6203A}">
      <dsp:nvSpPr>
        <dsp:cNvPr id="0" name=""/>
        <dsp:cNvSpPr/>
      </dsp:nvSpPr>
      <dsp:spPr>
        <a:xfrm>
          <a:off x="0" y="626502"/>
          <a:ext cx="10119359" cy="62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Est ce que vos radiologues regardent?</a:t>
          </a:r>
          <a:endParaRPr lang="en-US" sz="2100" kern="1200"/>
        </a:p>
      </dsp:txBody>
      <dsp:txXfrm>
        <a:off x="0" y="626502"/>
        <a:ext cx="10119359" cy="626119"/>
      </dsp:txXfrm>
    </dsp:sp>
    <dsp:sp modelId="{8BA98B24-2C69-43CC-A7B7-F258B039A41F}">
      <dsp:nvSpPr>
        <dsp:cNvPr id="0" name=""/>
        <dsp:cNvSpPr/>
      </dsp:nvSpPr>
      <dsp:spPr>
        <a:xfrm>
          <a:off x="0" y="1252622"/>
          <a:ext cx="101193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5574505-DCF6-4F7E-97B5-B997A4576E06}">
      <dsp:nvSpPr>
        <dsp:cNvPr id="0" name=""/>
        <dsp:cNvSpPr/>
      </dsp:nvSpPr>
      <dsp:spPr>
        <a:xfrm>
          <a:off x="0" y="1252622"/>
          <a:ext cx="10119359" cy="62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Tous les patients de plus de 2 ans?</a:t>
          </a:r>
          <a:endParaRPr lang="en-US" sz="2100" kern="1200"/>
        </a:p>
      </dsp:txBody>
      <dsp:txXfrm>
        <a:off x="0" y="1252622"/>
        <a:ext cx="10119359" cy="626119"/>
      </dsp:txXfrm>
    </dsp:sp>
    <dsp:sp modelId="{F5022E7E-914F-4573-B11F-29632A84CACE}">
      <dsp:nvSpPr>
        <dsp:cNvPr id="0" name=""/>
        <dsp:cNvSpPr/>
      </dsp:nvSpPr>
      <dsp:spPr>
        <a:xfrm>
          <a:off x="0" y="1878741"/>
          <a:ext cx="101193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8E426E-8206-4611-B956-B513318662BE}">
      <dsp:nvSpPr>
        <dsp:cNvPr id="0" name=""/>
        <dsp:cNvSpPr/>
      </dsp:nvSpPr>
      <dsp:spPr>
        <a:xfrm>
          <a:off x="0" y="1878741"/>
          <a:ext cx="10119359" cy="62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Comment retrouvez les données dans les dossiers?</a:t>
          </a:r>
          <a:endParaRPr lang="en-US" sz="2100" kern="1200"/>
        </a:p>
      </dsp:txBody>
      <dsp:txXfrm>
        <a:off x="0" y="1878741"/>
        <a:ext cx="10119359" cy="626119"/>
      </dsp:txXfrm>
    </dsp:sp>
    <dsp:sp modelId="{3BF8E3E2-D474-4DD8-89E0-53B54233198C}">
      <dsp:nvSpPr>
        <dsp:cNvPr id="0" name=""/>
        <dsp:cNvSpPr/>
      </dsp:nvSpPr>
      <dsp:spPr>
        <a:xfrm>
          <a:off x="0" y="2504861"/>
          <a:ext cx="101193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F517102-2BA5-42D3-8080-C6E32EA2EB7B}">
      <dsp:nvSpPr>
        <dsp:cNvPr id="0" name=""/>
        <dsp:cNvSpPr/>
      </dsp:nvSpPr>
      <dsp:spPr>
        <a:xfrm>
          <a:off x="0" y="2504861"/>
          <a:ext cx="10119359" cy="62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Seriez vous partant?</a:t>
          </a:r>
          <a:endParaRPr lang="en-US" sz="2100" kern="1200"/>
        </a:p>
      </dsp:txBody>
      <dsp:txXfrm>
        <a:off x="0" y="2504861"/>
        <a:ext cx="10119359" cy="626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D1526-CD4C-4689-9D55-AE43F11C3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79C0E4-E8C3-451F-A803-E64333C5C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40C9D1-A660-429C-A5DF-13DB41BD6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AAADE5-9AE0-44A1-B4EA-84FECEF9F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2C314F-0204-4E20-ADFD-444E12195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909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02E203-ECAF-4766-85B3-84C0282B0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7B5A79-1F8F-413F-8D05-46C654AF3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0348D6-08A1-40C8-9AE2-6C30E0AA4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116363-09C5-485F-AF10-7346B7CB2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095F96-2063-43A6-866A-8DC1069D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92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2830E0-C31A-4555-9CD5-CECF3F269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7EDCA2-F6AE-4A6F-AC5C-2D9B598E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442D16-13CA-47C9-B262-167BBC3F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75BAE9-078F-4642-B4CB-D7F78814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A6FB75-CB55-4378-99DF-572F9D8AE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5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0A9876-FD9B-48DF-898E-5FC5837B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D3790B-7F6D-4834-83C3-658FE3C04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681F9-473A-4C44-BDAD-C9E6908F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EFB1E0-6BE0-4641-AA69-B588DE6C0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544203-39A0-4ABE-8E17-6F5E1611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47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C2B0C-F476-4596-B839-162F98025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D6B46E-894D-41A9-AA4A-985032F47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8F2DB4-3C6E-4451-8911-6539A50A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49D346-E74A-470F-AC24-99B36E943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A0F35B-1A81-4D1E-B09F-943625312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960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0E1B57-4959-4ADA-B694-9D697FC6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D30CFD-E73E-40CA-8B61-85096F9F3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CEB432-5917-4BB5-84A8-DB8A19376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FDC3BC-005A-41DD-94F4-29C59970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5D82F5-0AD6-4580-9EA6-2B8F93B2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855FE-3B0C-4BAB-8C59-1BE9BC52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09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D36C75-668A-4139-8BCE-9AAB1E28C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6EC060-5A96-48AF-9496-52304042C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09FF7E-6751-4F63-85BA-84006A3CA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7BC94F-C3D1-4C71-8CED-5DBD7FBD3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586BF9-83F0-472A-9FC5-0B27B2FC7E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5CEB5BB-37D1-4FD5-A20B-D39B44AE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A841568-4478-4192-B680-B7FA2572A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875C7CA-78F7-4867-BDE7-08E8C38B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76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41EDB-4B00-448B-BD0F-70BF5B4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4876DC-4421-49EE-BC0E-7D6B08D78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AF8278-1D23-4FD5-813C-01F6CF58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B7F117-7FA2-4B35-9030-8860B5025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79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44C12FE-AC69-4BA0-BAAA-CC1BB2AD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4B71ADF-5720-4D4B-8FBF-FB6B35C1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E81F0E-FD38-48BC-96B5-891C4093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C32CE-C278-4D22-B52C-2A0CFFDD7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1CFB29-8C9F-4ED4-9DFA-03235FB10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631998-17E1-416E-A58C-6E3E936B6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D286EC-67C0-4C40-9040-3A57715B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A3BE87-029E-4607-98D6-49F15DADA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53AFAA-49E6-4290-9794-479BD674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56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D7B0AB-E965-4C59-9807-9786B7CFF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41A1A0-9A44-40C7-981F-EBBEF7197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A7EEF2-9CDE-4FF2-8DCF-A969460F4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AAB4AB-EF0F-40D4-B5F9-C47C842AD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943709-A165-4A16-8103-316323A1C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DA84B7-760B-47F3-9013-3FC332F4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38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DA07BF4-B27A-4F4A-AD35-F5A84D8A2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C50874-626C-493C-BB6B-8C605F4AD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242024-8DD2-4926-97D9-F3BDFAB470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DBC76-3A50-4D4B-BE22-A8F043C0468A}" type="datetimeFigureOut">
              <a:rPr lang="fr-FR" smtClean="0"/>
              <a:t>03/10/2018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90831A-04C0-48EB-8D31-47A8A11CD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647422-8B5B-43FB-9A44-F5FA4A15E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0263E-397D-42AE-B94E-5CF283D147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77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0AFE1151-0D14-4504-950C-EAFF3F3B9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49">
            <a:extLst>
              <a:ext uri="{FF2B5EF4-FFF2-40B4-BE49-F238E27FC236}">
                <a16:creationId xmlns:a16="http://schemas.microsoft.com/office/drawing/2014/main" id="{F29F4DAE-D0C6-4D03-A1ED-A5F5C826A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4F6D14CB-71F7-47ED-B06E-5FA262A1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FF3E8156-726C-4AB4-9521-33E6A4C437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FCA7C0D9-C629-4C86-8B54-07006FC1B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56B7AFD9-E249-432F-85FD-DC2F4E768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9">
              <a:extLst>
                <a:ext uri="{FF2B5EF4-FFF2-40B4-BE49-F238E27FC236}">
                  <a16:creationId xmlns:a16="http://schemas.microsoft.com/office/drawing/2014/main" id="{57C24C62-E9E6-4E0A-8855-A47F435BF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0">
              <a:extLst>
                <a:ext uri="{FF2B5EF4-FFF2-40B4-BE49-F238E27FC236}">
                  <a16:creationId xmlns:a16="http://schemas.microsoft.com/office/drawing/2014/main" id="{CFF628F9-597E-4120-9EEF-017B857A0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0577406C-45C4-4C96-98FC-DBFA28B440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026A26F9-274A-48EF-BB7D-E0C8EA254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06A55F0F-DF8C-41D3-A6F7-936F4889E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F52952BD-E81C-4422-9FC3-38921BEE0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E547F221-63E0-44E1-AF13-8C8776FA72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EA309391-0E7C-4A18-B861-19D1C76C4D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1B4CD058-5549-4D4C-B804-E2C0D48E4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8">
              <a:extLst>
                <a:ext uri="{FF2B5EF4-FFF2-40B4-BE49-F238E27FC236}">
                  <a16:creationId xmlns:a16="http://schemas.microsoft.com/office/drawing/2014/main" id="{4030C2E4-7A11-43C9-B699-68BFE37FE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7B5FED9E-3C99-4661-9D1D-4314A83E2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E6A1647D-EF37-4A87-B92F-BE8AAD59D8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B6131042-DFB6-4FEE-915B-06C44E4026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76E51552-16F9-47F1-BDD1-E4DB3D95B5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3">
              <a:extLst>
                <a:ext uri="{FF2B5EF4-FFF2-40B4-BE49-F238E27FC236}">
                  <a16:creationId xmlns:a16="http://schemas.microsoft.com/office/drawing/2014/main" id="{36B8D369-7D22-49ED-AD82-0B7A460F4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4">
              <a:extLst>
                <a:ext uri="{FF2B5EF4-FFF2-40B4-BE49-F238E27FC236}">
                  <a16:creationId xmlns:a16="http://schemas.microsoft.com/office/drawing/2014/main" id="{178DEAEF-5CE8-4AA3-9ACA-7C28589CB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5">
              <a:extLst>
                <a:ext uri="{FF2B5EF4-FFF2-40B4-BE49-F238E27FC236}">
                  <a16:creationId xmlns:a16="http://schemas.microsoft.com/office/drawing/2014/main" id="{5D27EAFD-D0DE-43D4-9D1B-9AEFBF14D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1" name="Group 72">
            <a:extLst>
              <a:ext uri="{FF2B5EF4-FFF2-40B4-BE49-F238E27FC236}">
                <a16:creationId xmlns:a16="http://schemas.microsoft.com/office/drawing/2014/main" id="{A24D3ABC-09C0-48E7-AA0A-0907A545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E9ED457-A0AC-4B64-9428-D7AA91A69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22">
              <a:extLst>
                <a:ext uri="{FF2B5EF4-FFF2-40B4-BE49-F238E27FC236}">
                  <a16:creationId xmlns:a16="http://schemas.microsoft.com/office/drawing/2014/main" id="{3CCDDEAD-1A32-443F-ADEA-61F1AA0CC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F12DAEA5-8744-49F1-9CF4-2110071FE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4CEEFC0B-DB92-412D-934B-8101AFD82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631" y="2358391"/>
            <a:ext cx="3498979" cy="2453676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sz="2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Etats des lieux des pathologies viscérales et chirurgicales, dans une étude multicentrique chez les patients atteints de mucoviscidose en pédiatrie</a:t>
            </a:r>
            <a:br>
              <a:rPr lang="en-US" sz="2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66970A32-FB32-4881-8378-298B88BED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264" y="803186"/>
            <a:ext cx="6269015" cy="2978319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27E1C6E-C7DE-4CC1-8527-8FAA4483E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286" y="964051"/>
            <a:ext cx="4997125" cy="2653976"/>
          </a:xfrm>
          <a:prstGeom prst="rect">
            <a:avLst/>
          </a:prstGeom>
          <a:ln w="9525">
            <a:noFill/>
          </a:ln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F01431E9-4AAA-4E18-B8F8-5FB161117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8447" y="4267830"/>
            <a:ext cx="6281873" cy="178397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700"/>
              <a:t>Projet de thèse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700"/>
              <a:t>Anne-Claire VIGUIER, interne 6</a:t>
            </a:r>
            <a:r>
              <a:rPr lang="en-US" sz="1700" baseline="30000"/>
              <a:t>ème</a:t>
            </a:r>
            <a:r>
              <a:rPr lang="en-US" sz="1700"/>
              <a:t> semestre, CHU Angers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700"/>
              <a:t>Responsable de l’étude : Dr Françoise TROUSSIER</a:t>
            </a:r>
          </a:p>
        </p:txBody>
      </p:sp>
    </p:spTree>
    <p:extLst>
      <p:ext uri="{BB962C8B-B14F-4D97-AF65-F5344CB8AC3E}">
        <p14:creationId xmlns:p14="http://schemas.microsoft.com/office/powerpoint/2010/main" val="1202611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EAEB5CC2-7E1C-4403-8379-5B4E25D87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3400">
                <a:solidFill>
                  <a:srgbClr val="FFFFFF"/>
                </a:solidFill>
              </a:rPr>
              <a:t>OBJECTIF PRINCIPAL </a:t>
            </a:r>
            <a:br>
              <a:rPr lang="fr-FR" sz="3400">
                <a:solidFill>
                  <a:srgbClr val="FFFFFF"/>
                </a:solidFill>
              </a:rPr>
            </a:br>
            <a:r>
              <a:rPr lang="fr-FR" sz="3400">
                <a:solidFill>
                  <a:srgbClr val="FFFFFF"/>
                </a:solidFill>
              </a:rPr>
              <a:t>critère de jugement principal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583DB2-9E1B-4049-8AAF-B8730B6E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r-FR" sz="2000" dirty="0"/>
              <a:t>Déterminer la </a:t>
            </a:r>
            <a:r>
              <a:rPr lang="fr-FR" sz="2000" b="1" dirty="0"/>
              <a:t>prévalence</a:t>
            </a:r>
            <a:r>
              <a:rPr lang="fr-FR" sz="2000" dirty="0"/>
              <a:t> des complications viscérales et chirurgicales chez des patients atteints de mucoviscidose dans le réseau muco-ouest</a:t>
            </a:r>
          </a:p>
          <a:p>
            <a:pPr lvl="1"/>
            <a:r>
              <a:rPr lang="fr-FR" sz="2000" dirty="0" err="1"/>
              <a:t>mucocèle</a:t>
            </a:r>
            <a:r>
              <a:rPr lang="fr-FR" sz="2000" dirty="0"/>
              <a:t> appendiculaire</a:t>
            </a:r>
          </a:p>
          <a:p>
            <a:pPr lvl="1"/>
            <a:r>
              <a:rPr lang="fr-FR" sz="2000" dirty="0"/>
              <a:t>appendicite aiguë</a:t>
            </a:r>
          </a:p>
          <a:p>
            <a:pPr lvl="1"/>
            <a:r>
              <a:rPr lang="fr-FR" sz="2000" dirty="0"/>
              <a:t>invagination intestinale</a:t>
            </a:r>
          </a:p>
          <a:p>
            <a:pPr lvl="1"/>
            <a:r>
              <a:rPr lang="fr-FR" sz="2000" dirty="0"/>
              <a:t>syndrome occlusif </a:t>
            </a:r>
          </a:p>
          <a:p>
            <a:pPr lvl="1"/>
            <a:r>
              <a:rPr lang="fr-FR" sz="2000" dirty="0"/>
              <a:t>volvulus de l’anse grêle</a:t>
            </a:r>
          </a:p>
          <a:p>
            <a:pPr marL="457200" lvl="1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21929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E87923AC-C9CD-4B41-BFED-5803320EF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OBJECTIFS SECONDAIRES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25A48-4F3B-4138-BA61-A91340E66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pPr lvl="0"/>
            <a:r>
              <a:rPr lang="fr-FR" sz="1700" dirty="0"/>
              <a:t>Etude des possibles liens entre risque de complications et </a:t>
            </a:r>
            <a:r>
              <a:rPr lang="fr-FR" sz="1700" b="1" dirty="0"/>
              <a:t>génotype</a:t>
            </a:r>
            <a:r>
              <a:rPr lang="fr-FR" sz="1700" dirty="0"/>
              <a:t> et autres </a:t>
            </a:r>
            <a:r>
              <a:rPr lang="fr-FR" sz="1700" b="1" dirty="0"/>
              <a:t>complications</a:t>
            </a:r>
            <a:r>
              <a:rPr lang="fr-FR" sz="1700" dirty="0"/>
              <a:t> de la mucoviscidose. (= recherche de </a:t>
            </a:r>
            <a:r>
              <a:rPr lang="fr-FR" sz="1700" b="1" dirty="0"/>
              <a:t>facteurs de risque</a:t>
            </a:r>
            <a:r>
              <a:rPr lang="fr-FR" sz="1700" dirty="0"/>
              <a:t>)</a:t>
            </a:r>
          </a:p>
          <a:p>
            <a:r>
              <a:rPr lang="fr-FR" sz="1700" dirty="0"/>
              <a:t>Etude de la </a:t>
            </a:r>
            <a:r>
              <a:rPr lang="fr-FR" sz="1700" b="1" dirty="0"/>
              <a:t>morbidité</a:t>
            </a:r>
            <a:r>
              <a:rPr lang="fr-FR" sz="1700" dirty="0"/>
              <a:t> survenue dans les 2 ans (dégradation de la fonction respiratoire et nutritionnelle, et complication infectieuse) </a:t>
            </a:r>
          </a:p>
          <a:p>
            <a:r>
              <a:rPr lang="fr-FR" sz="1700" dirty="0"/>
              <a:t>Etat des lieux de la </a:t>
            </a:r>
            <a:r>
              <a:rPr lang="fr-FR" sz="1700" b="1" dirty="0"/>
              <a:t>prise en charge thérapeutique </a:t>
            </a:r>
            <a:r>
              <a:rPr lang="fr-FR" sz="1700" dirty="0"/>
              <a:t>dans les CRCM du réseau</a:t>
            </a:r>
          </a:p>
          <a:p>
            <a:pPr marL="0" indent="0">
              <a:buNone/>
            </a:pPr>
            <a:endParaRPr lang="fr-FR" sz="1700" dirty="0"/>
          </a:p>
          <a:p>
            <a:pPr marL="0" indent="0">
              <a:buNone/>
            </a:pPr>
            <a:r>
              <a:rPr lang="fr-FR" sz="1700" dirty="0"/>
              <a:t>Etudiés 6 mois avant la complication, au moment de la complication, puis à M6, M12, M18, M24 :</a:t>
            </a:r>
          </a:p>
          <a:p>
            <a:endParaRPr lang="fr-FR" sz="1700" dirty="0"/>
          </a:p>
          <a:p>
            <a:pPr marL="0" indent="0">
              <a:buNone/>
            </a:pPr>
            <a:r>
              <a:rPr lang="fr-FR" sz="1700" dirty="0"/>
              <a:t>- Recueil du type de mutation (classe de la mutation)</a:t>
            </a:r>
          </a:p>
          <a:p>
            <a:pPr marL="0" indent="0">
              <a:buNone/>
            </a:pPr>
            <a:r>
              <a:rPr lang="fr-FR" sz="1700" dirty="0"/>
              <a:t>- Recueil des données démographiques,</a:t>
            </a:r>
          </a:p>
          <a:p>
            <a:pPr lvl="1"/>
            <a:r>
              <a:rPr lang="fr-FR" sz="1700" dirty="0"/>
              <a:t>Age au moment diagnostic de la muco ?</a:t>
            </a:r>
          </a:p>
          <a:p>
            <a:pPr lvl="1"/>
            <a:r>
              <a:rPr lang="fr-FR" sz="1700" dirty="0"/>
              <a:t>Age au moment des symptômes</a:t>
            </a:r>
          </a:p>
          <a:p>
            <a:pPr lvl="1"/>
            <a:r>
              <a:rPr lang="fr-FR" sz="1700" dirty="0"/>
              <a:t>Age au moment de la complication</a:t>
            </a:r>
          </a:p>
          <a:p>
            <a:pPr lvl="1"/>
            <a:r>
              <a:rPr lang="fr-FR" sz="1700" dirty="0"/>
              <a:t>Sexe </a:t>
            </a:r>
          </a:p>
          <a:p>
            <a:endParaRPr lang="fr-FR" sz="1700" dirty="0"/>
          </a:p>
        </p:txBody>
      </p:sp>
    </p:spTree>
    <p:extLst>
      <p:ext uri="{BB962C8B-B14F-4D97-AF65-F5344CB8AC3E}">
        <p14:creationId xmlns:p14="http://schemas.microsoft.com/office/powerpoint/2010/main" val="3424927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re 1">
            <a:extLst>
              <a:ext uri="{FF2B5EF4-FFF2-40B4-BE49-F238E27FC236}">
                <a16:creationId xmlns:a16="http://schemas.microsoft.com/office/drawing/2014/main" id="{02E9A14C-04CB-4D0E-B0D6-D4F8CE08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CRITERE DE JUGEMENTS SECONDAIRES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F38E88-B3D0-460C-ABF5-616B71998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27089"/>
            <a:ext cx="6472872" cy="522624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Recueils des complications de la mucoviscidose et des morbidités secondaires à la complication viscérale et chirurgicale : </a:t>
            </a:r>
          </a:p>
          <a:p>
            <a:pPr lvl="1"/>
            <a:r>
              <a:rPr lang="fr-FR" sz="2000" dirty="0"/>
              <a:t>Insuffisance pancréatique et dose de l’extrait pancréatique/poids</a:t>
            </a:r>
          </a:p>
          <a:p>
            <a:pPr lvl="1"/>
            <a:r>
              <a:rPr lang="fr-FR" sz="2000" dirty="0"/>
              <a:t>Constipation/traitement laxatif</a:t>
            </a:r>
          </a:p>
          <a:p>
            <a:pPr lvl="1"/>
            <a:r>
              <a:rPr lang="fr-FR" sz="2000" dirty="0"/>
              <a:t>Complications respiratoires</a:t>
            </a:r>
          </a:p>
          <a:p>
            <a:pPr lvl="1"/>
            <a:r>
              <a:rPr lang="fr-FR" sz="2000" dirty="0"/>
              <a:t>Complications hépatiques</a:t>
            </a:r>
          </a:p>
          <a:p>
            <a:pPr lvl="1"/>
            <a:r>
              <a:rPr lang="fr-FR" sz="2000" dirty="0"/>
              <a:t>Iléus méconial</a:t>
            </a:r>
          </a:p>
          <a:p>
            <a:pPr lvl="1"/>
            <a:r>
              <a:rPr lang="fr-FR" sz="2000" dirty="0"/>
              <a:t>Diabète</a:t>
            </a:r>
          </a:p>
          <a:p>
            <a:pPr lvl="1"/>
            <a:r>
              <a:rPr lang="fr-FR" sz="2000" dirty="0"/>
              <a:t>Etat nutritionnel : poids/taille/IMC</a:t>
            </a:r>
          </a:p>
          <a:p>
            <a:pPr lvl="1"/>
            <a:r>
              <a:rPr lang="fr-FR" sz="2000" dirty="0"/>
              <a:t>EFR (VEMS et CVF)</a:t>
            </a:r>
          </a:p>
          <a:p>
            <a:pPr lvl="1"/>
            <a:r>
              <a:rPr lang="fr-FR" sz="2000" dirty="0"/>
              <a:t>Colonisation bactérienne et fungique</a:t>
            </a:r>
          </a:p>
          <a:p>
            <a:pPr lvl="1"/>
            <a:r>
              <a:rPr lang="fr-FR" sz="2000" dirty="0"/>
              <a:t>Prise médicamenteuse : AINS, azithromycine, nouveaux traitements, acide </a:t>
            </a:r>
            <a:r>
              <a:rPr lang="fr-FR" sz="2000" dirty="0" err="1"/>
              <a:t>ursodésoxycholique</a:t>
            </a:r>
            <a:r>
              <a:rPr lang="fr-FR" sz="2000" dirty="0"/>
              <a:t>, </a:t>
            </a:r>
            <a:r>
              <a:rPr lang="fr-FR" sz="2000" dirty="0" err="1"/>
              <a:t>anti-acides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954956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642C4A-4682-4EA3-965C-0257E3C5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Questions?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7DF9A442-627A-48C1-A3D3-BE2AC690ED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025810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AE10EA2D-9C18-4AE6-B236-C130FBC96D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563" y="4779656"/>
            <a:ext cx="3356117" cy="1782436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22574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3E89D16-FDB6-46CA-BE1D-4AB2C894A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CONTEXTE/JUSTIFICATION</a:t>
            </a: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27F64A53-EC41-4DEE-A412-40A952DBF7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551228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2603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E04D5CD-6626-4146-9FDE-24D088C5A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CONTEXTE/JUSTIFICATION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6394EB0-F5DA-4600-A15D-572256DD86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006184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655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91FC7E49-1F43-44B4-8801-4C35C2F82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2200">
                <a:solidFill>
                  <a:srgbClr val="FFFFFF"/>
                </a:solidFill>
              </a:rPr>
              <a:t>CONTEXTE/JUSTIFICATION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73C5A-4EF8-4DDE-A6F6-6848075AE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r-FR" sz="2000" dirty="0"/>
              <a:t>Dans les complications viscérales chirurgicales, nous incluons l’ </a:t>
            </a:r>
            <a:r>
              <a:rPr lang="fr-FR" sz="2000" b="1" dirty="0"/>
              <a:t>invagination intestinale aiguë, les pathologies appendiculaires dont le </a:t>
            </a:r>
            <a:r>
              <a:rPr lang="fr-FR" sz="2000" b="1" dirty="0" err="1"/>
              <a:t>mucocèle</a:t>
            </a:r>
            <a:r>
              <a:rPr lang="fr-FR" sz="2000" b="1" dirty="0"/>
              <a:t> appendiculaire, syndrome occlusif, et autres complications </a:t>
            </a:r>
            <a:r>
              <a:rPr lang="fr-FR" sz="2000" dirty="0"/>
              <a:t>(volvulus, occlusion sur brides) </a:t>
            </a:r>
          </a:p>
          <a:p>
            <a:pPr lvl="1"/>
            <a:r>
              <a:rPr lang="fr-FR" sz="2000" dirty="0"/>
              <a:t>Plus rares</a:t>
            </a:r>
          </a:p>
          <a:p>
            <a:pPr lvl="1"/>
            <a:r>
              <a:rPr lang="fr-FR" sz="2000" dirty="0"/>
              <a:t>Moins bien connues</a:t>
            </a:r>
          </a:p>
          <a:p>
            <a:pPr lvl="1"/>
            <a:r>
              <a:rPr lang="fr-FR" sz="2000" dirty="0"/>
              <a:t>Pas de recommandation concernant la prise en charge pour certaines d’entre elles</a:t>
            </a:r>
          </a:p>
          <a:p>
            <a:pPr lvl="1"/>
            <a:r>
              <a:rPr lang="fr-FR" sz="2000" b="1" dirty="0"/>
              <a:t>Littérature</a:t>
            </a:r>
            <a:r>
              <a:rPr lang="fr-FR" sz="2000" dirty="0"/>
              <a:t>, regroupant quelques séries larges, mais principalement des séries de </a:t>
            </a:r>
            <a:r>
              <a:rPr lang="fr-FR" sz="2000" b="1" dirty="0"/>
              <a:t>faible effectif, monocentriques et datant des années 1980-1990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06266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288377A1-A313-42F0-9CB4-FDD2D618D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2200">
                <a:solidFill>
                  <a:srgbClr val="FFFFFF"/>
                </a:solidFill>
              </a:rPr>
              <a:t>CONTEXTE/JUSTIFICATION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AAA717-EEE8-42DC-9CA9-59F05131C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r-FR" sz="1700" b="1"/>
              <a:t>Appendicite aiguë</a:t>
            </a:r>
          </a:p>
          <a:p>
            <a:pPr lvl="0">
              <a:buFontTx/>
              <a:buChar char="-"/>
            </a:pPr>
            <a:r>
              <a:rPr lang="fr-FR" sz="1700"/>
              <a:t>Plus rare dans la mucoviscidose que dans la population générale (7%). </a:t>
            </a:r>
          </a:p>
          <a:p>
            <a:pPr lvl="1">
              <a:buFontTx/>
              <a:buChar char="-"/>
            </a:pPr>
            <a:r>
              <a:rPr lang="fr-FR" sz="1700"/>
              <a:t>1 à 2% selon </a:t>
            </a:r>
            <a:r>
              <a:rPr lang="fr-FR" sz="1700" i="1"/>
              <a:t>Linlewood et al</a:t>
            </a:r>
            <a:r>
              <a:rPr lang="fr-FR" sz="1700"/>
              <a:t> (1992)</a:t>
            </a:r>
          </a:p>
          <a:p>
            <a:pPr lvl="1">
              <a:buFontTx/>
              <a:buChar char="-"/>
            </a:pPr>
            <a:r>
              <a:rPr lang="fr-FR" sz="1700"/>
              <a:t>1,5% selon </a:t>
            </a:r>
            <a:r>
              <a:rPr lang="fr-FR" sz="1700" i="1"/>
              <a:t>Mc Carthy et al</a:t>
            </a:r>
            <a:r>
              <a:rPr lang="fr-FR" sz="1700"/>
              <a:t> (1984) et </a:t>
            </a:r>
            <a:r>
              <a:rPr lang="fr-FR" sz="1700" i="1"/>
              <a:t>Coughlin et al</a:t>
            </a:r>
            <a:r>
              <a:rPr lang="fr-FR" sz="1700"/>
              <a:t> (1990)</a:t>
            </a:r>
          </a:p>
          <a:p>
            <a:pPr lvl="1">
              <a:buFontTx/>
              <a:buChar char="-"/>
            </a:pPr>
            <a:endParaRPr lang="fr-FR" sz="1700"/>
          </a:p>
          <a:p>
            <a:pPr lvl="0">
              <a:buFontTx/>
              <a:buChar char="-"/>
            </a:pPr>
            <a:r>
              <a:rPr lang="fr-FR" sz="1700"/>
              <a:t>Diagnostic difficile</a:t>
            </a:r>
          </a:p>
          <a:p>
            <a:pPr lvl="1">
              <a:buFontTx/>
              <a:buChar char="-"/>
            </a:pPr>
            <a:r>
              <a:rPr lang="fr-FR" sz="1700"/>
              <a:t>en raison de douleurs abdominales chroniques très fréquentes</a:t>
            </a:r>
          </a:p>
          <a:p>
            <a:pPr lvl="1">
              <a:buFontTx/>
              <a:buChar char="-"/>
            </a:pPr>
            <a:r>
              <a:rPr lang="fr-FR" sz="1700"/>
              <a:t>symptômes digestifs qui peuvent mimer des diagnostics différentiels (constipation, SOID, syndrome de malabsorption, IIA) </a:t>
            </a:r>
          </a:p>
          <a:p>
            <a:pPr lvl="1">
              <a:buFontTx/>
              <a:buChar char="-"/>
            </a:pPr>
            <a:r>
              <a:rPr lang="fr-FR" sz="1700"/>
              <a:t>Tableau digestif abâtardi par les antibiothérapies au long cours  ? (</a:t>
            </a:r>
            <a:r>
              <a:rPr lang="fr-FR" sz="1700" i="1"/>
              <a:t>Shields et al 1990</a:t>
            </a:r>
            <a:r>
              <a:rPr lang="fr-FR" sz="1700"/>
              <a:t>)</a:t>
            </a:r>
          </a:p>
          <a:p>
            <a:pPr>
              <a:buFontTx/>
              <a:buChar char="-"/>
            </a:pPr>
            <a:r>
              <a:rPr lang="fr-FR" sz="1700"/>
              <a:t>Retard diagnostic, qui expose à des complications (abcès ou plastron appendiculaires, perforations, péritonite)</a:t>
            </a:r>
          </a:p>
          <a:p>
            <a:pPr marL="0" indent="0">
              <a:buNone/>
            </a:pPr>
            <a:r>
              <a:rPr lang="fr-FR" sz="1700"/>
              <a:t>- Pas d’aggravation de la pathologie </a:t>
            </a:r>
            <a:r>
              <a:rPr lang="fr-FR" sz="1700" i="1"/>
              <a:t>Coughlin et al</a:t>
            </a:r>
            <a:r>
              <a:rPr lang="fr-FR" sz="1700"/>
              <a:t> (1990). Cependant peu d’auteurs semblent l’avoir étudié</a:t>
            </a:r>
          </a:p>
        </p:txBody>
      </p:sp>
    </p:spTree>
    <p:extLst>
      <p:ext uri="{BB962C8B-B14F-4D97-AF65-F5344CB8AC3E}">
        <p14:creationId xmlns:p14="http://schemas.microsoft.com/office/powerpoint/2010/main" val="94194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C8512D20-5E95-4394-8ED2-39B664F83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2200">
                <a:solidFill>
                  <a:srgbClr val="FFFFFF"/>
                </a:solidFill>
              </a:rPr>
              <a:t>CONTEXTE/JUSTIFICATION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B23202-7BF2-43A5-8536-28B53572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pPr lvl="0"/>
            <a:r>
              <a:rPr lang="fr-FR" sz="1700" b="1"/>
              <a:t>Mucocèle appendiculaire</a:t>
            </a:r>
          </a:p>
          <a:p>
            <a:pPr lvl="0">
              <a:buFontTx/>
              <a:buChar char="-"/>
            </a:pPr>
            <a:r>
              <a:rPr lang="fr-FR" sz="1700"/>
              <a:t>Appendice, faisant le siège d’une accumulation endoluminale de mucus,  constituant une masse rétentionnelle</a:t>
            </a:r>
          </a:p>
          <a:p>
            <a:pPr lvl="0">
              <a:buFontTx/>
              <a:buChar char="-"/>
            </a:pPr>
            <a:r>
              <a:rPr lang="fr-FR" sz="1700"/>
              <a:t>Fréquence inconnue et probablement sous-estimée. </a:t>
            </a:r>
          </a:p>
          <a:p>
            <a:pPr lvl="1">
              <a:buFontTx/>
              <a:buChar char="-"/>
            </a:pPr>
            <a:r>
              <a:rPr lang="fr-FR" sz="1700" i="1"/>
              <a:t>McCarthy et al</a:t>
            </a:r>
            <a:r>
              <a:rPr lang="fr-FR" sz="1700"/>
              <a:t> (1984)  : 21 %, dans une étude rétrospective portant sur l’autopsie de patients décédés</a:t>
            </a:r>
          </a:p>
          <a:p>
            <a:pPr lvl="1">
              <a:buFontTx/>
              <a:buChar char="-"/>
            </a:pPr>
            <a:endParaRPr lang="fr-FR" sz="1700" i="1"/>
          </a:p>
          <a:p>
            <a:pPr>
              <a:buFontTx/>
              <a:buChar char="-"/>
            </a:pPr>
            <a:r>
              <a:rPr lang="fr-FR" sz="1700" i="1"/>
              <a:t>Ladernoye et al</a:t>
            </a:r>
            <a:r>
              <a:rPr lang="fr-FR" sz="1700"/>
              <a:t> (2004) : 31 patients asymptomatiques  : 85% des patients asymptomatiques avaient un appendice &gt;6 mm (norme &lt;6 mm) et 87% présentait du matériel mucoïde. La mucocèle peut rester complètement asymptomatique. Volumineuse elle peut être palpée en fosse iliaque droite. </a:t>
            </a:r>
          </a:p>
          <a:p>
            <a:pPr lvl="0">
              <a:buFontTx/>
              <a:buChar char="-"/>
            </a:pPr>
            <a:r>
              <a:rPr lang="fr-FR" sz="1700"/>
              <a:t>S’accompagne d’une morbidité augmentée : douleurs abdominales chroniques en FID, favorise la survenue d’invaginations intestinales aiguës (iléocaecale)</a:t>
            </a:r>
          </a:p>
          <a:p>
            <a:pPr lvl="1">
              <a:buFontTx/>
              <a:buChar char="-"/>
            </a:pPr>
            <a:r>
              <a:rPr lang="fr-FR" sz="1700"/>
              <a:t> </a:t>
            </a:r>
            <a:r>
              <a:rPr lang="fr-FR" sz="1700" i="1"/>
              <a:t>Holsclaw</a:t>
            </a:r>
            <a:r>
              <a:rPr lang="fr-FR" sz="1700"/>
              <a:t> (1971), parmis 22 cas d’invagination intestinale aiguë, 50%, avait un mucocèle.</a:t>
            </a:r>
          </a:p>
          <a:p>
            <a:pPr lvl="0"/>
            <a:endParaRPr lang="fr-FR" sz="1700"/>
          </a:p>
          <a:p>
            <a:endParaRPr lang="fr-FR" sz="1700"/>
          </a:p>
        </p:txBody>
      </p:sp>
    </p:spTree>
    <p:extLst>
      <p:ext uri="{BB962C8B-B14F-4D97-AF65-F5344CB8AC3E}">
        <p14:creationId xmlns:p14="http://schemas.microsoft.com/office/powerpoint/2010/main" val="3288681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4690350C-56F1-4981-931E-32570149C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2200">
                <a:solidFill>
                  <a:srgbClr val="FFFFFF"/>
                </a:solidFill>
              </a:rPr>
              <a:t>CONTEXTE/JUSTIFICATION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378DE3-2B3B-487D-9D2E-AA31FE28E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r-FR" sz="1900" b="1"/>
              <a:t>Mucocèle appendiculaire (suite)</a:t>
            </a:r>
          </a:p>
          <a:p>
            <a:pPr marL="0" indent="0">
              <a:buNone/>
            </a:pPr>
            <a:r>
              <a:rPr lang="fr-FR" sz="1900" i="1"/>
              <a:t>- Coughlin et al</a:t>
            </a:r>
            <a:r>
              <a:rPr lang="fr-FR" sz="1900"/>
              <a:t>  : mucocèle appendiculaire, facteur protecteur de l’appendicite ?</a:t>
            </a:r>
          </a:p>
          <a:p>
            <a:pPr marL="0" lvl="0" indent="0">
              <a:buNone/>
            </a:pPr>
            <a:r>
              <a:rPr lang="fr-FR" sz="1900"/>
              <a:t>-  Diagnostic non aisé. L’échographie abdominale reste un bon outil pour le diagnostic (Munck et al, 2000 série de 8 cas)</a:t>
            </a:r>
          </a:p>
          <a:p>
            <a:pPr>
              <a:buFontTx/>
              <a:buChar char="-"/>
            </a:pPr>
            <a:r>
              <a:rPr lang="fr-FR" sz="1900"/>
              <a:t>Pas de consensus concernant la prise en charge chez le patient symptomatique</a:t>
            </a:r>
          </a:p>
          <a:p>
            <a:pPr>
              <a:buFontTx/>
              <a:buChar char="-"/>
            </a:pPr>
            <a:r>
              <a:rPr lang="fr-FR" sz="1900"/>
              <a:t>La découverte fortuite d’un mucocèle chez un patient asymptomatique ne doit pas mener à une intervention</a:t>
            </a:r>
          </a:p>
          <a:p>
            <a:pPr>
              <a:buFontTx/>
              <a:buChar char="-"/>
            </a:pPr>
            <a:r>
              <a:rPr lang="fr-FR" sz="1900"/>
              <a:t>Exérèse de l’appendice mais aussi d’une collerette de la paroi caecale autour du moignon appendiculaire pour éviter les récidives. </a:t>
            </a:r>
          </a:p>
          <a:p>
            <a:pPr lvl="1">
              <a:buFontTx/>
              <a:buChar char="-"/>
            </a:pPr>
            <a:r>
              <a:rPr lang="fr-FR" sz="1900" i="1"/>
              <a:t>Coughlin et al (1990) et Munck et al (2000) </a:t>
            </a:r>
            <a:r>
              <a:rPr lang="fr-FR" sz="1900"/>
              <a:t>ne décrivent pas de récidives des douleurs</a:t>
            </a:r>
          </a:p>
          <a:p>
            <a:pPr lvl="1">
              <a:buFontTx/>
              <a:buChar char="-"/>
            </a:pPr>
            <a:r>
              <a:rPr lang="fr-FR" sz="1900" i="1"/>
              <a:t>Caillez et al </a:t>
            </a:r>
            <a:r>
              <a:rPr lang="fr-FR" sz="1900"/>
              <a:t>illustre par un cas l’absence de guérison des douleurs</a:t>
            </a:r>
          </a:p>
        </p:txBody>
      </p:sp>
    </p:spTree>
    <p:extLst>
      <p:ext uri="{BB962C8B-B14F-4D97-AF65-F5344CB8AC3E}">
        <p14:creationId xmlns:p14="http://schemas.microsoft.com/office/powerpoint/2010/main" val="327370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F72C8E67-5169-4D2C-8131-FDEFD91D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fr-FR" sz="2200">
                <a:solidFill>
                  <a:srgbClr val="FFFFFF"/>
                </a:solidFill>
              </a:rPr>
              <a:t>CONTEXTE/JUSTIFICATION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A992D6-A893-478B-ADF8-4CA36DE54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fr-FR" sz="1700" b="1"/>
              <a:t>Invagination intestinale aiguë</a:t>
            </a:r>
          </a:p>
          <a:p>
            <a:pPr marL="0" lvl="0" indent="0">
              <a:buNone/>
            </a:pPr>
            <a:r>
              <a:rPr lang="fr-FR" sz="1700" b="1"/>
              <a:t>- </a:t>
            </a:r>
            <a:r>
              <a:rPr lang="fr-FR" sz="1700"/>
              <a:t>Mucoviscidose : facteur de risque d’invagination intestinale aigüe chez le grand enfant</a:t>
            </a:r>
          </a:p>
          <a:p>
            <a:pPr lvl="0">
              <a:buFontTx/>
              <a:buChar char="-"/>
            </a:pPr>
            <a:r>
              <a:rPr lang="fr-FR" sz="1700"/>
              <a:t>Prévalence plus importante que dans la population générale, </a:t>
            </a:r>
          </a:p>
          <a:p>
            <a:pPr lvl="1">
              <a:buFontTx/>
              <a:buChar char="-"/>
            </a:pPr>
            <a:r>
              <a:rPr lang="fr-FR" sz="1700"/>
              <a:t>Prévalences établies dans les années 70-80</a:t>
            </a:r>
          </a:p>
          <a:p>
            <a:pPr lvl="1">
              <a:buFontTx/>
              <a:buChar char="-"/>
            </a:pPr>
            <a:r>
              <a:rPr lang="fr-FR" sz="1700" i="1"/>
              <a:t>Holsclaw et al</a:t>
            </a:r>
            <a:r>
              <a:rPr lang="fr-FR" sz="1700"/>
              <a:t> (1971), (large série pédiatrique) : 1% entre 9 et 12 ans</a:t>
            </a:r>
          </a:p>
          <a:p>
            <a:pPr lvl="1">
              <a:buFontTx/>
              <a:buChar char="-"/>
            </a:pPr>
            <a:r>
              <a:rPr lang="fr-FR" sz="1700" i="1"/>
              <a:t>Di Sant et al</a:t>
            </a:r>
            <a:r>
              <a:rPr lang="fr-FR" sz="1700"/>
              <a:t> (1974)  :  5% dans la population adulte </a:t>
            </a:r>
          </a:p>
          <a:p>
            <a:pPr lvl="0"/>
            <a:r>
              <a:rPr lang="fr-FR" sz="1700"/>
              <a:t>Invagination pouvant être chronique et répétée, notamment chez le grand enfant</a:t>
            </a:r>
          </a:p>
          <a:p>
            <a:pPr lvl="0"/>
            <a:r>
              <a:rPr lang="fr-FR" sz="1700"/>
              <a:t>Présentation clinique souvent modérée sans présence de sang dans les selles </a:t>
            </a:r>
          </a:p>
          <a:p>
            <a:pPr lvl="0"/>
            <a:r>
              <a:rPr lang="fr-FR" sz="1700"/>
              <a:t>Principal facteur favorisant : SOID, existence d’un mucocèle appendiculaire </a:t>
            </a:r>
            <a:r>
              <a:rPr lang="fr-FR" sz="1700" i="1"/>
              <a:t>Munck et al (2000)</a:t>
            </a:r>
          </a:p>
          <a:p>
            <a:pPr lvl="0"/>
            <a:r>
              <a:rPr lang="fr-FR" sz="1700"/>
              <a:t>Traitement actuel recommandé : réduction par lavement opaque en l’absence de contre-indication (sinon PEC chirurgicale)</a:t>
            </a:r>
          </a:p>
          <a:p>
            <a:pPr marL="0" indent="0">
              <a:buNone/>
            </a:pPr>
            <a:endParaRPr lang="fr-FR" sz="1700" b="1"/>
          </a:p>
        </p:txBody>
      </p:sp>
    </p:spTree>
    <p:extLst>
      <p:ext uri="{BB962C8B-B14F-4D97-AF65-F5344CB8AC3E}">
        <p14:creationId xmlns:p14="http://schemas.microsoft.com/office/powerpoint/2010/main" val="153293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B6417E2-FDA9-47D8-A282-C9FF2176B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r-FR" sz="4000">
                <a:solidFill>
                  <a:srgbClr val="FFFFFF"/>
                </a:solidFill>
              </a:rPr>
              <a:t>DESIGN DE L’ETUDE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E7B5FD54-EC02-4190-AC5D-59085F8616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23144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27504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908</Words>
  <Application>Microsoft Office PowerPoint</Application>
  <PresentationFormat>Grand écran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 Etats des lieux des pathologies viscérales et chirurgicales, dans une étude multicentrique chez les patients atteints de mucoviscidose en pédiatrie </vt:lpstr>
      <vt:lpstr>CONTEXTE/JUSTIFICATION</vt:lpstr>
      <vt:lpstr>CONTEXTE/JUSTIFICATION</vt:lpstr>
      <vt:lpstr>CONTEXTE/JUSTIFICATION</vt:lpstr>
      <vt:lpstr>CONTEXTE/JUSTIFICATION</vt:lpstr>
      <vt:lpstr>CONTEXTE/JUSTIFICATION</vt:lpstr>
      <vt:lpstr>CONTEXTE/JUSTIFICATION </vt:lpstr>
      <vt:lpstr>CONTEXTE/JUSTIFICATION</vt:lpstr>
      <vt:lpstr>DESIGN DE L’ETUDE</vt:lpstr>
      <vt:lpstr>OBJECTIF PRINCIPAL  critère de jugement principal</vt:lpstr>
      <vt:lpstr>OBJECTIFS SECONDAIRES</vt:lpstr>
      <vt:lpstr>CRITERE DE JUGEMENTS SECONDAIRES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Etats des lieux des pathologies viscérales et chirurgicales, dans une étude multicentrique chez les patients atteints de mucoviscidose en pédiatrie </dc:title>
  <dc:creator>Jean-Bernard TROUSSIER</dc:creator>
  <cp:lastModifiedBy>Jean-Bernard TROUSSIER</cp:lastModifiedBy>
  <cp:revision>2</cp:revision>
  <dcterms:created xsi:type="dcterms:W3CDTF">2018-10-03T15:04:21Z</dcterms:created>
  <dcterms:modified xsi:type="dcterms:W3CDTF">2018-10-03T15:15:10Z</dcterms:modified>
</cp:coreProperties>
</file>