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71" r:id="rId2"/>
    <p:sldId id="257" r:id="rId3"/>
    <p:sldId id="269" r:id="rId4"/>
    <p:sldId id="270" r:id="rId5"/>
    <p:sldId id="259" r:id="rId6"/>
    <p:sldId id="260" r:id="rId7"/>
    <p:sldId id="264" r:id="rId8"/>
    <p:sldId id="265" r:id="rId9"/>
    <p:sldId id="266" r:id="rId10"/>
    <p:sldId id="267" r:id="rId11"/>
    <p:sldId id="261" r:id="rId12"/>
    <p:sldId id="262" r:id="rId13"/>
    <p:sldId id="263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24100"/>
    <a:srgbClr val="DB03A2"/>
    <a:srgbClr val="001A50"/>
    <a:srgbClr val="3CADDC"/>
    <a:srgbClr val="00A19C"/>
    <a:srgbClr val="F59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225" autoAdjust="0"/>
    <p:restoredTop sz="93411" autoAdjust="0"/>
  </p:normalViewPr>
  <p:slideViewPr>
    <p:cSldViewPr snapToGrid="0">
      <p:cViewPr varScale="1">
        <p:scale>
          <a:sx n="105" d="100"/>
          <a:sy n="105" d="100"/>
        </p:scale>
        <p:origin x="-522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04A91-C92A-410C-9EEF-1AB9493B5B4E}" type="datetimeFigureOut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64207-507F-413A-B62E-7F0809F1EC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08193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801CE-695D-481E-9328-74ABD1B35E69}" type="datetimeFigureOut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A8C2B-A230-4CBA-A841-8D8D6809280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0566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484DAB-2627-4299-801A-6B5B5550FD00}" type="slidenum">
              <a:rPr lang="fr-FR" smtClean="0"/>
              <a:pPr/>
              <a:t>4</a:t>
            </a:fld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Prot</a:t>
            </a:r>
            <a:r>
              <a:rPr lang="fr-FR" dirty="0" smtClean="0"/>
              <a:t> CFTR (canal chlore) assure la fluidité du mucus =&gt;</a:t>
            </a:r>
            <a:r>
              <a:rPr lang="fr-FR" baseline="0" dirty="0" smtClean="0"/>
              <a:t> mucus épais , touche les organes comportant des glandes à mucus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A8C2B-A230-4CBA-A841-8D8D68092808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273" y="150170"/>
            <a:ext cx="11155326" cy="71360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04D4E-5B55-49D7-9794-425797F67D00}" type="datetime1">
              <a:rPr lang="fr-FR" smtClean="0"/>
              <a:pPr/>
              <a:t>01/10/2018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riangle isocèle 10"/>
          <p:cNvSpPr/>
          <p:nvPr userDrawn="1"/>
        </p:nvSpPr>
        <p:spPr>
          <a:xfrm rot="10800000">
            <a:off x="877978" y="856180"/>
            <a:ext cx="278295" cy="26618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Content Placeholder 2"/>
          <p:cNvSpPr>
            <a:spLocks noGrp="1"/>
          </p:cNvSpPr>
          <p:nvPr>
            <p:ph sz="half" idx="1"/>
          </p:nvPr>
        </p:nvSpPr>
        <p:spPr>
          <a:xfrm>
            <a:off x="736304" y="1580058"/>
            <a:ext cx="10719391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0" y="1211237"/>
            <a:ext cx="12192001" cy="0"/>
          </a:xfrm>
          <a:prstGeom prst="line">
            <a:avLst/>
          </a:prstGeom>
          <a:ln w="57150" cmpd="tri">
            <a:solidFill>
              <a:srgbClr val="FDB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8332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8262-E403-4F39-B837-69D9A29612ED}" type="datetime1">
              <a:rPr lang="fr-FR" smtClean="0"/>
              <a:pPr/>
              <a:t>01/10/2018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Triangle isocèle 11"/>
          <p:cNvSpPr/>
          <p:nvPr userDrawn="1"/>
        </p:nvSpPr>
        <p:spPr>
          <a:xfrm rot="10800000">
            <a:off x="877978" y="856180"/>
            <a:ext cx="278295" cy="26618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156273" y="150170"/>
            <a:ext cx="11155326" cy="71360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211237"/>
            <a:ext cx="12192001" cy="0"/>
          </a:xfrm>
          <a:prstGeom prst="line">
            <a:avLst/>
          </a:prstGeom>
          <a:ln w="57150" cmpd="tri">
            <a:solidFill>
              <a:srgbClr val="FDB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467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A3E6D-BAEB-42BE-A089-79D7879E3C41}" type="datetime1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riangle isocèle 9"/>
          <p:cNvSpPr/>
          <p:nvPr userDrawn="1"/>
        </p:nvSpPr>
        <p:spPr>
          <a:xfrm rot="10800000">
            <a:off x="877978" y="856180"/>
            <a:ext cx="278295" cy="26618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667193" y="649287"/>
            <a:ext cx="10857614" cy="5198620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039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isocèle 2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8D89E-50F0-4598-BADA-306B8BCB6C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2D75C-65CD-4A74-A0FB-9F698684A3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4BE9-4346-46E4-BB5D-21410934D53A}" type="datetime1">
              <a:rPr lang="fr-FR" smtClean="0"/>
              <a:pPr/>
              <a:t>01/10/2018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D01F6-F426-4625-B369-D2FBE702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2686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9" r:id="rId3"/>
    <p:sldLayoutId id="2147483680" r:id="rId4"/>
    <p:sldLayoutId id="2147483681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hyperlink" Target="mailto:sophie.ramel@ildys.org" TargetMode="External"/><Relationship Id="rId4" Type="http://schemas.openxmlformats.org/officeDocument/2006/relationships/hyperlink" Target="mailto:katelyne.hubeaux@ildys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b="1" dirty="0" smtClean="0">
              <a:solidFill>
                <a:srgbClr val="001A50"/>
              </a:solidFill>
            </a:endParaRPr>
          </a:p>
          <a:p>
            <a:pPr algn="ctr">
              <a:buNone/>
            </a:pPr>
            <a:endParaRPr lang="fr-FR" b="1" dirty="0" smtClean="0">
              <a:solidFill>
                <a:srgbClr val="001A50"/>
              </a:solidFill>
            </a:endParaRPr>
          </a:p>
          <a:p>
            <a:pPr algn="ctr">
              <a:buNone/>
            </a:pPr>
            <a:r>
              <a:rPr lang="fr-FR" sz="3200" b="1" dirty="0" smtClean="0">
                <a:solidFill>
                  <a:srgbClr val="001A50"/>
                </a:solidFill>
              </a:rPr>
              <a:t>Étude de la Prévalence et du Retentissement des troubles fonctionnels urinaires et </a:t>
            </a:r>
            <a:r>
              <a:rPr lang="fr-FR" sz="3200" b="1" dirty="0" err="1" smtClean="0">
                <a:solidFill>
                  <a:srgbClr val="001A50"/>
                </a:solidFill>
              </a:rPr>
              <a:t>ano</a:t>
            </a:r>
            <a:r>
              <a:rPr lang="fr-FR" sz="3200" b="1" dirty="0" smtClean="0">
                <a:solidFill>
                  <a:srgbClr val="001A50"/>
                </a:solidFill>
              </a:rPr>
              <a:t>-rectaux </a:t>
            </a:r>
          </a:p>
          <a:p>
            <a:pPr algn="ctr">
              <a:buNone/>
            </a:pPr>
            <a:r>
              <a:rPr lang="fr-FR" sz="3200" b="1" dirty="0" smtClean="0">
                <a:solidFill>
                  <a:srgbClr val="001A50"/>
                </a:solidFill>
              </a:rPr>
              <a:t>dans une population d'adultes atteints de mucoviscidose,  </a:t>
            </a:r>
          </a:p>
          <a:p>
            <a:pPr algn="ctr">
              <a:buNone/>
            </a:pPr>
            <a:r>
              <a:rPr lang="fr-FR" sz="3200" b="1" dirty="0" smtClean="0">
                <a:solidFill>
                  <a:srgbClr val="001A50"/>
                </a:solidFill>
              </a:rPr>
              <a:t>Suivie au sein des  CRCM du  Réseau  </a:t>
            </a:r>
            <a:r>
              <a:rPr lang="fr-FR" sz="3200" b="1" dirty="0" err="1" smtClean="0">
                <a:solidFill>
                  <a:srgbClr val="001A50"/>
                </a:solidFill>
              </a:rPr>
              <a:t>Muco</a:t>
            </a:r>
            <a:r>
              <a:rPr lang="fr-FR" sz="3200" b="1" dirty="0" smtClean="0">
                <a:solidFill>
                  <a:srgbClr val="001A50"/>
                </a:solidFill>
              </a:rPr>
              <a:t>-Ouest</a:t>
            </a:r>
          </a:p>
          <a:p>
            <a:pPr>
              <a:buNone/>
            </a:pPr>
            <a:r>
              <a:rPr lang="fr-FR" sz="1800" dirty="0" smtClean="0"/>
              <a:t/>
            </a:r>
            <a:br>
              <a:rPr lang="fr-FR" sz="1800" dirty="0" smtClean="0"/>
            </a:br>
            <a:endParaRPr lang="fr-FR" sz="1800" dirty="0" smtClean="0"/>
          </a:p>
          <a:p>
            <a:pPr>
              <a:buNone/>
            </a:pPr>
            <a:endParaRPr lang="fr-FR" altLang="fr-FR" sz="1800" b="1" i="1" baseline="30000" dirty="0" smtClean="0">
              <a:solidFill>
                <a:schemeClr val="accent1"/>
              </a:solidFill>
              <a:latin typeface="Calibri Light" panose="020F0302020204030204" pitchFamily="34" charset="0"/>
            </a:endParaRPr>
          </a:p>
          <a:p>
            <a:pPr>
              <a:buNone/>
            </a:pPr>
            <a:r>
              <a:rPr lang="fr-FR" altLang="fr-FR" sz="1800" b="1" i="1" baseline="30000" dirty="0" smtClean="0">
                <a:solidFill>
                  <a:schemeClr val="accent1"/>
                </a:solidFill>
                <a:latin typeface="Calibri Light" panose="020F0302020204030204" pitchFamily="34" charset="0"/>
              </a:rPr>
              <a:t>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fr-FR" altLang="fr-FR" sz="1800" b="1" i="1" baseline="30000" dirty="0" smtClean="0">
              <a:solidFill>
                <a:schemeClr val="accent1"/>
              </a:solidFill>
              <a:latin typeface="Calibri Light" panose="020F0302020204030204" pitchFamily="34" charset="0"/>
            </a:endParaRPr>
          </a:p>
          <a:p>
            <a:pPr>
              <a:buNone/>
            </a:pPr>
            <a:r>
              <a:rPr lang="fr-FR" altLang="fr-FR" sz="1800" b="1" i="1" baseline="30000" dirty="0" smtClean="0">
                <a:solidFill>
                  <a:schemeClr val="accent1"/>
                </a:solidFill>
                <a:latin typeface="Calibri Light" panose="020F0302020204030204" pitchFamily="34" charset="0"/>
              </a:rPr>
              <a:t>                                                                                                                                                                </a:t>
            </a:r>
            <a:endParaRPr lang="fr-FR" altLang="fr-FR" sz="1800" b="1" baseline="30000" dirty="0" smtClean="0">
              <a:solidFill>
                <a:srgbClr val="C7D300"/>
              </a:solidFill>
              <a:latin typeface="Calibri Light" panose="020F03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486400" y="4789283"/>
            <a:ext cx="58841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1"/>
                </a:solidFill>
              </a:rPr>
              <a:t>Dr </a:t>
            </a:r>
            <a:r>
              <a:rPr lang="fr-FR" i="1" dirty="0" err="1" smtClean="0">
                <a:solidFill>
                  <a:schemeClr val="accent1"/>
                </a:solidFill>
              </a:rPr>
              <a:t>Katelyne</a:t>
            </a:r>
            <a:r>
              <a:rPr lang="fr-FR" i="1" dirty="0" smtClean="0">
                <a:solidFill>
                  <a:schemeClr val="accent1"/>
                </a:solidFill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</a:rPr>
              <a:t>Hubeaux</a:t>
            </a:r>
            <a:r>
              <a:rPr lang="fr-FR" i="1" dirty="0" smtClean="0">
                <a:solidFill>
                  <a:schemeClr val="accent1"/>
                </a:solidFill>
              </a:rPr>
              <a:t> , service Explorations fonctionnelles </a:t>
            </a:r>
          </a:p>
          <a:p>
            <a:r>
              <a:rPr lang="fr-FR" i="1" dirty="0" smtClean="0">
                <a:solidFill>
                  <a:schemeClr val="accent1"/>
                </a:solidFill>
              </a:rPr>
              <a:t>Dr Sophie Ramel , CRCM </a:t>
            </a:r>
          </a:p>
          <a:p>
            <a:r>
              <a:rPr lang="fr-FR" i="1" dirty="0" smtClean="0">
                <a:solidFill>
                  <a:schemeClr val="accent1"/>
                </a:solidFill>
              </a:rPr>
              <a:t>Centre de </a:t>
            </a:r>
            <a:r>
              <a:rPr lang="fr-FR" i="1" dirty="0" err="1" smtClean="0">
                <a:solidFill>
                  <a:schemeClr val="accent1"/>
                </a:solidFill>
              </a:rPr>
              <a:t>Perharidy</a:t>
            </a:r>
            <a:r>
              <a:rPr lang="fr-FR" i="1" dirty="0" smtClean="0">
                <a:solidFill>
                  <a:schemeClr val="accent1"/>
                </a:solidFill>
              </a:rPr>
              <a:t> , Fondation </a:t>
            </a:r>
            <a:r>
              <a:rPr lang="fr-FR" i="1" dirty="0" err="1" smtClean="0">
                <a:solidFill>
                  <a:schemeClr val="accent1"/>
                </a:solidFill>
              </a:rPr>
              <a:t>Ildys</a:t>
            </a:r>
            <a:r>
              <a:rPr lang="fr-FR" i="1" dirty="0" smtClean="0">
                <a:solidFill>
                  <a:schemeClr val="accent1"/>
                </a:solidFill>
              </a:rPr>
              <a:t> Roscoff </a:t>
            </a:r>
          </a:p>
          <a:p>
            <a:endParaRPr lang="fr-FR" dirty="0" smtClean="0">
              <a:solidFill>
                <a:schemeClr val="accent1"/>
              </a:solidFill>
            </a:endParaRPr>
          </a:p>
          <a:p>
            <a:r>
              <a:rPr lang="fr-FR" i="1" dirty="0" smtClean="0">
                <a:solidFill>
                  <a:schemeClr val="accent2"/>
                </a:solidFill>
              </a:rPr>
              <a:t>Réunion RMO , 4 Octobre 2018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Résultats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1727" y="1360449"/>
            <a:ext cx="11880273" cy="5174165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rgbClr val="E24100"/>
                </a:solidFill>
              </a:rPr>
              <a:t>Sexualité</a:t>
            </a:r>
          </a:p>
          <a:p>
            <a:pPr lvl="1"/>
            <a:r>
              <a:rPr lang="fr-FR" sz="2000" dirty="0" smtClean="0"/>
              <a:t>N = 151</a:t>
            </a:r>
          </a:p>
          <a:p>
            <a:pPr lvl="1"/>
            <a:r>
              <a:rPr lang="fr-FR" sz="2000" dirty="0" smtClean="0"/>
              <a:t>Pas de lien avec </a:t>
            </a:r>
            <a:br>
              <a:rPr lang="fr-FR" sz="2000" dirty="0" smtClean="0"/>
            </a:br>
            <a:r>
              <a:rPr lang="fr-FR" sz="2000" dirty="0" smtClean="0"/>
              <a:t>l’incontinence urinaire</a:t>
            </a:r>
          </a:p>
          <a:p>
            <a:pPr lvl="1"/>
            <a:r>
              <a:rPr lang="fr-FR" sz="2000" dirty="0" smtClean="0"/>
              <a:t>Incontinence anale est associée à un score de dysfonction sexuelle plus élevé chez la femme uniquement (p=0.003)</a:t>
            </a:r>
          </a:p>
          <a:p>
            <a:r>
              <a:rPr lang="fr-FR" sz="2000" b="1" dirty="0" smtClean="0">
                <a:solidFill>
                  <a:srgbClr val="E24100"/>
                </a:solidFill>
              </a:rPr>
              <a:t>Données démographiques / médicales</a:t>
            </a:r>
          </a:p>
          <a:p>
            <a:pPr lvl="1"/>
            <a:r>
              <a:rPr lang="fr-FR" sz="2000" dirty="0" smtClean="0"/>
              <a:t>Chez femme : seul l’âge est associée à l’IUE (p=0.017)</a:t>
            </a:r>
          </a:p>
          <a:p>
            <a:pPr lvl="1"/>
            <a:r>
              <a:rPr lang="fr-FR" sz="2000" dirty="0" smtClean="0"/>
              <a:t>Chez l’homme : le diabète  (p=0.045) et les mycoses génitales  (p=0.036) sont plus fréquentes dans l’IUE</a:t>
            </a:r>
          </a:p>
          <a:p>
            <a:pPr lvl="1"/>
            <a:r>
              <a:rPr lang="fr-FR" sz="2000" dirty="0" smtClean="0"/>
              <a:t>Pas de lien statistique avec la sévérité de l’atteinte respiratoire (VEMS),  les ATCD obstétricaux</a:t>
            </a:r>
          </a:p>
          <a:p>
            <a:r>
              <a:rPr lang="fr-FR" sz="2000" b="1" dirty="0" smtClean="0">
                <a:solidFill>
                  <a:srgbClr val="E24100"/>
                </a:solidFill>
              </a:rPr>
              <a:t>Impact sur la prise en charge respiratoire </a:t>
            </a:r>
            <a:r>
              <a:rPr lang="fr-FR" sz="2000" dirty="0" smtClean="0"/>
              <a:t>(kiné </a:t>
            </a:r>
            <a:r>
              <a:rPr lang="fr-FR" sz="2000" dirty="0" err="1" smtClean="0"/>
              <a:t>respi</a:t>
            </a:r>
            <a:r>
              <a:rPr lang="fr-FR" sz="2000" dirty="0" smtClean="0"/>
              <a:t>, EFR, </a:t>
            </a:r>
            <a:r>
              <a:rPr lang="fr-FR" sz="2000" dirty="0" err="1" smtClean="0"/>
              <a:t>autodrainages</a:t>
            </a:r>
            <a:r>
              <a:rPr lang="fr-FR" sz="2000" dirty="0" smtClean="0"/>
              <a:t>…)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10</a:t>
            </a:fld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967829" y="1425684"/>
          <a:ext cx="6048672" cy="1005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7872"/>
                <a:gridCol w="1253993"/>
                <a:gridCol w="2876807"/>
              </a:tblGrid>
              <a:tr h="500066">
                <a:tc>
                  <a:txBody>
                    <a:bodyPr/>
                    <a:lstStyle/>
                    <a:p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Hommes</a:t>
                      </a:r>
                    </a:p>
                    <a:p>
                      <a:r>
                        <a:rPr lang="fr-FR" sz="1400" dirty="0" smtClean="0"/>
                        <a:t>N=77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Femmes</a:t>
                      </a:r>
                    </a:p>
                    <a:p>
                      <a:r>
                        <a:rPr lang="fr-FR" sz="1400" dirty="0" smtClean="0"/>
                        <a:t>N= 74</a:t>
                      </a:r>
                      <a:endParaRPr lang="fr-FR" sz="1400" dirty="0"/>
                    </a:p>
                  </a:txBody>
                  <a:tcPr/>
                </a:tc>
              </a:tr>
              <a:tr h="32717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Dysfonction Sexuelle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20.8%</a:t>
                      </a:r>
                      <a:r>
                        <a:rPr lang="fr-FR" sz="1400" dirty="0" smtClean="0"/>
                        <a:t/>
                      </a:r>
                      <a:br>
                        <a:rPr lang="fr-FR" sz="1400" dirty="0" smtClean="0"/>
                      </a:br>
                      <a:r>
                        <a:rPr lang="fr-FR" sz="1200" dirty="0" smtClean="0"/>
                        <a:t>(3.9% </a:t>
                      </a:r>
                      <a:r>
                        <a:rPr lang="fr-FR" sz="1200" dirty="0" err="1" smtClean="0"/>
                        <a:t>severe</a:t>
                      </a:r>
                      <a:r>
                        <a:rPr lang="fr-FR" sz="1200" dirty="0" smtClean="0"/>
                        <a:t>) </a:t>
                      </a:r>
                      <a:endParaRPr lang="fr-FR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29.2%</a:t>
                      </a:r>
                    </a:p>
                    <a:p>
                      <a:r>
                        <a:rPr lang="fr-FR" sz="1200" dirty="0" smtClean="0"/>
                        <a:t>(</a:t>
                      </a:r>
                      <a:r>
                        <a:rPr lang="fr-FR" sz="1200" dirty="0" err="1" smtClean="0"/>
                        <a:t>sevérité</a:t>
                      </a:r>
                      <a:r>
                        <a:rPr lang="fr-FR" sz="1200" dirty="0" smtClean="0"/>
                        <a:t> non gradée</a:t>
                      </a:r>
                      <a:r>
                        <a:rPr lang="fr-FR" sz="1200" baseline="0" dirty="0" smtClean="0"/>
                        <a:t> sur  le score FSFI)</a:t>
                      </a:r>
                      <a:endParaRPr lang="fr-FR" sz="1200" b="0" i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301902" y="5303982"/>
          <a:ext cx="8582891" cy="15540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22818"/>
                <a:gridCol w="1371600"/>
                <a:gridCol w="1288473"/>
              </a:tblGrid>
              <a:tr h="508000">
                <a:tc>
                  <a:txBody>
                    <a:bodyPr/>
                    <a:lstStyle/>
                    <a:p>
                      <a:endParaRPr lang="fr-F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Hommes</a:t>
                      </a:r>
                    </a:p>
                    <a:p>
                      <a:r>
                        <a:rPr lang="fr-FR" sz="1600" dirty="0" smtClean="0"/>
                        <a:t>N=77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Femmes</a:t>
                      </a:r>
                    </a:p>
                    <a:p>
                      <a:r>
                        <a:rPr lang="fr-FR" sz="1600" dirty="0" smtClean="0"/>
                        <a:t>N= 74</a:t>
                      </a:r>
                      <a:endParaRPr lang="fr-FR" sz="1600" dirty="0"/>
                    </a:p>
                  </a:txBody>
                  <a:tcPr/>
                </a:tc>
              </a:tr>
              <a:tr h="46689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Impact modéré à fort IU sur  la kiné respiratoire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 smtClean="0"/>
                        <a:t>11 </a:t>
                      </a:r>
                      <a:r>
                        <a:rPr lang="fr-FR" sz="1600" b="0" baseline="0" dirty="0" smtClean="0"/>
                        <a:t> %</a:t>
                      </a:r>
                      <a:endParaRPr lang="fr-F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40 %</a:t>
                      </a: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Impact</a:t>
                      </a:r>
                      <a:r>
                        <a:rPr lang="fr-FR" sz="1600" baseline="0" dirty="0" smtClean="0"/>
                        <a:t> modéré à fort IU sur la  prise en charge respiratoire globale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 smtClean="0"/>
                        <a:t>6%</a:t>
                      </a:r>
                      <a:endParaRPr lang="fr-F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32 %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255919" y="214646"/>
            <a:ext cx="11155326" cy="713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Résultats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sz="half" idx="1"/>
          </p:nvPr>
        </p:nvSpPr>
        <p:spPr>
          <a:xfrm>
            <a:off x="512956" y="1360449"/>
            <a:ext cx="11155880" cy="5174165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rgbClr val="E24100"/>
                </a:solidFill>
              </a:rPr>
              <a:t>Vie sociale</a:t>
            </a:r>
          </a:p>
          <a:p>
            <a:pPr lvl="1"/>
            <a:r>
              <a:rPr lang="fr-FR" sz="2000" dirty="0" smtClean="0"/>
              <a:t>Impact des symptômes urinaires important surtout chez les femmes</a:t>
            </a:r>
          </a:p>
          <a:p>
            <a:pPr lvl="1"/>
            <a:endParaRPr lang="fr-FR" sz="1600" b="1" dirty="0" smtClean="0">
              <a:solidFill>
                <a:srgbClr val="E24100"/>
              </a:solidFill>
            </a:endParaRPr>
          </a:p>
          <a:p>
            <a:pPr lvl="1"/>
            <a:endParaRPr lang="fr-FR" sz="1600" b="1" dirty="0" smtClean="0">
              <a:solidFill>
                <a:srgbClr val="E24100"/>
              </a:solidFill>
            </a:endParaRPr>
          </a:p>
          <a:p>
            <a:pPr lvl="1"/>
            <a:endParaRPr lang="fr-FR" sz="1600" b="1" dirty="0" smtClean="0">
              <a:solidFill>
                <a:srgbClr val="E24100"/>
              </a:solidFill>
            </a:endParaRPr>
          </a:p>
          <a:p>
            <a:pPr lvl="1"/>
            <a:endParaRPr lang="fr-FR" sz="1600" b="1" dirty="0" smtClean="0">
              <a:solidFill>
                <a:srgbClr val="E24100"/>
              </a:solidFill>
            </a:endParaRPr>
          </a:p>
          <a:p>
            <a:pPr lvl="1">
              <a:buNone/>
            </a:pPr>
            <a:endParaRPr lang="fr-FR" sz="1600" b="1" dirty="0" smtClean="0">
              <a:solidFill>
                <a:srgbClr val="E24100"/>
              </a:solidFill>
            </a:endParaRPr>
          </a:p>
          <a:p>
            <a:pPr lvl="1">
              <a:buNone/>
            </a:pPr>
            <a:endParaRPr lang="fr-FR" sz="1600" b="1" dirty="0" smtClean="0">
              <a:solidFill>
                <a:srgbClr val="E24100"/>
              </a:solidFill>
            </a:endParaRPr>
          </a:p>
          <a:p>
            <a:pPr lvl="1">
              <a:buNone/>
            </a:pPr>
            <a:endParaRPr lang="fr-FR" sz="1600" b="1" dirty="0" smtClean="0">
              <a:solidFill>
                <a:srgbClr val="E24100"/>
              </a:solidFill>
            </a:endParaRPr>
          </a:p>
          <a:p>
            <a:pPr lvl="1">
              <a:buNone/>
            </a:pPr>
            <a:endParaRPr lang="fr-FR" sz="1600" b="1" dirty="0" smtClean="0">
              <a:solidFill>
                <a:srgbClr val="E24100"/>
              </a:solidFill>
            </a:endParaRPr>
          </a:p>
          <a:p>
            <a:r>
              <a:rPr lang="fr-FR" sz="2000" b="1" dirty="0" smtClean="0">
                <a:solidFill>
                  <a:srgbClr val="E24100"/>
                </a:solidFill>
              </a:rPr>
              <a:t>Qualité de vie et IUE</a:t>
            </a:r>
          </a:p>
          <a:p>
            <a:pPr lvl="1"/>
            <a:r>
              <a:rPr lang="fr-FR" sz="2000" dirty="0" smtClean="0"/>
              <a:t>Score CFQ-R (QDV spécifique mucoviscidose) « traitements » : plus bas en cas d’IUE (p=0.004)</a:t>
            </a:r>
          </a:p>
          <a:p>
            <a:pPr lvl="1"/>
            <a:r>
              <a:rPr lang="fr-FR" sz="2000" dirty="0" smtClean="0"/>
              <a:t>Score CFQ-R « symptômes respiratoires » plus bas  également (p=0.002)</a:t>
            </a:r>
          </a:p>
          <a:p>
            <a:pPr lvl="1"/>
            <a:r>
              <a:rPr lang="fr-FR" sz="2000" dirty="0" smtClean="0"/>
              <a:t>Pas de différence sur les scores « marginalisation «  et « images de soi »</a:t>
            </a:r>
          </a:p>
          <a:p>
            <a:pPr lvl="1"/>
            <a:r>
              <a:rPr lang="fr-FR" sz="2000" dirty="0" smtClean="0"/>
              <a:t>Altération de la QDV en lien avec les traitements et les symptômes respiratoires plus importante en cas d’IUE associée (H/F)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509983" y="2174394"/>
          <a:ext cx="6096000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55636"/>
                <a:gridCol w="1579418"/>
                <a:gridCol w="156094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Hommes</a:t>
                      </a:r>
                    </a:p>
                    <a:p>
                      <a:r>
                        <a:rPr lang="fr-FR" dirty="0" smtClean="0"/>
                        <a:t>N=93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Femmes</a:t>
                      </a:r>
                    </a:p>
                    <a:p>
                      <a:r>
                        <a:rPr lang="fr-FR" dirty="0" smtClean="0"/>
                        <a:t>N=85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Sur les sorties extérieures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10.5 %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24 %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Sur la pratique sportive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27 %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Sur la vie amoureuse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3.5 %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19 %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2508" y="1289112"/>
            <a:ext cx="11513128" cy="4903869"/>
          </a:xfrm>
        </p:spPr>
        <p:txBody>
          <a:bodyPr>
            <a:noAutofit/>
          </a:bodyPr>
          <a:lstStyle/>
          <a:p>
            <a:r>
              <a:rPr lang="fr-FR" sz="2000" dirty="0" smtClean="0"/>
              <a:t>Prévalence élevée de l’IUE  +++ 2/3 femmes et IUU 1/3 femmes CF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Existence IUE chez l’homme dan la CF, mais plus rare et moins sévère. Hyperactivité vésicale fréquente, rare IUU.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Prévalence élevée de l’IA, &gt; études réalisées (peu nombreuses)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Retentissement important  de l’IUE surtout chez la femme sur les soins respiratoires (EFR, kiné </a:t>
            </a:r>
            <a:r>
              <a:rPr lang="fr-FR" sz="2000" dirty="0" err="1" smtClean="0"/>
              <a:t>respi</a:t>
            </a:r>
            <a:r>
              <a:rPr lang="fr-FR" sz="2000" dirty="0" smtClean="0"/>
              <a:t>…) impact possible sur l’atteinte respiratoire à terme ?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Prévalence élevée des troubles sexuels, mais sans lien avec IU. Lien retrouvé avec IA chez la femme,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importance du dépistage et de la prise en charge IU et IA  chez les femmes CF +++ </a:t>
            </a:r>
          </a:p>
          <a:p>
            <a:pPr lvl="1"/>
            <a:r>
              <a:rPr lang="fr-FR" sz="2000" dirty="0" smtClean="0"/>
              <a:t>retentissement sur les soins et la prise en charge respiratoire de la mucoviscidose </a:t>
            </a:r>
          </a:p>
          <a:p>
            <a:pPr lvl="1"/>
            <a:r>
              <a:rPr lang="fr-FR" sz="2000" dirty="0" smtClean="0"/>
              <a:t>Impact négatif sur la sexualité.</a:t>
            </a:r>
          </a:p>
          <a:p>
            <a:endParaRPr lang="fr-FR" sz="20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Perspectives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7704" y="1492135"/>
            <a:ext cx="10932532" cy="4820742"/>
          </a:xfrm>
        </p:spPr>
        <p:txBody>
          <a:bodyPr>
            <a:noAutofit/>
          </a:bodyPr>
          <a:lstStyle/>
          <a:p>
            <a:r>
              <a:rPr lang="fr-FR" sz="2000" dirty="0" smtClean="0"/>
              <a:t>Grace à cette étude nous avons désormais:</a:t>
            </a:r>
          </a:p>
          <a:p>
            <a:pPr lvl="1"/>
            <a:r>
              <a:rPr lang="fr-FR" sz="2000" dirty="0" smtClean="0"/>
              <a:t>Une meilleur connaissance des symptômes urinaires et IA de la population adulte mucoviscidose suivie dans le RMO</a:t>
            </a:r>
          </a:p>
          <a:p>
            <a:pPr lvl="1"/>
            <a:r>
              <a:rPr lang="fr-FR" sz="2000" dirty="0" smtClean="0"/>
              <a:t>Un meilleur diagnostique (questionnement plus systématique) de l’IU et IA</a:t>
            </a:r>
            <a:endParaRPr lang="fr-FR" sz="2000" dirty="0"/>
          </a:p>
          <a:p>
            <a:pPr lvl="1"/>
            <a:endParaRPr lang="fr-FR" sz="2000" dirty="0" smtClean="0"/>
          </a:p>
          <a:p>
            <a:r>
              <a:rPr lang="fr-FR" sz="2000" dirty="0" smtClean="0"/>
              <a:t>Nous souhaiterions mettre en place:</a:t>
            </a:r>
          </a:p>
          <a:p>
            <a:pPr lvl="1"/>
            <a:r>
              <a:rPr lang="fr-FR" sz="2000" dirty="0" smtClean="0"/>
              <a:t>Un schéma de prise en charge allant due la prévention au diagnostique et à la prise en charge de l’enfant à l’adulte CF.</a:t>
            </a:r>
          </a:p>
          <a:p>
            <a:pPr lvl="1"/>
            <a:r>
              <a:rPr lang="fr-FR" sz="2000" dirty="0" smtClean="0"/>
              <a:t>Perspectives  d’intégrer cela dans un programme d’éducation thérapeutique</a:t>
            </a:r>
          </a:p>
          <a:p>
            <a:pPr lvl="1"/>
            <a:endParaRPr lang="fr-FR" sz="2000" dirty="0" smtClean="0"/>
          </a:p>
          <a:p>
            <a:r>
              <a:rPr lang="fr-FR" sz="2000" dirty="0" smtClean="0"/>
              <a:t>Réflexion sur l’</a:t>
            </a:r>
            <a:r>
              <a:rPr lang="fr-FR" sz="2000" dirty="0" err="1" smtClean="0"/>
              <a:t>algorythme</a:t>
            </a:r>
            <a:r>
              <a:rPr lang="fr-FR" sz="2000" dirty="0" smtClean="0"/>
              <a:t> thérapeutique de l’IU dans la mucoviscidose</a:t>
            </a:r>
          </a:p>
          <a:p>
            <a:pPr lvl="1"/>
            <a:r>
              <a:rPr lang="fr-FR" sz="2000" dirty="0" smtClean="0"/>
              <a:t>Place de la BSU : taux de grossesse plus faible (34% dans notre étude), incertaine,…BSU avant grossesse si IUE sévère ?</a:t>
            </a:r>
          </a:p>
          <a:p>
            <a:pPr lvl="1"/>
            <a:r>
              <a:rPr lang="fr-FR" sz="2000" dirty="0" smtClean="0"/>
              <a:t>Anti cholinergiques à éviter pour IUU : risque de majoration des troubles du transit, (occlusions) interaction avec immunosuppresseur si greffe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Remerciements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57173" y="1351458"/>
            <a:ext cx="10932532" cy="4820742"/>
          </a:xfrm>
        </p:spPr>
        <p:txBody>
          <a:bodyPr>
            <a:noAutofit/>
          </a:bodyPr>
          <a:lstStyle/>
          <a:p>
            <a:pPr marL="320040" lvl="1" indent="-320040">
              <a:lnSpc>
                <a:spcPct val="120000"/>
              </a:lnSpc>
              <a:spcBef>
                <a:spcPts val="700"/>
              </a:spcBef>
              <a:buSzPct val="60000"/>
              <a:buNone/>
            </a:pPr>
            <a:r>
              <a:rPr lang="fr-FR" altLang="ja-JP" sz="1900" b="1" i="1" u="sng" dirty="0" smtClean="0">
                <a:solidFill>
                  <a:schemeClr val="accent1">
                    <a:lumMod val="75000"/>
                  </a:schemeClr>
                </a:solidFill>
              </a:rPr>
              <a:t>Centres de Ressources et de compétences (CRCM) du Réseau </a:t>
            </a:r>
            <a:r>
              <a:rPr lang="fr-FR" altLang="ja-JP" sz="19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Muco</a:t>
            </a:r>
            <a:r>
              <a:rPr lang="fr-FR" altLang="ja-JP" sz="1900" b="1" i="1" u="sng" dirty="0" smtClean="0">
                <a:solidFill>
                  <a:schemeClr val="accent1">
                    <a:lumMod val="75000"/>
                  </a:schemeClr>
                </a:solidFill>
              </a:rPr>
              <a:t> –Ouest participants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b="1" dirty="0" smtClean="0"/>
              <a:t>Sophie Ramel (</a:t>
            </a:r>
            <a:r>
              <a:rPr lang="fr-FR" sz="1600" b="1" dirty="0" err="1" smtClean="0"/>
              <a:t>co</a:t>
            </a:r>
            <a:r>
              <a:rPr lang="fr-FR" sz="1600" b="1" dirty="0" smtClean="0"/>
              <a:t>-investigateur) </a:t>
            </a:r>
            <a:r>
              <a:rPr lang="fr-FR" sz="1600" dirty="0" smtClean="0"/>
              <a:t>&amp; Jean Le </a:t>
            </a:r>
            <a:r>
              <a:rPr lang="fr-FR" sz="1600" dirty="0" err="1" smtClean="0"/>
              <a:t>Bihan</a:t>
            </a:r>
            <a:r>
              <a:rPr lang="fr-FR" sz="1600" dirty="0" smtClean="0"/>
              <a:t> (Roscoff)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dirty="0" smtClean="0"/>
              <a:t>Françoise TROUSSIER &amp; </a:t>
            </a:r>
            <a:r>
              <a:rPr lang="fr-FR" sz="1600" dirty="0" err="1" smtClean="0"/>
              <a:t>Mikaël</a:t>
            </a:r>
            <a:r>
              <a:rPr lang="fr-FR" sz="1600" dirty="0" smtClean="0"/>
              <a:t> MARKOV (Angers)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dirty="0" smtClean="0"/>
              <a:t>Isabelle DANNER-BOUCHER &amp; Véronique LOPPINET (Nantes)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dirty="0" smtClean="0"/>
              <a:t>Chantal BELLEGUIC (Rennes)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dirty="0" smtClean="0"/>
              <a:t>Sandrine HUGE (Vannes-Lorient)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dirty="0" smtClean="0"/>
              <a:t>Annabelle PAYET &amp; Alice MAILLOT (St Pierre)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sz="1600" dirty="0" smtClean="0"/>
              <a:t>Julie MANKIKIAN (Tours)</a:t>
            </a:r>
            <a:endParaRPr lang="fr-FR" altLang="ja-JP" i="1" u="sng" dirty="0" smtClean="0"/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fr-FR" altLang="ja-JP" sz="1900" b="1" i="1" u="sng" dirty="0" smtClean="0">
                <a:solidFill>
                  <a:schemeClr val="accent1">
                    <a:lumMod val="75000"/>
                  </a:schemeClr>
                </a:solidFill>
              </a:rPr>
              <a:t>L’équipe de recherche clinique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altLang="ja-JP" sz="1600" dirty="0" smtClean="0"/>
              <a:t>Elise BONOMO (Information </a:t>
            </a:r>
            <a:r>
              <a:rPr lang="fr-FR" altLang="ja-JP" sz="1600" dirty="0" err="1" smtClean="0"/>
              <a:t>Technology</a:t>
            </a:r>
            <a:r>
              <a:rPr lang="fr-FR" altLang="ja-JP" sz="1600" dirty="0" smtClean="0"/>
              <a:t>  Manager)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altLang="ja-JP" sz="1600" dirty="0" smtClean="0"/>
              <a:t>Morgane FLOCH (IDE recherche clinique)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altLang="ja-JP" sz="1600" dirty="0" smtClean="0"/>
              <a:t>Laëtitia GUEGANTON (</a:t>
            </a:r>
            <a:r>
              <a:rPr lang="fr-FR" altLang="ja-JP" sz="1600" dirty="0" err="1" smtClean="0"/>
              <a:t>Research</a:t>
            </a:r>
            <a:r>
              <a:rPr lang="fr-FR" altLang="ja-JP" sz="1600" dirty="0" smtClean="0"/>
              <a:t> Manager)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altLang="ja-JP" sz="1600" dirty="0" smtClean="0"/>
              <a:t>Jocelyne PENGAM (coordinatrice)</a:t>
            </a:r>
          </a:p>
          <a:p>
            <a:pPr marL="320040" lvl="1" indent="-320040">
              <a:spcBef>
                <a:spcPts val="700"/>
              </a:spcBef>
              <a:buSzPct val="100000"/>
            </a:pPr>
            <a:r>
              <a:rPr lang="fr-FR" altLang="ja-JP" sz="1600" dirty="0" smtClean="0"/>
              <a:t>Gilles RAULT (Médecin responsable)</a:t>
            </a:r>
          </a:p>
          <a:p>
            <a:pPr marL="320040" lvl="1" indent="-320040">
              <a:lnSpc>
                <a:spcPct val="120000"/>
              </a:lnSpc>
              <a:spcBef>
                <a:spcPts val="700"/>
              </a:spcBef>
              <a:buSzPct val="60000"/>
            </a:pPr>
            <a:endParaRPr lang="fr-FR" altLang="ja-JP" sz="2000" i="1" u="sng" dirty="0" smtClean="0"/>
          </a:p>
          <a:p>
            <a:pPr marL="320040" lvl="1" indent="-320040">
              <a:lnSpc>
                <a:spcPct val="120000"/>
              </a:lnSpc>
              <a:spcBef>
                <a:spcPts val="700"/>
              </a:spcBef>
              <a:buSzPct val="60000"/>
              <a:buFont typeface="Wingdings"/>
              <a:buChar char=""/>
            </a:pPr>
            <a:endParaRPr lang="fr-FR" altLang="ja-JP" sz="2100" dirty="0" smtClean="0"/>
          </a:p>
          <a:p>
            <a:pPr marL="320040" lvl="1" indent="-320040">
              <a:lnSpc>
                <a:spcPct val="120000"/>
              </a:lnSpc>
              <a:spcBef>
                <a:spcPts val="700"/>
              </a:spcBef>
              <a:buSzPct val="60000"/>
              <a:buFont typeface="Wingdings"/>
              <a:buChar char=""/>
            </a:pPr>
            <a:endParaRPr lang="fr-FR" altLang="ja-JP" sz="2100" dirty="0" smtClean="0"/>
          </a:p>
          <a:p>
            <a:pPr marL="1143000" lvl="4" indent="-320040">
              <a:lnSpc>
                <a:spcPct val="120000"/>
              </a:lnSpc>
              <a:spcBef>
                <a:spcPts val="700"/>
              </a:spcBef>
              <a:buSzPct val="60000"/>
            </a:pPr>
            <a:endParaRPr lang="fr-FR" altLang="ja-JP" dirty="0" smtClean="0"/>
          </a:p>
          <a:p>
            <a:pPr marL="742950" lvl="2" indent="-342900"/>
            <a:endParaRPr lang="fr-FR" dirty="0" smtClean="0"/>
          </a:p>
          <a:p>
            <a:endParaRPr lang="fr-FR" dirty="0" smtClean="0"/>
          </a:p>
          <a:p>
            <a:endParaRPr lang="fr-FR" sz="2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07504" y="6406589"/>
            <a:ext cx="6408712" cy="3385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7066" y="2162908"/>
            <a:ext cx="3210800" cy="1987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ZoneTexte 8"/>
          <p:cNvSpPr txBox="1"/>
          <p:nvPr/>
        </p:nvSpPr>
        <p:spPr>
          <a:xfrm>
            <a:off x="142673" y="6406589"/>
            <a:ext cx="6408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i="1" dirty="0" smtClean="0"/>
              <a:t>CONTACT</a:t>
            </a:r>
            <a:r>
              <a:rPr lang="fr-FR" sz="1600" dirty="0" smtClean="0"/>
              <a:t>: </a:t>
            </a:r>
            <a:r>
              <a:rPr lang="fr-FR" sz="1600" dirty="0" smtClean="0">
                <a:hlinkClick r:id="rId4"/>
              </a:rPr>
              <a:t>katelyne.hubeaux@ildys.org</a:t>
            </a:r>
            <a:r>
              <a:rPr lang="fr-FR" sz="1600" dirty="0" smtClean="0"/>
              <a:t> / </a:t>
            </a:r>
            <a:r>
              <a:rPr lang="fr-FR" sz="1600" dirty="0" smtClean="0">
                <a:hlinkClick r:id="rId5"/>
              </a:rPr>
              <a:t>sophie.ramel@ildys.org</a:t>
            </a:r>
            <a:endParaRPr lang="fr-FR" sz="160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7651" y="4312959"/>
            <a:ext cx="1724946" cy="87684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72930" y="1580058"/>
            <a:ext cx="10932532" cy="435133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Mucoviscidose : Maladie génétique la plus fréquente en France</a:t>
            </a:r>
          </a:p>
          <a:p>
            <a:r>
              <a:rPr lang="fr-FR" sz="2000" dirty="0" smtClean="0"/>
              <a:t>Augmentation progressive de l’espérance de vie :</a:t>
            </a:r>
            <a:br>
              <a:rPr lang="fr-FR" sz="2000" dirty="0" smtClean="0"/>
            </a:br>
            <a:r>
              <a:rPr lang="fr-FR" sz="2000" dirty="0" smtClean="0"/>
              <a:t>émergence des troubles fonctionnels – incontinence – QDV</a:t>
            </a:r>
          </a:p>
          <a:p>
            <a:r>
              <a:rPr lang="fr-FR" sz="2000" dirty="0" smtClean="0"/>
              <a:t>Incontinence urinaire insuffisamment  diagnostiquée et traitée</a:t>
            </a:r>
          </a:p>
          <a:p>
            <a:r>
              <a:rPr lang="fr-FR" sz="2000" dirty="0" smtClean="0"/>
              <a:t>Peu d’études  :</a:t>
            </a:r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Réseau de suivi très structuré: Réseau </a:t>
            </a:r>
            <a:r>
              <a:rPr lang="fr-FR" sz="2000" dirty="0" err="1" smtClean="0"/>
              <a:t>Muco</a:t>
            </a:r>
            <a:r>
              <a:rPr lang="fr-FR" sz="2000" dirty="0" smtClean="0"/>
              <a:t>-Ouest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2</a:t>
            </a:fld>
            <a:endParaRPr lang="fr-FR"/>
          </a:p>
        </p:txBody>
      </p:sp>
      <p:grpSp>
        <p:nvGrpSpPr>
          <p:cNvPr id="8" name="Groupe 7"/>
          <p:cNvGrpSpPr/>
          <p:nvPr/>
        </p:nvGrpSpPr>
        <p:grpSpPr>
          <a:xfrm>
            <a:off x="7820167" y="2866030"/>
            <a:ext cx="3957852" cy="3595885"/>
            <a:chOff x="7915701" y="2634018"/>
            <a:chExt cx="3957852" cy="359588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32469" y="2743199"/>
              <a:ext cx="3441084" cy="3486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Ellipse 5"/>
            <p:cNvSpPr/>
            <p:nvPr/>
          </p:nvSpPr>
          <p:spPr>
            <a:xfrm rot="1937890">
              <a:off x="8124995" y="3231376"/>
              <a:ext cx="2717160" cy="1583140"/>
            </a:xfrm>
            <a:prstGeom prst="ellipse">
              <a:avLst/>
            </a:prstGeom>
            <a:noFill/>
            <a:ln w="57150">
              <a:solidFill>
                <a:srgbClr val="DB0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7915701" y="2634018"/>
              <a:ext cx="2238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DB03A2"/>
                  </a:solidFill>
                </a:rPr>
                <a:t>Réseau </a:t>
              </a:r>
              <a:r>
                <a:rPr lang="fr-FR" b="1" dirty="0" err="1" smtClean="0">
                  <a:solidFill>
                    <a:srgbClr val="DB03A2"/>
                  </a:solidFill>
                </a:rPr>
                <a:t>Muco</a:t>
              </a:r>
              <a:r>
                <a:rPr lang="fr-FR" b="1" dirty="0" smtClean="0">
                  <a:solidFill>
                    <a:srgbClr val="DB03A2"/>
                  </a:solidFill>
                </a:rPr>
                <a:t>-Ouest</a:t>
              </a:r>
              <a:endParaRPr lang="fr-FR" b="1" dirty="0">
                <a:solidFill>
                  <a:srgbClr val="DB03A2"/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9255" y="3413097"/>
            <a:ext cx="4490520" cy="183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llipse 9"/>
          <p:cNvSpPr/>
          <p:nvPr/>
        </p:nvSpPr>
        <p:spPr>
          <a:xfrm>
            <a:off x="1312618" y="4532544"/>
            <a:ext cx="1555844" cy="682388"/>
          </a:xfrm>
          <a:prstGeom prst="ellipse">
            <a:avLst/>
          </a:prstGeom>
          <a:noFill/>
          <a:ln w="38100">
            <a:solidFill>
              <a:srgbClr val="DB0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3429000" y="1285875"/>
            <a:ext cx="8477251" cy="4349750"/>
            <a:chOff x="384" y="796"/>
            <a:chExt cx="4993" cy="3205"/>
          </a:xfrm>
        </p:grpSpPr>
        <p:grpSp>
          <p:nvGrpSpPr>
            <p:cNvPr id="3" name="Group 1027"/>
            <p:cNvGrpSpPr>
              <a:grpSpLocks/>
            </p:cNvGrpSpPr>
            <p:nvPr/>
          </p:nvGrpSpPr>
          <p:grpSpPr bwMode="auto">
            <a:xfrm>
              <a:off x="3612" y="919"/>
              <a:ext cx="1765" cy="3082"/>
              <a:chOff x="3612" y="919"/>
              <a:chExt cx="1765" cy="3186"/>
            </a:xfrm>
          </p:grpSpPr>
          <p:grpSp>
            <p:nvGrpSpPr>
              <p:cNvPr id="4" name="Group 1028"/>
              <p:cNvGrpSpPr>
                <a:grpSpLocks/>
              </p:cNvGrpSpPr>
              <p:nvPr/>
            </p:nvGrpSpPr>
            <p:grpSpPr bwMode="auto">
              <a:xfrm>
                <a:off x="3614" y="919"/>
                <a:ext cx="211" cy="392"/>
                <a:chOff x="3614" y="919"/>
                <a:chExt cx="211" cy="392"/>
              </a:xfrm>
            </p:grpSpPr>
            <p:sp>
              <p:nvSpPr>
                <p:cNvPr id="15426" name="Freeform 1029"/>
                <p:cNvSpPr>
                  <a:spLocks/>
                </p:cNvSpPr>
                <p:nvPr/>
              </p:nvSpPr>
              <p:spPr bwMode="auto">
                <a:xfrm>
                  <a:off x="3614" y="929"/>
                  <a:ext cx="211" cy="382"/>
                </a:xfrm>
                <a:custGeom>
                  <a:avLst/>
                  <a:gdLst>
                    <a:gd name="T0" fmla="*/ 166 w 211"/>
                    <a:gd name="T1" fmla="*/ 381 h 382"/>
                    <a:gd name="T2" fmla="*/ 125 w 211"/>
                    <a:gd name="T3" fmla="*/ 308 h 382"/>
                    <a:gd name="T4" fmla="*/ 81 w 211"/>
                    <a:gd name="T5" fmla="*/ 219 h 382"/>
                    <a:gd name="T6" fmla="*/ 51 w 211"/>
                    <a:gd name="T7" fmla="*/ 149 h 382"/>
                    <a:gd name="T8" fmla="*/ 27 w 211"/>
                    <a:gd name="T9" fmla="*/ 89 h 382"/>
                    <a:gd name="T10" fmla="*/ 7 w 211"/>
                    <a:gd name="T11" fmla="*/ 40 h 382"/>
                    <a:gd name="T12" fmla="*/ 0 w 211"/>
                    <a:gd name="T13" fmla="*/ 3 h 382"/>
                    <a:gd name="T14" fmla="*/ 41 w 211"/>
                    <a:gd name="T15" fmla="*/ 0 h 382"/>
                    <a:gd name="T16" fmla="*/ 68 w 211"/>
                    <a:gd name="T17" fmla="*/ 0 h 382"/>
                    <a:gd name="T18" fmla="*/ 91 w 211"/>
                    <a:gd name="T19" fmla="*/ 73 h 382"/>
                    <a:gd name="T20" fmla="*/ 115 w 211"/>
                    <a:gd name="T21" fmla="*/ 129 h 382"/>
                    <a:gd name="T22" fmla="*/ 142 w 211"/>
                    <a:gd name="T23" fmla="*/ 205 h 382"/>
                    <a:gd name="T24" fmla="*/ 169 w 211"/>
                    <a:gd name="T25" fmla="*/ 265 h 382"/>
                    <a:gd name="T26" fmla="*/ 210 w 211"/>
                    <a:gd name="T27" fmla="*/ 331 h 38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11"/>
                    <a:gd name="T43" fmla="*/ 0 h 382"/>
                    <a:gd name="T44" fmla="*/ 211 w 211"/>
                    <a:gd name="T45" fmla="*/ 382 h 382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11" h="382">
                      <a:moveTo>
                        <a:pt x="166" y="381"/>
                      </a:moveTo>
                      <a:lnTo>
                        <a:pt x="125" y="308"/>
                      </a:lnTo>
                      <a:lnTo>
                        <a:pt x="81" y="219"/>
                      </a:lnTo>
                      <a:lnTo>
                        <a:pt x="51" y="149"/>
                      </a:lnTo>
                      <a:lnTo>
                        <a:pt x="27" y="89"/>
                      </a:lnTo>
                      <a:lnTo>
                        <a:pt x="7" y="40"/>
                      </a:lnTo>
                      <a:lnTo>
                        <a:pt x="0" y="3"/>
                      </a:lnTo>
                      <a:lnTo>
                        <a:pt x="41" y="0"/>
                      </a:lnTo>
                      <a:lnTo>
                        <a:pt x="68" y="0"/>
                      </a:lnTo>
                      <a:lnTo>
                        <a:pt x="91" y="73"/>
                      </a:lnTo>
                      <a:lnTo>
                        <a:pt x="115" y="129"/>
                      </a:lnTo>
                      <a:lnTo>
                        <a:pt x="142" y="205"/>
                      </a:lnTo>
                      <a:lnTo>
                        <a:pt x="169" y="265"/>
                      </a:lnTo>
                      <a:lnTo>
                        <a:pt x="210" y="331"/>
                      </a:lnTo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EAEC5E"/>
                    </a:gs>
                    <a:gs pos="100000">
                      <a:srgbClr val="000000"/>
                    </a:gs>
                  </a:gsLst>
                  <a:lin ang="18900000" scaled="1"/>
                </a:gradFill>
                <a:ln w="6350" cap="rnd">
                  <a:solidFill>
                    <a:srgbClr val="B3B9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5427" name="Oval 1030"/>
                <p:cNvSpPr>
                  <a:spLocks noChangeArrowheads="1"/>
                </p:cNvSpPr>
                <p:nvPr/>
              </p:nvSpPr>
              <p:spPr bwMode="auto">
                <a:xfrm>
                  <a:off x="3616" y="919"/>
                  <a:ext cx="69" cy="12"/>
                </a:xfrm>
                <a:prstGeom prst="ellipse">
                  <a:avLst/>
                </a:prstGeom>
                <a:solidFill>
                  <a:schemeClr val="accent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5411" name="Rectangle 1031"/>
              <p:cNvSpPr>
                <a:spLocks noChangeArrowheads="1"/>
              </p:cNvSpPr>
              <p:nvPr/>
            </p:nvSpPr>
            <p:spPr bwMode="auto">
              <a:xfrm>
                <a:off x="3960" y="3331"/>
                <a:ext cx="1095" cy="21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F95AB7"/>
                  </a:gs>
                  <a:gs pos="100000">
                    <a:srgbClr val="FFFFFF"/>
                  </a:gs>
                </a:gsLst>
                <a:lin ang="0" scaled="1"/>
              </a:gradFill>
              <a:ln w="63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12" name="Freeform 1032"/>
              <p:cNvSpPr>
                <a:spLocks/>
              </p:cNvSpPr>
              <p:nvPr/>
            </p:nvSpPr>
            <p:spPr bwMode="auto">
              <a:xfrm>
                <a:off x="3612" y="1072"/>
                <a:ext cx="1763" cy="757"/>
              </a:xfrm>
              <a:custGeom>
                <a:avLst/>
                <a:gdLst>
                  <a:gd name="T0" fmla="*/ 3 w 1763"/>
                  <a:gd name="T1" fmla="*/ 756 h 757"/>
                  <a:gd name="T2" fmla="*/ 0 w 1763"/>
                  <a:gd name="T3" fmla="*/ 666 h 757"/>
                  <a:gd name="T4" fmla="*/ 0 w 1763"/>
                  <a:gd name="T5" fmla="*/ 580 h 757"/>
                  <a:gd name="T6" fmla="*/ 17 w 1763"/>
                  <a:gd name="T7" fmla="*/ 471 h 757"/>
                  <a:gd name="T8" fmla="*/ 44 w 1763"/>
                  <a:gd name="T9" fmla="*/ 401 h 757"/>
                  <a:gd name="T10" fmla="*/ 94 w 1763"/>
                  <a:gd name="T11" fmla="*/ 322 h 757"/>
                  <a:gd name="T12" fmla="*/ 131 w 1763"/>
                  <a:gd name="T13" fmla="*/ 265 h 757"/>
                  <a:gd name="T14" fmla="*/ 211 w 1763"/>
                  <a:gd name="T15" fmla="*/ 199 h 757"/>
                  <a:gd name="T16" fmla="*/ 295 w 1763"/>
                  <a:gd name="T17" fmla="*/ 139 h 757"/>
                  <a:gd name="T18" fmla="*/ 389 w 1763"/>
                  <a:gd name="T19" fmla="*/ 93 h 757"/>
                  <a:gd name="T20" fmla="*/ 523 w 1763"/>
                  <a:gd name="T21" fmla="*/ 43 h 757"/>
                  <a:gd name="T22" fmla="*/ 647 w 1763"/>
                  <a:gd name="T23" fmla="*/ 20 h 757"/>
                  <a:gd name="T24" fmla="*/ 787 w 1763"/>
                  <a:gd name="T25" fmla="*/ 0 h 757"/>
                  <a:gd name="T26" fmla="*/ 918 w 1763"/>
                  <a:gd name="T27" fmla="*/ 0 h 757"/>
                  <a:gd name="T28" fmla="*/ 1038 w 1763"/>
                  <a:gd name="T29" fmla="*/ 3 h 757"/>
                  <a:gd name="T30" fmla="*/ 1169 w 1763"/>
                  <a:gd name="T31" fmla="*/ 23 h 757"/>
                  <a:gd name="T32" fmla="*/ 1300 w 1763"/>
                  <a:gd name="T33" fmla="*/ 63 h 757"/>
                  <a:gd name="T34" fmla="*/ 1394 w 1763"/>
                  <a:gd name="T35" fmla="*/ 103 h 757"/>
                  <a:gd name="T36" fmla="*/ 1507 w 1763"/>
                  <a:gd name="T37" fmla="*/ 166 h 757"/>
                  <a:gd name="T38" fmla="*/ 1591 w 1763"/>
                  <a:gd name="T39" fmla="*/ 235 h 757"/>
                  <a:gd name="T40" fmla="*/ 1662 w 1763"/>
                  <a:gd name="T41" fmla="*/ 318 h 757"/>
                  <a:gd name="T42" fmla="*/ 1712 w 1763"/>
                  <a:gd name="T43" fmla="*/ 405 h 757"/>
                  <a:gd name="T44" fmla="*/ 1739 w 1763"/>
                  <a:gd name="T45" fmla="*/ 497 h 757"/>
                  <a:gd name="T46" fmla="*/ 1762 w 1763"/>
                  <a:gd name="T47" fmla="*/ 610 h 757"/>
                  <a:gd name="T48" fmla="*/ 1755 w 1763"/>
                  <a:gd name="T49" fmla="*/ 693 h 757"/>
                  <a:gd name="T50" fmla="*/ 1755 w 1763"/>
                  <a:gd name="T51" fmla="*/ 753 h 757"/>
                  <a:gd name="T52" fmla="*/ 1742 w 1763"/>
                  <a:gd name="T53" fmla="*/ 660 h 757"/>
                  <a:gd name="T54" fmla="*/ 1722 w 1763"/>
                  <a:gd name="T55" fmla="*/ 570 h 757"/>
                  <a:gd name="T56" fmla="*/ 1692 w 1763"/>
                  <a:gd name="T57" fmla="*/ 507 h 757"/>
                  <a:gd name="T58" fmla="*/ 1655 w 1763"/>
                  <a:gd name="T59" fmla="*/ 451 h 757"/>
                  <a:gd name="T60" fmla="*/ 1611 w 1763"/>
                  <a:gd name="T61" fmla="*/ 401 h 757"/>
                  <a:gd name="T62" fmla="*/ 1534 w 1763"/>
                  <a:gd name="T63" fmla="*/ 332 h 757"/>
                  <a:gd name="T64" fmla="*/ 1440 w 1763"/>
                  <a:gd name="T65" fmla="*/ 282 h 757"/>
                  <a:gd name="T66" fmla="*/ 1343 w 1763"/>
                  <a:gd name="T67" fmla="*/ 239 h 757"/>
                  <a:gd name="T68" fmla="*/ 1206 w 1763"/>
                  <a:gd name="T69" fmla="*/ 209 h 757"/>
                  <a:gd name="T70" fmla="*/ 1069 w 1763"/>
                  <a:gd name="T71" fmla="*/ 186 h 757"/>
                  <a:gd name="T72" fmla="*/ 914 w 1763"/>
                  <a:gd name="T73" fmla="*/ 179 h 757"/>
                  <a:gd name="T74" fmla="*/ 777 w 1763"/>
                  <a:gd name="T75" fmla="*/ 179 h 757"/>
                  <a:gd name="T76" fmla="*/ 633 w 1763"/>
                  <a:gd name="T77" fmla="*/ 189 h 757"/>
                  <a:gd name="T78" fmla="*/ 489 w 1763"/>
                  <a:gd name="T79" fmla="*/ 216 h 757"/>
                  <a:gd name="T80" fmla="*/ 358 w 1763"/>
                  <a:gd name="T81" fmla="*/ 255 h 757"/>
                  <a:gd name="T82" fmla="*/ 218 w 1763"/>
                  <a:gd name="T83" fmla="*/ 338 h 757"/>
                  <a:gd name="T84" fmla="*/ 134 w 1763"/>
                  <a:gd name="T85" fmla="*/ 411 h 757"/>
                  <a:gd name="T86" fmla="*/ 70 w 1763"/>
                  <a:gd name="T87" fmla="*/ 501 h 757"/>
                  <a:gd name="T88" fmla="*/ 30 w 1763"/>
                  <a:gd name="T89" fmla="*/ 574 h 757"/>
                  <a:gd name="T90" fmla="*/ 7 w 1763"/>
                  <a:gd name="T91" fmla="*/ 660 h 757"/>
                  <a:gd name="T92" fmla="*/ 3 w 1763"/>
                  <a:gd name="T93" fmla="*/ 756 h 75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3"/>
                  <a:gd name="T142" fmla="*/ 0 h 757"/>
                  <a:gd name="T143" fmla="*/ 1763 w 1763"/>
                  <a:gd name="T144" fmla="*/ 757 h 757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3" h="757">
                    <a:moveTo>
                      <a:pt x="3" y="756"/>
                    </a:moveTo>
                    <a:lnTo>
                      <a:pt x="0" y="666"/>
                    </a:lnTo>
                    <a:lnTo>
                      <a:pt x="0" y="580"/>
                    </a:lnTo>
                    <a:lnTo>
                      <a:pt x="17" y="471"/>
                    </a:lnTo>
                    <a:lnTo>
                      <a:pt x="44" y="401"/>
                    </a:lnTo>
                    <a:lnTo>
                      <a:pt x="94" y="322"/>
                    </a:lnTo>
                    <a:lnTo>
                      <a:pt x="131" y="265"/>
                    </a:lnTo>
                    <a:lnTo>
                      <a:pt x="211" y="199"/>
                    </a:lnTo>
                    <a:lnTo>
                      <a:pt x="295" y="139"/>
                    </a:lnTo>
                    <a:lnTo>
                      <a:pt x="389" y="93"/>
                    </a:lnTo>
                    <a:lnTo>
                      <a:pt x="523" y="43"/>
                    </a:lnTo>
                    <a:lnTo>
                      <a:pt x="647" y="20"/>
                    </a:lnTo>
                    <a:lnTo>
                      <a:pt x="787" y="0"/>
                    </a:lnTo>
                    <a:lnTo>
                      <a:pt x="918" y="0"/>
                    </a:lnTo>
                    <a:lnTo>
                      <a:pt x="1038" y="3"/>
                    </a:lnTo>
                    <a:lnTo>
                      <a:pt x="1169" y="23"/>
                    </a:lnTo>
                    <a:lnTo>
                      <a:pt x="1300" y="63"/>
                    </a:lnTo>
                    <a:lnTo>
                      <a:pt x="1394" y="103"/>
                    </a:lnTo>
                    <a:lnTo>
                      <a:pt x="1507" y="166"/>
                    </a:lnTo>
                    <a:lnTo>
                      <a:pt x="1591" y="235"/>
                    </a:lnTo>
                    <a:lnTo>
                      <a:pt x="1662" y="318"/>
                    </a:lnTo>
                    <a:lnTo>
                      <a:pt x="1712" y="405"/>
                    </a:lnTo>
                    <a:lnTo>
                      <a:pt x="1739" y="497"/>
                    </a:lnTo>
                    <a:lnTo>
                      <a:pt x="1762" y="610"/>
                    </a:lnTo>
                    <a:lnTo>
                      <a:pt x="1755" y="693"/>
                    </a:lnTo>
                    <a:lnTo>
                      <a:pt x="1755" y="753"/>
                    </a:lnTo>
                    <a:lnTo>
                      <a:pt x="1742" y="660"/>
                    </a:lnTo>
                    <a:lnTo>
                      <a:pt x="1722" y="570"/>
                    </a:lnTo>
                    <a:lnTo>
                      <a:pt x="1692" y="507"/>
                    </a:lnTo>
                    <a:lnTo>
                      <a:pt x="1655" y="451"/>
                    </a:lnTo>
                    <a:lnTo>
                      <a:pt x="1611" y="401"/>
                    </a:lnTo>
                    <a:lnTo>
                      <a:pt x="1534" y="332"/>
                    </a:lnTo>
                    <a:lnTo>
                      <a:pt x="1440" y="282"/>
                    </a:lnTo>
                    <a:lnTo>
                      <a:pt x="1343" y="239"/>
                    </a:lnTo>
                    <a:lnTo>
                      <a:pt x="1206" y="209"/>
                    </a:lnTo>
                    <a:lnTo>
                      <a:pt x="1069" y="186"/>
                    </a:lnTo>
                    <a:lnTo>
                      <a:pt x="914" y="179"/>
                    </a:lnTo>
                    <a:lnTo>
                      <a:pt x="777" y="179"/>
                    </a:lnTo>
                    <a:lnTo>
                      <a:pt x="633" y="189"/>
                    </a:lnTo>
                    <a:lnTo>
                      <a:pt x="489" y="216"/>
                    </a:lnTo>
                    <a:lnTo>
                      <a:pt x="358" y="255"/>
                    </a:lnTo>
                    <a:lnTo>
                      <a:pt x="218" y="338"/>
                    </a:lnTo>
                    <a:lnTo>
                      <a:pt x="134" y="411"/>
                    </a:lnTo>
                    <a:lnTo>
                      <a:pt x="70" y="501"/>
                    </a:lnTo>
                    <a:lnTo>
                      <a:pt x="30" y="574"/>
                    </a:lnTo>
                    <a:lnTo>
                      <a:pt x="7" y="660"/>
                    </a:lnTo>
                    <a:lnTo>
                      <a:pt x="3" y="756"/>
                    </a:lnTo>
                  </a:path>
                </a:pathLst>
              </a:custGeom>
              <a:gradFill rotWithShape="0">
                <a:gsLst>
                  <a:gs pos="0">
                    <a:srgbClr val="FDA4B5"/>
                  </a:gs>
                  <a:gs pos="100000">
                    <a:srgbClr val="191012"/>
                  </a:gs>
                </a:gsLst>
                <a:lin ang="5400000" scaled="1"/>
              </a:gradFill>
              <a:ln w="635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5" name="Group 1033"/>
              <p:cNvGrpSpPr>
                <a:grpSpLocks/>
              </p:cNvGrpSpPr>
              <p:nvPr/>
            </p:nvGrpSpPr>
            <p:grpSpPr bwMode="auto">
              <a:xfrm>
                <a:off x="5164" y="921"/>
                <a:ext cx="208" cy="392"/>
                <a:chOff x="5164" y="921"/>
                <a:chExt cx="208" cy="392"/>
              </a:xfrm>
            </p:grpSpPr>
            <p:sp>
              <p:nvSpPr>
                <p:cNvPr id="15424" name="Freeform 1034"/>
                <p:cNvSpPr>
                  <a:spLocks/>
                </p:cNvSpPr>
                <p:nvPr/>
              </p:nvSpPr>
              <p:spPr bwMode="auto">
                <a:xfrm>
                  <a:off x="5164" y="929"/>
                  <a:ext cx="208" cy="384"/>
                </a:xfrm>
                <a:custGeom>
                  <a:avLst/>
                  <a:gdLst>
                    <a:gd name="T0" fmla="*/ 43 w 208"/>
                    <a:gd name="T1" fmla="*/ 383 h 384"/>
                    <a:gd name="T2" fmla="*/ 83 w 208"/>
                    <a:gd name="T3" fmla="*/ 310 h 384"/>
                    <a:gd name="T4" fmla="*/ 127 w 208"/>
                    <a:gd name="T5" fmla="*/ 220 h 384"/>
                    <a:gd name="T6" fmla="*/ 157 w 208"/>
                    <a:gd name="T7" fmla="*/ 150 h 384"/>
                    <a:gd name="T8" fmla="*/ 180 w 208"/>
                    <a:gd name="T9" fmla="*/ 90 h 384"/>
                    <a:gd name="T10" fmla="*/ 200 w 208"/>
                    <a:gd name="T11" fmla="*/ 40 h 384"/>
                    <a:gd name="T12" fmla="*/ 207 w 208"/>
                    <a:gd name="T13" fmla="*/ 3 h 384"/>
                    <a:gd name="T14" fmla="*/ 167 w 208"/>
                    <a:gd name="T15" fmla="*/ 0 h 384"/>
                    <a:gd name="T16" fmla="*/ 140 w 208"/>
                    <a:gd name="T17" fmla="*/ 0 h 384"/>
                    <a:gd name="T18" fmla="*/ 117 w 208"/>
                    <a:gd name="T19" fmla="*/ 73 h 384"/>
                    <a:gd name="T20" fmla="*/ 93 w 208"/>
                    <a:gd name="T21" fmla="*/ 130 h 384"/>
                    <a:gd name="T22" fmla="*/ 67 w 208"/>
                    <a:gd name="T23" fmla="*/ 206 h 384"/>
                    <a:gd name="T24" fmla="*/ 40 w 208"/>
                    <a:gd name="T25" fmla="*/ 266 h 384"/>
                    <a:gd name="T26" fmla="*/ 0 w 208"/>
                    <a:gd name="T27" fmla="*/ 333 h 38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208"/>
                    <a:gd name="T43" fmla="*/ 0 h 384"/>
                    <a:gd name="T44" fmla="*/ 208 w 208"/>
                    <a:gd name="T45" fmla="*/ 384 h 38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208" h="384">
                      <a:moveTo>
                        <a:pt x="43" y="383"/>
                      </a:moveTo>
                      <a:lnTo>
                        <a:pt x="83" y="310"/>
                      </a:lnTo>
                      <a:lnTo>
                        <a:pt x="127" y="220"/>
                      </a:lnTo>
                      <a:lnTo>
                        <a:pt x="157" y="150"/>
                      </a:lnTo>
                      <a:lnTo>
                        <a:pt x="180" y="90"/>
                      </a:lnTo>
                      <a:lnTo>
                        <a:pt x="200" y="40"/>
                      </a:lnTo>
                      <a:lnTo>
                        <a:pt x="207" y="3"/>
                      </a:lnTo>
                      <a:lnTo>
                        <a:pt x="167" y="0"/>
                      </a:lnTo>
                      <a:lnTo>
                        <a:pt x="140" y="0"/>
                      </a:lnTo>
                      <a:lnTo>
                        <a:pt x="117" y="73"/>
                      </a:lnTo>
                      <a:lnTo>
                        <a:pt x="93" y="130"/>
                      </a:lnTo>
                      <a:lnTo>
                        <a:pt x="67" y="206"/>
                      </a:lnTo>
                      <a:lnTo>
                        <a:pt x="40" y="266"/>
                      </a:lnTo>
                      <a:lnTo>
                        <a:pt x="0" y="333"/>
                      </a:lnTo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EAEC5E"/>
                    </a:gs>
                    <a:gs pos="100000">
                      <a:srgbClr val="000000"/>
                    </a:gs>
                  </a:gsLst>
                  <a:lin ang="2700000" scaled="1"/>
                </a:gradFill>
                <a:ln w="6350" cap="rnd">
                  <a:solidFill>
                    <a:srgbClr val="B3B9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5425" name="Oval 1035"/>
                <p:cNvSpPr>
                  <a:spLocks noChangeArrowheads="1"/>
                </p:cNvSpPr>
                <p:nvPr/>
              </p:nvSpPr>
              <p:spPr bwMode="auto">
                <a:xfrm>
                  <a:off x="5301" y="921"/>
                  <a:ext cx="71" cy="10"/>
                </a:xfrm>
                <a:prstGeom prst="ellipse">
                  <a:avLst/>
                </a:prstGeom>
                <a:solidFill>
                  <a:schemeClr val="accent1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5414" name="Freeform 1036"/>
              <p:cNvSpPr>
                <a:spLocks/>
              </p:cNvSpPr>
              <p:nvPr/>
            </p:nvSpPr>
            <p:spPr bwMode="auto">
              <a:xfrm>
                <a:off x="3621" y="1247"/>
                <a:ext cx="1756" cy="2858"/>
              </a:xfrm>
              <a:custGeom>
                <a:avLst/>
                <a:gdLst>
                  <a:gd name="T0" fmla="*/ 807 w 1756"/>
                  <a:gd name="T1" fmla="*/ 2845 h 2858"/>
                  <a:gd name="T2" fmla="*/ 807 w 1756"/>
                  <a:gd name="T3" fmla="*/ 2413 h 2858"/>
                  <a:gd name="T4" fmla="*/ 818 w 1756"/>
                  <a:gd name="T5" fmla="*/ 2292 h 2858"/>
                  <a:gd name="T6" fmla="*/ 837 w 1756"/>
                  <a:gd name="T7" fmla="*/ 2178 h 2858"/>
                  <a:gd name="T8" fmla="*/ 828 w 1756"/>
                  <a:gd name="T9" fmla="*/ 2126 h 2858"/>
                  <a:gd name="T10" fmla="*/ 775 w 1756"/>
                  <a:gd name="T11" fmla="*/ 2061 h 2858"/>
                  <a:gd name="T12" fmla="*/ 740 w 1756"/>
                  <a:gd name="T13" fmla="*/ 2019 h 2858"/>
                  <a:gd name="T14" fmla="*/ 663 w 1756"/>
                  <a:gd name="T15" fmla="*/ 1963 h 2858"/>
                  <a:gd name="T16" fmla="*/ 571 w 1756"/>
                  <a:gd name="T17" fmla="*/ 1907 h 2858"/>
                  <a:gd name="T18" fmla="*/ 514 w 1756"/>
                  <a:gd name="T19" fmla="*/ 1837 h 2858"/>
                  <a:gd name="T20" fmla="*/ 444 w 1756"/>
                  <a:gd name="T21" fmla="*/ 1725 h 2858"/>
                  <a:gd name="T22" fmla="*/ 416 w 1756"/>
                  <a:gd name="T23" fmla="*/ 1599 h 2858"/>
                  <a:gd name="T24" fmla="*/ 395 w 1756"/>
                  <a:gd name="T25" fmla="*/ 1474 h 2858"/>
                  <a:gd name="T26" fmla="*/ 374 w 1756"/>
                  <a:gd name="T27" fmla="*/ 1327 h 2858"/>
                  <a:gd name="T28" fmla="*/ 353 w 1756"/>
                  <a:gd name="T29" fmla="*/ 1216 h 2858"/>
                  <a:gd name="T30" fmla="*/ 274 w 1756"/>
                  <a:gd name="T31" fmla="*/ 1111 h 2858"/>
                  <a:gd name="T32" fmla="*/ 162 w 1756"/>
                  <a:gd name="T33" fmla="*/ 986 h 2858"/>
                  <a:gd name="T34" fmla="*/ 78 w 1756"/>
                  <a:gd name="T35" fmla="*/ 845 h 2858"/>
                  <a:gd name="T36" fmla="*/ 78 w 1756"/>
                  <a:gd name="T37" fmla="*/ 838 h 2858"/>
                  <a:gd name="T38" fmla="*/ 28 w 1756"/>
                  <a:gd name="T39" fmla="*/ 754 h 2858"/>
                  <a:gd name="T40" fmla="*/ 7 w 1756"/>
                  <a:gd name="T41" fmla="*/ 628 h 2858"/>
                  <a:gd name="T42" fmla="*/ 0 w 1756"/>
                  <a:gd name="T43" fmla="*/ 517 h 2858"/>
                  <a:gd name="T44" fmla="*/ 21 w 1756"/>
                  <a:gd name="T45" fmla="*/ 405 h 2858"/>
                  <a:gd name="T46" fmla="*/ 98 w 1756"/>
                  <a:gd name="T47" fmla="*/ 265 h 2858"/>
                  <a:gd name="T48" fmla="*/ 202 w 1756"/>
                  <a:gd name="T49" fmla="*/ 167 h 2858"/>
                  <a:gd name="T50" fmla="*/ 317 w 1756"/>
                  <a:gd name="T51" fmla="*/ 97 h 2858"/>
                  <a:gd name="T52" fmla="*/ 465 w 1756"/>
                  <a:gd name="T53" fmla="*/ 35 h 2858"/>
                  <a:gd name="T54" fmla="*/ 684 w 1756"/>
                  <a:gd name="T55" fmla="*/ 7 h 2858"/>
                  <a:gd name="T56" fmla="*/ 852 w 1756"/>
                  <a:gd name="T57" fmla="*/ 0 h 2858"/>
                  <a:gd name="T58" fmla="*/ 1043 w 1756"/>
                  <a:gd name="T59" fmla="*/ 0 h 2858"/>
                  <a:gd name="T60" fmla="*/ 1241 w 1756"/>
                  <a:gd name="T61" fmla="*/ 35 h 2858"/>
                  <a:gd name="T62" fmla="*/ 1396 w 1756"/>
                  <a:gd name="T63" fmla="*/ 77 h 2858"/>
                  <a:gd name="T64" fmla="*/ 1536 w 1756"/>
                  <a:gd name="T65" fmla="*/ 160 h 2858"/>
                  <a:gd name="T66" fmla="*/ 1628 w 1756"/>
                  <a:gd name="T67" fmla="*/ 244 h 2858"/>
                  <a:gd name="T68" fmla="*/ 1698 w 1756"/>
                  <a:gd name="T69" fmla="*/ 350 h 2858"/>
                  <a:gd name="T70" fmla="*/ 1740 w 1756"/>
                  <a:gd name="T71" fmla="*/ 496 h 2858"/>
                  <a:gd name="T72" fmla="*/ 1755 w 1756"/>
                  <a:gd name="T73" fmla="*/ 608 h 2858"/>
                  <a:gd name="T74" fmla="*/ 1740 w 1756"/>
                  <a:gd name="T75" fmla="*/ 720 h 2858"/>
                  <a:gd name="T76" fmla="*/ 1664 w 1756"/>
                  <a:gd name="T77" fmla="*/ 894 h 2858"/>
                  <a:gd name="T78" fmla="*/ 1585 w 1756"/>
                  <a:gd name="T79" fmla="*/ 999 h 2858"/>
                  <a:gd name="T80" fmla="*/ 1494 w 1756"/>
                  <a:gd name="T81" fmla="*/ 1125 h 2858"/>
                  <a:gd name="T82" fmla="*/ 1437 w 1756"/>
                  <a:gd name="T83" fmla="*/ 1243 h 2858"/>
                  <a:gd name="T84" fmla="*/ 1409 w 1756"/>
                  <a:gd name="T85" fmla="*/ 1327 h 2858"/>
                  <a:gd name="T86" fmla="*/ 1396 w 1756"/>
                  <a:gd name="T87" fmla="*/ 1446 h 2858"/>
                  <a:gd name="T88" fmla="*/ 1367 w 1756"/>
                  <a:gd name="T89" fmla="*/ 1607 h 2858"/>
                  <a:gd name="T90" fmla="*/ 1332 w 1756"/>
                  <a:gd name="T91" fmla="*/ 1732 h 2858"/>
                  <a:gd name="T92" fmla="*/ 1247 w 1756"/>
                  <a:gd name="T93" fmla="*/ 1852 h 2858"/>
                  <a:gd name="T94" fmla="*/ 1177 w 1756"/>
                  <a:gd name="T95" fmla="*/ 1921 h 2858"/>
                  <a:gd name="T96" fmla="*/ 1099 w 1756"/>
                  <a:gd name="T97" fmla="*/ 1970 h 2858"/>
                  <a:gd name="T98" fmla="*/ 1015 w 1756"/>
                  <a:gd name="T99" fmla="*/ 2040 h 2858"/>
                  <a:gd name="T100" fmla="*/ 929 w 1756"/>
                  <a:gd name="T101" fmla="*/ 2126 h 2858"/>
                  <a:gd name="T102" fmla="*/ 920 w 1756"/>
                  <a:gd name="T103" fmla="*/ 2223 h 2858"/>
                  <a:gd name="T104" fmla="*/ 944 w 1756"/>
                  <a:gd name="T105" fmla="*/ 2396 h 2858"/>
                  <a:gd name="T106" fmla="*/ 951 w 1756"/>
                  <a:gd name="T107" fmla="*/ 2857 h 2858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756"/>
                  <a:gd name="T163" fmla="*/ 0 h 2858"/>
                  <a:gd name="T164" fmla="*/ 1756 w 1756"/>
                  <a:gd name="T165" fmla="*/ 2858 h 2858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756" h="2858">
                    <a:moveTo>
                      <a:pt x="807" y="2845"/>
                    </a:moveTo>
                    <a:lnTo>
                      <a:pt x="807" y="2413"/>
                    </a:lnTo>
                    <a:lnTo>
                      <a:pt x="818" y="2292"/>
                    </a:lnTo>
                    <a:lnTo>
                      <a:pt x="837" y="2178"/>
                    </a:lnTo>
                    <a:lnTo>
                      <a:pt x="828" y="2126"/>
                    </a:lnTo>
                    <a:lnTo>
                      <a:pt x="775" y="2061"/>
                    </a:lnTo>
                    <a:lnTo>
                      <a:pt x="740" y="2019"/>
                    </a:lnTo>
                    <a:lnTo>
                      <a:pt x="663" y="1963"/>
                    </a:lnTo>
                    <a:lnTo>
                      <a:pt x="571" y="1907"/>
                    </a:lnTo>
                    <a:lnTo>
                      <a:pt x="514" y="1837"/>
                    </a:lnTo>
                    <a:lnTo>
                      <a:pt x="444" y="1725"/>
                    </a:lnTo>
                    <a:lnTo>
                      <a:pt x="416" y="1599"/>
                    </a:lnTo>
                    <a:lnTo>
                      <a:pt x="395" y="1474"/>
                    </a:lnTo>
                    <a:lnTo>
                      <a:pt x="374" y="1327"/>
                    </a:lnTo>
                    <a:lnTo>
                      <a:pt x="353" y="1216"/>
                    </a:lnTo>
                    <a:lnTo>
                      <a:pt x="274" y="1111"/>
                    </a:lnTo>
                    <a:lnTo>
                      <a:pt x="162" y="986"/>
                    </a:lnTo>
                    <a:lnTo>
                      <a:pt x="78" y="845"/>
                    </a:lnTo>
                    <a:lnTo>
                      <a:pt x="78" y="838"/>
                    </a:lnTo>
                    <a:lnTo>
                      <a:pt x="28" y="754"/>
                    </a:lnTo>
                    <a:lnTo>
                      <a:pt x="7" y="628"/>
                    </a:lnTo>
                    <a:lnTo>
                      <a:pt x="0" y="517"/>
                    </a:lnTo>
                    <a:lnTo>
                      <a:pt x="21" y="405"/>
                    </a:lnTo>
                    <a:lnTo>
                      <a:pt x="98" y="265"/>
                    </a:lnTo>
                    <a:lnTo>
                      <a:pt x="202" y="167"/>
                    </a:lnTo>
                    <a:lnTo>
                      <a:pt x="317" y="97"/>
                    </a:lnTo>
                    <a:lnTo>
                      <a:pt x="465" y="35"/>
                    </a:lnTo>
                    <a:lnTo>
                      <a:pt x="684" y="7"/>
                    </a:lnTo>
                    <a:lnTo>
                      <a:pt x="852" y="0"/>
                    </a:lnTo>
                    <a:lnTo>
                      <a:pt x="1043" y="0"/>
                    </a:lnTo>
                    <a:lnTo>
                      <a:pt x="1241" y="35"/>
                    </a:lnTo>
                    <a:lnTo>
                      <a:pt x="1396" y="77"/>
                    </a:lnTo>
                    <a:lnTo>
                      <a:pt x="1536" y="160"/>
                    </a:lnTo>
                    <a:lnTo>
                      <a:pt x="1628" y="244"/>
                    </a:lnTo>
                    <a:lnTo>
                      <a:pt x="1698" y="350"/>
                    </a:lnTo>
                    <a:lnTo>
                      <a:pt x="1740" y="496"/>
                    </a:lnTo>
                    <a:lnTo>
                      <a:pt x="1755" y="608"/>
                    </a:lnTo>
                    <a:lnTo>
                      <a:pt x="1740" y="720"/>
                    </a:lnTo>
                    <a:lnTo>
                      <a:pt x="1664" y="894"/>
                    </a:lnTo>
                    <a:lnTo>
                      <a:pt x="1585" y="999"/>
                    </a:lnTo>
                    <a:lnTo>
                      <a:pt x="1494" y="1125"/>
                    </a:lnTo>
                    <a:lnTo>
                      <a:pt x="1437" y="1243"/>
                    </a:lnTo>
                    <a:lnTo>
                      <a:pt x="1409" y="1327"/>
                    </a:lnTo>
                    <a:lnTo>
                      <a:pt x="1396" y="1446"/>
                    </a:lnTo>
                    <a:lnTo>
                      <a:pt x="1367" y="1607"/>
                    </a:lnTo>
                    <a:lnTo>
                      <a:pt x="1332" y="1732"/>
                    </a:lnTo>
                    <a:lnTo>
                      <a:pt x="1247" y="1852"/>
                    </a:lnTo>
                    <a:lnTo>
                      <a:pt x="1177" y="1921"/>
                    </a:lnTo>
                    <a:lnTo>
                      <a:pt x="1099" y="1970"/>
                    </a:lnTo>
                    <a:lnTo>
                      <a:pt x="1015" y="2040"/>
                    </a:lnTo>
                    <a:lnTo>
                      <a:pt x="929" y="2126"/>
                    </a:lnTo>
                    <a:lnTo>
                      <a:pt x="920" y="2223"/>
                    </a:lnTo>
                    <a:lnTo>
                      <a:pt x="944" y="2396"/>
                    </a:lnTo>
                    <a:lnTo>
                      <a:pt x="951" y="2857"/>
                    </a:lnTo>
                  </a:path>
                </a:pathLst>
              </a:custGeom>
              <a:gradFill rotWithShape="0">
                <a:gsLst>
                  <a:gs pos="0">
                    <a:srgbClr val="F39FD1"/>
                  </a:gs>
                  <a:gs pos="100000">
                    <a:srgbClr val="FFFFFF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15" name="Freeform 1037"/>
              <p:cNvSpPr>
                <a:spLocks/>
              </p:cNvSpPr>
              <p:nvPr/>
            </p:nvSpPr>
            <p:spPr bwMode="auto">
              <a:xfrm>
                <a:off x="3772" y="1440"/>
                <a:ext cx="1424" cy="941"/>
              </a:xfrm>
              <a:custGeom>
                <a:avLst/>
                <a:gdLst>
                  <a:gd name="T0" fmla="*/ 462 w 1424"/>
                  <a:gd name="T1" fmla="*/ 917 h 941"/>
                  <a:gd name="T2" fmla="*/ 419 w 1424"/>
                  <a:gd name="T3" fmla="*/ 913 h 941"/>
                  <a:gd name="T4" fmla="*/ 335 w 1424"/>
                  <a:gd name="T5" fmla="*/ 877 h 941"/>
                  <a:gd name="T6" fmla="*/ 244 w 1424"/>
                  <a:gd name="T7" fmla="*/ 814 h 941"/>
                  <a:gd name="T8" fmla="*/ 184 w 1424"/>
                  <a:gd name="T9" fmla="*/ 751 h 941"/>
                  <a:gd name="T10" fmla="*/ 134 w 1424"/>
                  <a:gd name="T11" fmla="*/ 701 h 941"/>
                  <a:gd name="T12" fmla="*/ 87 w 1424"/>
                  <a:gd name="T13" fmla="*/ 621 h 941"/>
                  <a:gd name="T14" fmla="*/ 37 w 1424"/>
                  <a:gd name="T15" fmla="*/ 528 h 941"/>
                  <a:gd name="T16" fmla="*/ 10 w 1424"/>
                  <a:gd name="T17" fmla="*/ 432 h 941"/>
                  <a:gd name="T18" fmla="*/ 0 w 1424"/>
                  <a:gd name="T19" fmla="*/ 322 h 941"/>
                  <a:gd name="T20" fmla="*/ 50 w 1424"/>
                  <a:gd name="T21" fmla="*/ 196 h 941"/>
                  <a:gd name="T22" fmla="*/ 127 w 1424"/>
                  <a:gd name="T23" fmla="*/ 126 h 941"/>
                  <a:gd name="T24" fmla="*/ 238 w 1424"/>
                  <a:gd name="T25" fmla="*/ 70 h 941"/>
                  <a:gd name="T26" fmla="*/ 405 w 1424"/>
                  <a:gd name="T27" fmla="*/ 20 h 941"/>
                  <a:gd name="T28" fmla="*/ 552 w 1424"/>
                  <a:gd name="T29" fmla="*/ 7 h 941"/>
                  <a:gd name="T30" fmla="*/ 693 w 1424"/>
                  <a:gd name="T31" fmla="*/ 0 h 941"/>
                  <a:gd name="T32" fmla="*/ 877 w 1424"/>
                  <a:gd name="T33" fmla="*/ 3 h 941"/>
                  <a:gd name="T34" fmla="*/ 1051 w 1424"/>
                  <a:gd name="T35" fmla="*/ 27 h 941"/>
                  <a:gd name="T36" fmla="*/ 1175 w 1424"/>
                  <a:gd name="T37" fmla="*/ 63 h 941"/>
                  <a:gd name="T38" fmla="*/ 1279 w 1424"/>
                  <a:gd name="T39" fmla="*/ 120 h 941"/>
                  <a:gd name="T40" fmla="*/ 1376 w 1424"/>
                  <a:gd name="T41" fmla="*/ 213 h 941"/>
                  <a:gd name="T42" fmla="*/ 1423 w 1424"/>
                  <a:gd name="T43" fmla="*/ 375 h 941"/>
                  <a:gd name="T44" fmla="*/ 1406 w 1424"/>
                  <a:gd name="T45" fmla="*/ 495 h 941"/>
                  <a:gd name="T46" fmla="*/ 1369 w 1424"/>
                  <a:gd name="T47" fmla="*/ 605 h 941"/>
                  <a:gd name="T48" fmla="*/ 1306 w 1424"/>
                  <a:gd name="T49" fmla="*/ 704 h 941"/>
                  <a:gd name="T50" fmla="*/ 1242 w 1424"/>
                  <a:gd name="T51" fmla="*/ 787 h 941"/>
                  <a:gd name="T52" fmla="*/ 1162 w 1424"/>
                  <a:gd name="T53" fmla="*/ 844 h 941"/>
                  <a:gd name="T54" fmla="*/ 1105 w 1424"/>
                  <a:gd name="T55" fmla="*/ 880 h 941"/>
                  <a:gd name="T56" fmla="*/ 1035 w 1424"/>
                  <a:gd name="T57" fmla="*/ 910 h 941"/>
                  <a:gd name="T58" fmla="*/ 968 w 1424"/>
                  <a:gd name="T59" fmla="*/ 923 h 941"/>
                  <a:gd name="T60" fmla="*/ 921 w 1424"/>
                  <a:gd name="T61" fmla="*/ 937 h 941"/>
                  <a:gd name="T62" fmla="*/ 911 w 1424"/>
                  <a:gd name="T63" fmla="*/ 940 h 94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4"/>
                  <a:gd name="T97" fmla="*/ 0 h 941"/>
                  <a:gd name="T98" fmla="*/ 1424 w 1424"/>
                  <a:gd name="T99" fmla="*/ 941 h 94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4" h="941">
                    <a:moveTo>
                      <a:pt x="462" y="917"/>
                    </a:moveTo>
                    <a:lnTo>
                      <a:pt x="419" y="913"/>
                    </a:lnTo>
                    <a:lnTo>
                      <a:pt x="335" y="877"/>
                    </a:lnTo>
                    <a:lnTo>
                      <a:pt x="244" y="814"/>
                    </a:lnTo>
                    <a:lnTo>
                      <a:pt x="184" y="751"/>
                    </a:lnTo>
                    <a:lnTo>
                      <a:pt x="134" y="701"/>
                    </a:lnTo>
                    <a:lnTo>
                      <a:pt x="87" y="621"/>
                    </a:lnTo>
                    <a:lnTo>
                      <a:pt x="37" y="528"/>
                    </a:lnTo>
                    <a:lnTo>
                      <a:pt x="10" y="432"/>
                    </a:lnTo>
                    <a:lnTo>
                      <a:pt x="0" y="322"/>
                    </a:lnTo>
                    <a:lnTo>
                      <a:pt x="50" y="196"/>
                    </a:lnTo>
                    <a:lnTo>
                      <a:pt x="127" y="126"/>
                    </a:lnTo>
                    <a:lnTo>
                      <a:pt x="238" y="70"/>
                    </a:lnTo>
                    <a:lnTo>
                      <a:pt x="405" y="20"/>
                    </a:lnTo>
                    <a:lnTo>
                      <a:pt x="552" y="7"/>
                    </a:lnTo>
                    <a:lnTo>
                      <a:pt x="693" y="0"/>
                    </a:lnTo>
                    <a:lnTo>
                      <a:pt x="877" y="3"/>
                    </a:lnTo>
                    <a:lnTo>
                      <a:pt x="1051" y="27"/>
                    </a:lnTo>
                    <a:lnTo>
                      <a:pt x="1175" y="63"/>
                    </a:lnTo>
                    <a:lnTo>
                      <a:pt x="1279" y="120"/>
                    </a:lnTo>
                    <a:lnTo>
                      <a:pt x="1376" y="213"/>
                    </a:lnTo>
                    <a:lnTo>
                      <a:pt x="1423" y="375"/>
                    </a:lnTo>
                    <a:lnTo>
                      <a:pt x="1406" y="495"/>
                    </a:lnTo>
                    <a:lnTo>
                      <a:pt x="1369" y="605"/>
                    </a:lnTo>
                    <a:lnTo>
                      <a:pt x="1306" y="704"/>
                    </a:lnTo>
                    <a:lnTo>
                      <a:pt x="1242" y="787"/>
                    </a:lnTo>
                    <a:lnTo>
                      <a:pt x="1162" y="844"/>
                    </a:lnTo>
                    <a:lnTo>
                      <a:pt x="1105" y="880"/>
                    </a:lnTo>
                    <a:lnTo>
                      <a:pt x="1035" y="910"/>
                    </a:lnTo>
                    <a:lnTo>
                      <a:pt x="968" y="923"/>
                    </a:lnTo>
                    <a:lnTo>
                      <a:pt x="921" y="937"/>
                    </a:lnTo>
                    <a:lnTo>
                      <a:pt x="911" y="940"/>
                    </a:lnTo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100000">
                    <a:srgbClr val="4C4C4C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16" name="Freeform 1038" descr="Treillis blanc"/>
              <p:cNvSpPr>
                <a:spLocks/>
              </p:cNvSpPr>
              <p:nvPr/>
            </p:nvSpPr>
            <p:spPr bwMode="auto">
              <a:xfrm>
                <a:off x="4053" y="2386"/>
                <a:ext cx="390" cy="804"/>
              </a:xfrm>
              <a:custGeom>
                <a:avLst/>
                <a:gdLst>
                  <a:gd name="T0" fmla="*/ 339 w 390"/>
                  <a:gd name="T1" fmla="*/ 803 h 804"/>
                  <a:gd name="T2" fmla="*/ 355 w 390"/>
                  <a:gd name="T3" fmla="*/ 767 h 804"/>
                  <a:gd name="T4" fmla="*/ 369 w 390"/>
                  <a:gd name="T5" fmla="*/ 670 h 804"/>
                  <a:gd name="T6" fmla="*/ 379 w 390"/>
                  <a:gd name="T7" fmla="*/ 571 h 804"/>
                  <a:gd name="T8" fmla="*/ 389 w 390"/>
                  <a:gd name="T9" fmla="*/ 468 h 804"/>
                  <a:gd name="T10" fmla="*/ 389 w 390"/>
                  <a:gd name="T11" fmla="*/ 375 h 804"/>
                  <a:gd name="T12" fmla="*/ 389 w 390"/>
                  <a:gd name="T13" fmla="*/ 302 h 804"/>
                  <a:gd name="T14" fmla="*/ 376 w 390"/>
                  <a:gd name="T15" fmla="*/ 202 h 804"/>
                  <a:gd name="T16" fmla="*/ 342 w 390"/>
                  <a:gd name="T17" fmla="*/ 129 h 804"/>
                  <a:gd name="T18" fmla="*/ 288 w 390"/>
                  <a:gd name="T19" fmla="*/ 53 h 804"/>
                  <a:gd name="T20" fmla="*/ 228 w 390"/>
                  <a:gd name="T21" fmla="*/ 17 h 804"/>
                  <a:gd name="T22" fmla="*/ 154 w 390"/>
                  <a:gd name="T23" fmla="*/ 0 h 804"/>
                  <a:gd name="T24" fmla="*/ 74 w 390"/>
                  <a:gd name="T25" fmla="*/ 17 h 804"/>
                  <a:gd name="T26" fmla="*/ 27 w 390"/>
                  <a:gd name="T27" fmla="*/ 53 h 804"/>
                  <a:gd name="T28" fmla="*/ 0 w 390"/>
                  <a:gd name="T29" fmla="*/ 133 h 804"/>
                  <a:gd name="T30" fmla="*/ 3 w 390"/>
                  <a:gd name="T31" fmla="*/ 219 h 804"/>
                  <a:gd name="T32" fmla="*/ 7 w 390"/>
                  <a:gd name="T33" fmla="*/ 325 h 804"/>
                  <a:gd name="T34" fmla="*/ 23 w 390"/>
                  <a:gd name="T35" fmla="*/ 408 h 804"/>
                  <a:gd name="T36" fmla="*/ 40 w 390"/>
                  <a:gd name="T37" fmla="*/ 511 h 804"/>
                  <a:gd name="T38" fmla="*/ 67 w 390"/>
                  <a:gd name="T39" fmla="*/ 587 h 804"/>
                  <a:gd name="T40" fmla="*/ 114 w 390"/>
                  <a:gd name="T41" fmla="*/ 664 h 804"/>
                  <a:gd name="T42" fmla="*/ 191 w 390"/>
                  <a:gd name="T43" fmla="*/ 737 h 804"/>
                  <a:gd name="T44" fmla="*/ 252 w 390"/>
                  <a:gd name="T45" fmla="*/ 786 h 804"/>
                  <a:gd name="T46" fmla="*/ 339 w 390"/>
                  <a:gd name="T47" fmla="*/ 803 h 80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390"/>
                  <a:gd name="T73" fmla="*/ 0 h 804"/>
                  <a:gd name="T74" fmla="*/ 390 w 390"/>
                  <a:gd name="T75" fmla="*/ 804 h 804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390" h="804">
                    <a:moveTo>
                      <a:pt x="339" y="803"/>
                    </a:moveTo>
                    <a:lnTo>
                      <a:pt x="355" y="767"/>
                    </a:lnTo>
                    <a:lnTo>
                      <a:pt x="369" y="670"/>
                    </a:lnTo>
                    <a:lnTo>
                      <a:pt x="379" y="571"/>
                    </a:lnTo>
                    <a:lnTo>
                      <a:pt x="389" y="468"/>
                    </a:lnTo>
                    <a:lnTo>
                      <a:pt x="389" y="375"/>
                    </a:lnTo>
                    <a:lnTo>
                      <a:pt x="389" y="302"/>
                    </a:lnTo>
                    <a:lnTo>
                      <a:pt x="376" y="202"/>
                    </a:lnTo>
                    <a:lnTo>
                      <a:pt x="342" y="129"/>
                    </a:lnTo>
                    <a:lnTo>
                      <a:pt x="288" y="53"/>
                    </a:lnTo>
                    <a:lnTo>
                      <a:pt x="228" y="17"/>
                    </a:lnTo>
                    <a:lnTo>
                      <a:pt x="154" y="0"/>
                    </a:lnTo>
                    <a:lnTo>
                      <a:pt x="74" y="17"/>
                    </a:lnTo>
                    <a:lnTo>
                      <a:pt x="27" y="53"/>
                    </a:lnTo>
                    <a:lnTo>
                      <a:pt x="0" y="133"/>
                    </a:lnTo>
                    <a:lnTo>
                      <a:pt x="3" y="219"/>
                    </a:lnTo>
                    <a:lnTo>
                      <a:pt x="7" y="325"/>
                    </a:lnTo>
                    <a:lnTo>
                      <a:pt x="23" y="408"/>
                    </a:lnTo>
                    <a:lnTo>
                      <a:pt x="40" y="511"/>
                    </a:lnTo>
                    <a:lnTo>
                      <a:pt x="67" y="587"/>
                    </a:lnTo>
                    <a:lnTo>
                      <a:pt x="114" y="664"/>
                    </a:lnTo>
                    <a:lnTo>
                      <a:pt x="191" y="737"/>
                    </a:lnTo>
                    <a:lnTo>
                      <a:pt x="252" y="786"/>
                    </a:lnTo>
                    <a:lnTo>
                      <a:pt x="339" y="803"/>
                    </a:lnTo>
                  </a:path>
                </a:pathLst>
              </a:custGeom>
              <a:pattFill prst="openDmnd">
                <a:fgClr>
                  <a:schemeClr val="tx1"/>
                </a:fgClr>
                <a:bgClr>
                  <a:srgbClr val="F6BF69"/>
                </a:bgClr>
              </a:pattFill>
              <a:ln w="635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17" name="Freeform 1039" descr="Treillis blanc"/>
              <p:cNvSpPr>
                <a:spLocks/>
              </p:cNvSpPr>
              <p:nvPr/>
            </p:nvSpPr>
            <p:spPr bwMode="auto">
              <a:xfrm>
                <a:off x="4569" y="2396"/>
                <a:ext cx="390" cy="804"/>
              </a:xfrm>
              <a:custGeom>
                <a:avLst/>
                <a:gdLst>
                  <a:gd name="T0" fmla="*/ 50 w 390"/>
                  <a:gd name="T1" fmla="*/ 803 h 804"/>
                  <a:gd name="T2" fmla="*/ 34 w 390"/>
                  <a:gd name="T3" fmla="*/ 767 h 804"/>
                  <a:gd name="T4" fmla="*/ 20 w 390"/>
                  <a:gd name="T5" fmla="*/ 670 h 804"/>
                  <a:gd name="T6" fmla="*/ 10 w 390"/>
                  <a:gd name="T7" fmla="*/ 571 h 804"/>
                  <a:gd name="T8" fmla="*/ 0 w 390"/>
                  <a:gd name="T9" fmla="*/ 468 h 804"/>
                  <a:gd name="T10" fmla="*/ 0 w 390"/>
                  <a:gd name="T11" fmla="*/ 375 h 804"/>
                  <a:gd name="T12" fmla="*/ 0 w 390"/>
                  <a:gd name="T13" fmla="*/ 302 h 804"/>
                  <a:gd name="T14" fmla="*/ 13 w 390"/>
                  <a:gd name="T15" fmla="*/ 202 h 804"/>
                  <a:gd name="T16" fmla="*/ 47 w 390"/>
                  <a:gd name="T17" fmla="*/ 129 h 804"/>
                  <a:gd name="T18" fmla="*/ 101 w 390"/>
                  <a:gd name="T19" fmla="*/ 53 h 804"/>
                  <a:gd name="T20" fmla="*/ 161 w 390"/>
                  <a:gd name="T21" fmla="*/ 17 h 804"/>
                  <a:gd name="T22" fmla="*/ 235 w 390"/>
                  <a:gd name="T23" fmla="*/ 0 h 804"/>
                  <a:gd name="T24" fmla="*/ 315 w 390"/>
                  <a:gd name="T25" fmla="*/ 17 h 804"/>
                  <a:gd name="T26" fmla="*/ 362 w 390"/>
                  <a:gd name="T27" fmla="*/ 53 h 804"/>
                  <a:gd name="T28" fmla="*/ 389 w 390"/>
                  <a:gd name="T29" fmla="*/ 133 h 804"/>
                  <a:gd name="T30" fmla="*/ 386 w 390"/>
                  <a:gd name="T31" fmla="*/ 219 h 804"/>
                  <a:gd name="T32" fmla="*/ 382 w 390"/>
                  <a:gd name="T33" fmla="*/ 325 h 804"/>
                  <a:gd name="T34" fmla="*/ 366 w 390"/>
                  <a:gd name="T35" fmla="*/ 408 h 804"/>
                  <a:gd name="T36" fmla="*/ 349 w 390"/>
                  <a:gd name="T37" fmla="*/ 511 h 804"/>
                  <a:gd name="T38" fmla="*/ 322 w 390"/>
                  <a:gd name="T39" fmla="*/ 587 h 804"/>
                  <a:gd name="T40" fmla="*/ 275 w 390"/>
                  <a:gd name="T41" fmla="*/ 664 h 804"/>
                  <a:gd name="T42" fmla="*/ 198 w 390"/>
                  <a:gd name="T43" fmla="*/ 737 h 804"/>
                  <a:gd name="T44" fmla="*/ 137 w 390"/>
                  <a:gd name="T45" fmla="*/ 786 h 804"/>
                  <a:gd name="T46" fmla="*/ 50 w 390"/>
                  <a:gd name="T47" fmla="*/ 803 h 80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390"/>
                  <a:gd name="T73" fmla="*/ 0 h 804"/>
                  <a:gd name="T74" fmla="*/ 390 w 390"/>
                  <a:gd name="T75" fmla="*/ 804 h 804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390" h="804">
                    <a:moveTo>
                      <a:pt x="50" y="803"/>
                    </a:moveTo>
                    <a:lnTo>
                      <a:pt x="34" y="767"/>
                    </a:lnTo>
                    <a:lnTo>
                      <a:pt x="20" y="670"/>
                    </a:lnTo>
                    <a:lnTo>
                      <a:pt x="10" y="571"/>
                    </a:lnTo>
                    <a:lnTo>
                      <a:pt x="0" y="468"/>
                    </a:lnTo>
                    <a:lnTo>
                      <a:pt x="0" y="375"/>
                    </a:lnTo>
                    <a:lnTo>
                      <a:pt x="0" y="302"/>
                    </a:lnTo>
                    <a:lnTo>
                      <a:pt x="13" y="202"/>
                    </a:lnTo>
                    <a:lnTo>
                      <a:pt x="47" y="129"/>
                    </a:lnTo>
                    <a:lnTo>
                      <a:pt x="101" y="53"/>
                    </a:lnTo>
                    <a:lnTo>
                      <a:pt x="161" y="17"/>
                    </a:lnTo>
                    <a:lnTo>
                      <a:pt x="235" y="0"/>
                    </a:lnTo>
                    <a:lnTo>
                      <a:pt x="315" y="17"/>
                    </a:lnTo>
                    <a:lnTo>
                      <a:pt x="362" y="53"/>
                    </a:lnTo>
                    <a:lnTo>
                      <a:pt x="389" y="133"/>
                    </a:lnTo>
                    <a:lnTo>
                      <a:pt x="386" y="219"/>
                    </a:lnTo>
                    <a:lnTo>
                      <a:pt x="382" y="325"/>
                    </a:lnTo>
                    <a:lnTo>
                      <a:pt x="366" y="408"/>
                    </a:lnTo>
                    <a:lnTo>
                      <a:pt x="349" y="511"/>
                    </a:lnTo>
                    <a:lnTo>
                      <a:pt x="322" y="587"/>
                    </a:lnTo>
                    <a:lnTo>
                      <a:pt x="275" y="664"/>
                    </a:lnTo>
                    <a:lnTo>
                      <a:pt x="198" y="737"/>
                    </a:lnTo>
                    <a:lnTo>
                      <a:pt x="137" y="786"/>
                    </a:lnTo>
                    <a:lnTo>
                      <a:pt x="50" y="803"/>
                    </a:lnTo>
                  </a:path>
                </a:pathLst>
              </a:custGeom>
              <a:pattFill prst="openDmnd">
                <a:fgClr>
                  <a:schemeClr val="tx1"/>
                </a:fgClr>
                <a:bgClr>
                  <a:srgbClr val="F6BF69"/>
                </a:bgClr>
              </a:pattFill>
              <a:ln w="635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18" name="Freeform 1040"/>
              <p:cNvSpPr>
                <a:spLocks/>
              </p:cNvSpPr>
              <p:nvPr/>
            </p:nvSpPr>
            <p:spPr bwMode="auto">
              <a:xfrm>
                <a:off x="3831" y="1489"/>
                <a:ext cx="1329" cy="1372"/>
              </a:xfrm>
              <a:custGeom>
                <a:avLst/>
                <a:gdLst>
                  <a:gd name="T0" fmla="*/ 637 w 1329"/>
                  <a:gd name="T1" fmla="*/ 1163 h 1372"/>
                  <a:gd name="T2" fmla="*/ 553 w 1329"/>
                  <a:gd name="T3" fmla="*/ 929 h 1372"/>
                  <a:gd name="T4" fmla="*/ 388 w 1329"/>
                  <a:gd name="T5" fmla="*/ 858 h 1372"/>
                  <a:gd name="T6" fmla="*/ 307 w 1329"/>
                  <a:gd name="T7" fmla="*/ 840 h 1372"/>
                  <a:gd name="T8" fmla="*/ 290 w 1329"/>
                  <a:gd name="T9" fmla="*/ 783 h 1372"/>
                  <a:gd name="T10" fmla="*/ 236 w 1329"/>
                  <a:gd name="T11" fmla="*/ 739 h 1372"/>
                  <a:gd name="T12" fmla="*/ 178 w 1329"/>
                  <a:gd name="T13" fmla="*/ 712 h 1372"/>
                  <a:gd name="T14" fmla="*/ 178 w 1329"/>
                  <a:gd name="T15" fmla="*/ 672 h 1372"/>
                  <a:gd name="T16" fmla="*/ 160 w 1329"/>
                  <a:gd name="T17" fmla="*/ 637 h 1372"/>
                  <a:gd name="T18" fmla="*/ 120 w 1329"/>
                  <a:gd name="T19" fmla="*/ 615 h 1372"/>
                  <a:gd name="T20" fmla="*/ 147 w 1329"/>
                  <a:gd name="T21" fmla="*/ 566 h 1372"/>
                  <a:gd name="T22" fmla="*/ 111 w 1329"/>
                  <a:gd name="T23" fmla="*/ 553 h 1372"/>
                  <a:gd name="T24" fmla="*/ 94 w 1329"/>
                  <a:gd name="T25" fmla="*/ 509 h 1372"/>
                  <a:gd name="T26" fmla="*/ 49 w 1329"/>
                  <a:gd name="T27" fmla="*/ 478 h 1372"/>
                  <a:gd name="T28" fmla="*/ 40 w 1329"/>
                  <a:gd name="T29" fmla="*/ 438 h 1372"/>
                  <a:gd name="T30" fmla="*/ 0 w 1329"/>
                  <a:gd name="T31" fmla="*/ 385 h 1372"/>
                  <a:gd name="T32" fmla="*/ 27 w 1329"/>
                  <a:gd name="T33" fmla="*/ 336 h 1372"/>
                  <a:gd name="T34" fmla="*/ 9 w 1329"/>
                  <a:gd name="T35" fmla="*/ 301 h 1372"/>
                  <a:gd name="T36" fmla="*/ 9 w 1329"/>
                  <a:gd name="T37" fmla="*/ 265 h 1372"/>
                  <a:gd name="T38" fmla="*/ 49 w 1329"/>
                  <a:gd name="T39" fmla="*/ 234 h 1372"/>
                  <a:gd name="T40" fmla="*/ 53 w 1329"/>
                  <a:gd name="T41" fmla="*/ 168 h 1372"/>
                  <a:gd name="T42" fmla="*/ 120 w 1329"/>
                  <a:gd name="T43" fmla="*/ 168 h 1372"/>
                  <a:gd name="T44" fmla="*/ 152 w 1329"/>
                  <a:gd name="T45" fmla="*/ 137 h 1372"/>
                  <a:gd name="T46" fmla="*/ 165 w 1329"/>
                  <a:gd name="T47" fmla="*/ 93 h 1372"/>
                  <a:gd name="T48" fmla="*/ 232 w 1329"/>
                  <a:gd name="T49" fmla="*/ 115 h 1372"/>
                  <a:gd name="T50" fmla="*/ 263 w 1329"/>
                  <a:gd name="T51" fmla="*/ 66 h 1372"/>
                  <a:gd name="T52" fmla="*/ 321 w 1329"/>
                  <a:gd name="T53" fmla="*/ 62 h 1372"/>
                  <a:gd name="T54" fmla="*/ 365 w 1329"/>
                  <a:gd name="T55" fmla="*/ 75 h 1372"/>
                  <a:gd name="T56" fmla="*/ 419 w 1329"/>
                  <a:gd name="T57" fmla="*/ 22 h 1372"/>
                  <a:gd name="T58" fmla="*/ 472 w 1329"/>
                  <a:gd name="T59" fmla="*/ 57 h 1372"/>
                  <a:gd name="T60" fmla="*/ 521 w 1329"/>
                  <a:gd name="T61" fmla="*/ 31 h 1372"/>
                  <a:gd name="T62" fmla="*/ 575 w 1329"/>
                  <a:gd name="T63" fmla="*/ 31 h 1372"/>
                  <a:gd name="T64" fmla="*/ 637 w 1329"/>
                  <a:gd name="T65" fmla="*/ 40 h 1372"/>
                  <a:gd name="T66" fmla="*/ 722 w 1329"/>
                  <a:gd name="T67" fmla="*/ 9 h 1372"/>
                  <a:gd name="T68" fmla="*/ 780 w 1329"/>
                  <a:gd name="T69" fmla="*/ 35 h 1372"/>
                  <a:gd name="T70" fmla="*/ 829 w 1329"/>
                  <a:gd name="T71" fmla="*/ 49 h 1372"/>
                  <a:gd name="T72" fmla="*/ 865 w 1329"/>
                  <a:gd name="T73" fmla="*/ 35 h 1372"/>
                  <a:gd name="T74" fmla="*/ 931 w 1329"/>
                  <a:gd name="T75" fmla="*/ 35 h 1372"/>
                  <a:gd name="T76" fmla="*/ 967 w 1329"/>
                  <a:gd name="T77" fmla="*/ 44 h 1372"/>
                  <a:gd name="T78" fmla="*/ 1016 w 1329"/>
                  <a:gd name="T79" fmla="*/ 75 h 1372"/>
                  <a:gd name="T80" fmla="*/ 1083 w 1329"/>
                  <a:gd name="T81" fmla="*/ 44 h 1372"/>
                  <a:gd name="T82" fmla="*/ 1114 w 1329"/>
                  <a:gd name="T83" fmla="*/ 115 h 1372"/>
                  <a:gd name="T84" fmla="*/ 1203 w 1329"/>
                  <a:gd name="T85" fmla="*/ 115 h 1372"/>
                  <a:gd name="T86" fmla="*/ 1212 w 1329"/>
                  <a:gd name="T87" fmla="*/ 155 h 1372"/>
                  <a:gd name="T88" fmla="*/ 1248 w 1329"/>
                  <a:gd name="T89" fmla="*/ 181 h 1372"/>
                  <a:gd name="T90" fmla="*/ 1266 w 1329"/>
                  <a:gd name="T91" fmla="*/ 208 h 1372"/>
                  <a:gd name="T92" fmla="*/ 1315 w 1329"/>
                  <a:gd name="T93" fmla="*/ 252 h 1372"/>
                  <a:gd name="T94" fmla="*/ 1310 w 1329"/>
                  <a:gd name="T95" fmla="*/ 301 h 1372"/>
                  <a:gd name="T96" fmla="*/ 1297 w 1329"/>
                  <a:gd name="T97" fmla="*/ 367 h 1372"/>
                  <a:gd name="T98" fmla="*/ 1301 w 1329"/>
                  <a:gd name="T99" fmla="*/ 460 h 1372"/>
                  <a:gd name="T100" fmla="*/ 1252 w 1329"/>
                  <a:gd name="T101" fmla="*/ 544 h 1372"/>
                  <a:gd name="T102" fmla="*/ 1203 w 1329"/>
                  <a:gd name="T103" fmla="*/ 584 h 1372"/>
                  <a:gd name="T104" fmla="*/ 1154 w 1329"/>
                  <a:gd name="T105" fmla="*/ 659 h 1372"/>
                  <a:gd name="T106" fmla="*/ 1096 w 1329"/>
                  <a:gd name="T107" fmla="*/ 690 h 1372"/>
                  <a:gd name="T108" fmla="*/ 1047 w 1329"/>
                  <a:gd name="T109" fmla="*/ 770 h 1372"/>
                  <a:gd name="T110" fmla="*/ 998 w 1329"/>
                  <a:gd name="T111" fmla="*/ 814 h 1372"/>
                  <a:gd name="T112" fmla="*/ 936 w 1329"/>
                  <a:gd name="T113" fmla="*/ 845 h 1372"/>
                  <a:gd name="T114" fmla="*/ 842 w 1329"/>
                  <a:gd name="T115" fmla="*/ 898 h 1372"/>
                  <a:gd name="T116" fmla="*/ 766 w 1329"/>
                  <a:gd name="T117" fmla="*/ 1004 h 1372"/>
                  <a:gd name="T118" fmla="*/ 700 w 1329"/>
                  <a:gd name="T119" fmla="*/ 1212 h 137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329"/>
                  <a:gd name="T181" fmla="*/ 0 h 1372"/>
                  <a:gd name="T182" fmla="*/ 1329 w 1329"/>
                  <a:gd name="T183" fmla="*/ 1372 h 137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329" h="1372">
                    <a:moveTo>
                      <a:pt x="642" y="1371"/>
                    </a:moveTo>
                    <a:lnTo>
                      <a:pt x="635" y="1325"/>
                    </a:lnTo>
                    <a:lnTo>
                      <a:pt x="637" y="1163"/>
                    </a:lnTo>
                    <a:lnTo>
                      <a:pt x="619" y="1079"/>
                    </a:lnTo>
                    <a:lnTo>
                      <a:pt x="602" y="1013"/>
                    </a:lnTo>
                    <a:lnTo>
                      <a:pt x="553" y="929"/>
                    </a:lnTo>
                    <a:lnTo>
                      <a:pt x="508" y="893"/>
                    </a:lnTo>
                    <a:lnTo>
                      <a:pt x="450" y="876"/>
                    </a:lnTo>
                    <a:lnTo>
                      <a:pt x="388" y="858"/>
                    </a:lnTo>
                    <a:lnTo>
                      <a:pt x="383" y="840"/>
                    </a:lnTo>
                    <a:lnTo>
                      <a:pt x="330" y="849"/>
                    </a:lnTo>
                    <a:lnTo>
                      <a:pt x="307" y="840"/>
                    </a:lnTo>
                    <a:lnTo>
                      <a:pt x="307" y="814"/>
                    </a:lnTo>
                    <a:lnTo>
                      <a:pt x="307" y="796"/>
                    </a:lnTo>
                    <a:lnTo>
                      <a:pt x="290" y="783"/>
                    </a:lnTo>
                    <a:lnTo>
                      <a:pt x="250" y="778"/>
                    </a:lnTo>
                    <a:lnTo>
                      <a:pt x="236" y="756"/>
                    </a:lnTo>
                    <a:lnTo>
                      <a:pt x="236" y="739"/>
                    </a:lnTo>
                    <a:lnTo>
                      <a:pt x="223" y="721"/>
                    </a:lnTo>
                    <a:lnTo>
                      <a:pt x="192" y="716"/>
                    </a:lnTo>
                    <a:lnTo>
                      <a:pt x="178" y="712"/>
                    </a:lnTo>
                    <a:lnTo>
                      <a:pt x="183" y="690"/>
                    </a:lnTo>
                    <a:lnTo>
                      <a:pt x="192" y="677"/>
                    </a:lnTo>
                    <a:lnTo>
                      <a:pt x="178" y="672"/>
                    </a:lnTo>
                    <a:lnTo>
                      <a:pt x="160" y="668"/>
                    </a:lnTo>
                    <a:lnTo>
                      <a:pt x="160" y="650"/>
                    </a:lnTo>
                    <a:lnTo>
                      <a:pt x="160" y="637"/>
                    </a:lnTo>
                    <a:lnTo>
                      <a:pt x="147" y="637"/>
                    </a:lnTo>
                    <a:lnTo>
                      <a:pt x="120" y="632"/>
                    </a:lnTo>
                    <a:lnTo>
                      <a:pt x="120" y="615"/>
                    </a:lnTo>
                    <a:lnTo>
                      <a:pt x="129" y="597"/>
                    </a:lnTo>
                    <a:lnTo>
                      <a:pt x="152" y="584"/>
                    </a:lnTo>
                    <a:lnTo>
                      <a:pt x="147" y="566"/>
                    </a:lnTo>
                    <a:lnTo>
                      <a:pt x="138" y="557"/>
                    </a:lnTo>
                    <a:lnTo>
                      <a:pt x="134" y="544"/>
                    </a:lnTo>
                    <a:lnTo>
                      <a:pt x="111" y="553"/>
                    </a:lnTo>
                    <a:lnTo>
                      <a:pt x="85" y="540"/>
                    </a:lnTo>
                    <a:lnTo>
                      <a:pt x="85" y="526"/>
                    </a:lnTo>
                    <a:lnTo>
                      <a:pt x="94" y="509"/>
                    </a:lnTo>
                    <a:lnTo>
                      <a:pt x="94" y="495"/>
                    </a:lnTo>
                    <a:lnTo>
                      <a:pt x="76" y="491"/>
                    </a:lnTo>
                    <a:lnTo>
                      <a:pt x="49" y="478"/>
                    </a:lnTo>
                    <a:lnTo>
                      <a:pt x="36" y="469"/>
                    </a:lnTo>
                    <a:lnTo>
                      <a:pt x="40" y="447"/>
                    </a:lnTo>
                    <a:lnTo>
                      <a:pt x="40" y="438"/>
                    </a:lnTo>
                    <a:lnTo>
                      <a:pt x="22" y="425"/>
                    </a:lnTo>
                    <a:lnTo>
                      <a:pt x="9" y="407"/>
                    </a:lnTo>
                    <a:lnTo>
                      <a:pt x="0" y="385"/>
                    </a:lnTo>
                    <a:lnTo>
                      <a:pt x="18" y="376"/>
                    </a:lnTo>
                    <a:lnTo>
                      <a:pt x="27" y="363"/>
                    </a:lnTo>
                    <a:lnTo>
                      <a:pt x="27" y="336"/>
                    </a:lnTo>
                    <a:lnTo>
                      <a:pt x="13" y="332"/>
                    </a:lnTo>
                    <a:lnTo>
                      <a:pt x="4" y="318"/>
                    </a:lnTo>
                    <a:lnTo>
                      <a:pt x="9" y="301"/>
                    </a:lnTo>
                    <a:lnTo>
                      <a:pt x="27" y="296"/>
                    </a:lnTo>
                    <a:lnTo>
                      <a:pt x="22" y="279"/>
                    </a:lnTo>
                    <a:lnTo>
                      <a:pt x="9" y="265"/>
                    </a:lnTo>
                    <a:lnTo>
                      <a:pt x="9" y="248"/>
                    </a:lnTo>
                    <a:lnTo>
                      <a:pt x="27" y="243"/>
                    </a:lnTo>
                    <a:lnTo>
                      <a:pt x="49" y="234"/>
                    </a:lnTo>
                    <a:lnTo>
                      <a:pt x="45" y="217"/>
                    </a:lnTo>
                    <a:lnTo>
                      <a:pt x="45" y="190"/>
                    </a:lnTo>
                    <a:lnTo>
                      <a:pt x="53" y="168"/>
                    </a:lnTo>
                    <a:lnTo>
                      <a:pt x="71" y="155"/>
                    </a:lnTo>
                    <a:lnTo>
                      <a:pt x="98" y="159"/>
                    </a:lnTo>
                    <a:lnTo>
                      <a:pt x="120" y="168"/>
                    </a:lnTo>
                    <a:lnTo>
                      <a:pt x="138" y="168"/>
                    </a:lnTo>
                    <a:lnTo>
                      <a:pt x="152" y="159"/>
                    </a:lnTo>
                    <a:lnTo>
                      <a:pt x="152" y="137"/>
                    </a:lnTo>
                    <a:lnTo>
                      <a:pt x="138" y="115"/>
                    </a:lnTo>
                    <a:lnTo>
                      <a:pt x="147" y="97"/>
                    </a:lnTo>
                    <a:lnTo>
                      <a:pt x="165" y="93"/>
                    </a:lnTo>
                    <a:lnTo>
                      <a:pt x="183" y="106"/>
                    </a:lnTo>
                    <a:lnTo>
                      <a:pt x="205" y="111"/>
                    </a:lnTo>
                    <a:lnTo>
                      <a:pt x="232" y="115"/>
                    </a:lnTo>
                    <a:lnTo>
                      <a:pt x="245" y="84"/>
                    </a:lnTo>
                    <a:lnTo>
                      <a:pt x="245" y="71"/>
                    </a:lnTo>
                    <a:lnTo>
                      <a:pt x="263" y="66"/>
                    </a:lnTo>
                    <a:lnTo>
                      <a:pt x="285" y="84"/>
                    </a:lnTo>
                    <a:lnTo>
                      <a:pt x="303" y="84"/>
                    </a:lnTo>
                    <a:lnTo>
                      <a:pt x="321" y="62"/>
                    </a:lnTo>
                    <a:lnTo>
                      <a:pt x="334" y="40"/>
                    </a:lnTo>
                    <a:lnTo>
                      <a:pt x="352" y="57"/>
                    </a:lnTo>
                    <a:lnTo>
                      <a:pt x="365" y="75"/>
                    </a:lnTo>
                    <a:lnTo>
                      <a:pt x="392" y="62"/>
                    </a:lnTo>
                    <a:lnTo>
                      <a:pt x="401" y="40"/>
                    </a:lnTo>
                    <a:lnTo>
                      <a:pt x="419" y="22"/>
                    </a:lnTo>
                    <a:lnTo>
                      <a:pt x="437" y="27"/>
                    </a:lnTo>
                    <a:lnTo>
                      <a:pt x="446" y="53"/>
                    </a:lnTo>
                    <a:lnTo>
                      <a:pt x="472" y="57"/>
                    </a:lnTo>
                    <a:lnTo>
                      <a:pt x="495" y="40"/>
                    </a:lnTo>
                    <a:lnTo>
                      <a:pt x="508" y="27"/>
                    </a:lnTo>
                    <a:lnTo>
                      <a:pt x="521" y="31"/>
                    </a:lnTo>
                    <a:lnTo>
                      <a:pt x="539" y="57"/>
                    </a:lnTo>
                    <a:lnTo>
                      <a:pt x="562" y="44"/>
                    </a:lnTo>
                    <a:lnTo>
                      <a:pt x="575" y="31"/>
                    </a:lnTo>
                    <a:lnTo>
                      <a:pt x="593" y="35"/>
                    </a:lnTo>
                    <a:lnTo>
                      <a:pt x="624" y="53"/>
                    </a:lnTo>
                    <a:lnTo>
                      <a:pt x="637" y="40"/>
                    </a:lnTo>
                    <a:lnTo>
                      <a:pt x="655" y="22"/>
                    </a:lnTo>
                    <a:lnTo>
                      <a:pt x="691" y="0"/>
                    </a:lnTo>
                    <a:lnTo>
                      <a:pt x="722" y="9"/>
                    </a:lnTo>
                    <a:lnTo>
                      <a:pt x="735" y="22"/>
                    </a:lnTo>
                    <a:lnTo>
                      <a:pt x="753" y="44"/>
                    </a:lnTo>
                    <a:lnTo>
                      <a:pt x="780" y="35"/>
                    </a:lnTo>
                    <a:lnTo>
                      <a:pt x="784" y="22"/>
                    </a:lnTo>
                    <a:lnTo>
                      <a:pt x="811" y="18"/>
                    </a:lnTo>
                    <a:lnTo>
                      <a:pt x="829" y="49"/>
                    </a:lnTo>
                    <a:lnTo>
                      <a:pt x="838" y="57"/>
                    </a:lnTo>
                    <a:lnTo>
                      <a:pt x="847" y="57"/>
                    </a:lnTo>
                    <a:lnTo>
                      <a:pt x="865" y="35"/>
                    </a:lnTo>
                    <a:lnTo>
                      <a:pt x="882" y="18"/>
                    </a:lnTo>
                    <a:lnTo>
                      <a:pt x="918" y="18"/>
                    </a:lnTo>
                    <a:lnTo>
                      <a:pt x="931" y="35"/>
                    </a:lnTo>
                    <a:lnTo>
                      <a:pt x="940" y="57"/>
                    </a:lnTo>
                    <a:lnTo>
                      <a:pt x="958" y="62"/>
                    </a:lnTo>
                    <a:lnTo>
                      <a:pt x="967" y="44"/>
                    </a:lnTo>
                    <a:lnTo>
                      <a:pt x="989" y="35"/>
                    </a:lnTo>
                    <a:lnTo>
                      <a:pt x="1007" y="62"/>
                    </a:lnTo>
                    <a:lnTo>
                      <a:pt x="1016" y="75"/>
                    </a:lnTo>
                    <a:lnTo>
                      <a:pt x="1034" y="66"/>
                    </a:lnTo>
                    <a:lnTo>
                      <a:pt x="1052" y="49"/>
                    </a:lnTo>
                    <a:lnTo>
                      <a:pt x="1083" y="44"/>
                    </a:lnTo>
                    <a:lnTo>
                      <a:pt x="1096" y="62"/>
                    </a:lnTo>
                    <a:lnTo>
                      <a:pt x="1105" y="84"/>
                    </a:lnTo>
                    <a:lnTo>
                      <a:pt x="1114" y="115"/>
                    </a:lnTo>
                    <a:lnTo>
                      <a:pt x="1141" y="102"/>
                    </a:lnTo>
                    <a:lnTo>
                      <a:pt x="1168" y="88"/>
                    </a:lnTo>
                    <a:lnTo>
                      <a:pt x="1203" y="115"/>
                    </a:lnTo>
                    <a:lnTo>
                      <a:pt x="1199" y="137"/>
                    </a:lnTo>
                    <a:lnTo>
                      <a:pt x="1194" y="159"/>
                    </a:lnTo>
                    <a:lnTo>
                      <a:pt x="1212" y="155"/>
                    </a:lnTo>
                    <a:lnTo>
                      <a:pt x="1234" y="142"/>
                    </a:lnTo>
                    <a:lnTo>
                      <a:pt x="1248" y="168"/>
                    </a:lnTo>
                    <a:lnTo>
                      <a:pt x="1248" y="181"/>
                    </a:lnTo>
                    <a:lnTo>
                      <a:pt x="1243" y="195"/>
                    </a:lnTo>
                    <a:lnTo>
                      <a:pt x="1248" y="199"/>
                    </a:lnTo>
                    <a:lnTo>
                      <a:pt x="1266" y="208"/>
                    </a:lnTo>
                    <a:lnTo>
                      <a:pt x="1283" y="203"/>
                    </a:lnTo>
                    <a:lnTo>
                      <a:pt x="1315" y="221"/>
                    </a:lnTo>
                    <a:lnTo>
                      <a:pt x="1315" y="252"/>
                    </a:lnTo>
                    <a:lnTo>
                      <a:pt x="1292" y="274"/>
                    </a:lnTo>
                    <a:lnTo>
                      <a:pt x="1292" y="296"/>
                    </a:lnTo>
                    <a:lnTo>
                      <a:pt x="1310" y="301"/>
                    </a:lnTo>
                    <a:lnTo>
                      <a:pt x="1328" y="327"/>
                    </a:lnTo>
                    <a:lnTo>
                      <a:pt x="1310" y="363"/>
                    </a:lnTo>
                    <a:lnTo>
                      <a:pt x="1297" y="367"/>
                    </a:lnTo>
                    <a:lnTo>
                      <a:pt x="1288" y="402"/>
                    </a:lnTo>
                    <a:lnTo>
                      <a:pt x="1315" y="416"/>
                    </a:lnTo>
                    <a:lnTo>
                      <a:pt x="1301" y="460"/>
                    </a:lnTo>
                    <a:lnTo>
                      <a:pt x="1270" y="482"/>
                    </a:lnTo>
                    <a:lnTo>
                      <a:pt x="1257" y="509"/>
                    </a:lnTo>
                    <a:lnTo>
                      <a:pt x="1252" y="544"/>
                    </a:lnTo>
                    <a:lnTo>
                      <a:pt x="1248" y="566"/>
                    </a:lnTo>
                    <a:lnTo>
                      <a:pt x="1226" y="575"/>
                    </a:lnTo>
                    <a:lnTo>
                      <a:pt x="1203" y="584"/>
                    </a:lnTo>
                    <a:lnTo>
                      <a:pt x="1168" y="597"/>
                    </a:lnTo>
                    <a:lnTo>
                      <a:pt x="1168" y="615"/>
                    </a:lnTo>
                    <a:lnTo>
                      <a:pt x="1154" y="659"/>
                    </a:lnTo>
                    <a:lnTo>
                      <a:pt x="1136" y="672"/>
                    </a:lnTo>
                    <a:lnTo>
                      <a:pt x="1119" y="681"/>
                    </a:lnTo>
                    <a:lnTo>
                      <a:pt x="1096" y="690"/>
                    </a:lnTo>
                    <a:lnTo>
                      <a:pt x="1078" y="716"/>
                    </a:lnTo>
                    <a:lnTo>
                      <a:pt x="1070" y="752"/>
                    </a:lnTo>
                    <a:lnTo>
                      <a:pt x="1047" y="770"/>
                    </a:lnTo>
                    <a:lnTo>
                      <a:pt x="1007" y="778"/>
                    </a:lnTo>
                    <a:lnTo>
                      <a:pt x="985" y="796"/>
                    </a:lnTo>
                    <a:lnTo>
                      <a:pt x="998" y="814"/>
                    </a:lnTo>
                    <a:lnTo>
                      <a:pt x="976" y="831"/>
                    </a:lnTo>
                    <a:lnTo>
                      <a:pt x="963" y="831"/>
                    </a:lnTo>
                    <a:lnTo>
                      <a:pt x="936" y="845"/>
                    </a:lnTo>
                    <a:lnTo>
                      <a:pt x="914" y="849"/>
                    </a:lnTo>
                    <a:lnTo>
                      <a:pt x="896" y="862"/>
                    </a:lnTo>
                    <a:lnTo>
                      <a:pt x="842" y="898"/>
                    </a:lnTo>
                    <a:lnTo>
                      <a:pt x="789" y="951"/>
                    </a:lnTo>
                    <a:lnTo>
                      <a:pt x="766" y="991"/>
                    </a:lnTo>
                    <a:lnTo>
                      <a:pt x="766" y="1004"/>
                    </a:lnTo>
                    <a:lnTo>
                      <a:pt x="731" y="1053"/>
                    </a:lnTo>
                    <a:lnTo>
                      <a:pt x="709" y="1132"/>
                    </a:lnTo>
                    <a:lnTo>
                      <a:pt x="700" y="1212"/>
                    </a:lnTo>
                    <a:lnTo>
                      <a:pt x="702" y="1305"/>
                    </a:lnTo>
                    <a:lnTo>
                      <a:pt x="704" y="1362"/>
                    </a:lnTo>
                  </a:path>
                </a:pathLst>
              </a:custGeom>
              <a:gradFill rotWithShape="0">
                <a:gsLst>
                  <a:gs pos="0">
                    <a:srgbClr val="FAFD00"/>
                  </a:gs>
                  <a:gs pos="100000">
                    <a:srgbClr val="FAFD00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19" name="Freeform 1041"/>
              <p:cNvSpPr>
                <a:spLocks/>
              </p:cNvSpPr>
              <p:nvPr/>
            </p:nvSpPr>
            <p:spPr bwMode="auto">
              <a:xfrm>
                <a:off x="4447" y="2794"/>
                <a:ext cx="107" cy="1311"/>
              </a:xfrm>
              <a:custGeom>
                <a:avLst/>
                <a:gdLst>
                  <a:gd name="T0" fmla="*/ 20 w 107"/>
                  <a:gd name="T1" fmla="*/ 0 h 1311"/>
                  <a:gd name="T2" fmla="*/ 17 w 107"/>
                  <a:gd name="T3" fmla="*/ 143 h 1311"/>
                  <a:gd name="T4" fmla="*/ 0 w 107"/>
                  <a:gd name="T5" fmla="*/ 256 h 1311"/>
                  <a:gd name="T6" fmla="*/ 0 w 107"/>
                  <a:gd name="T7" fmla="*/ 395 h 1311"/>
                  <a:gd name="T8" fmla="*/ 10 w 107"/>
                  <a:gd name="T9" fmla="*/ 502 h 1311"/>
                  <a:gd name="T10" fmla="*/ 40 w 107"/>
                  <a:gd name="T11" fmla="*/ 639 h 1311"/>
                  <a:gd name="T12" fmla="*/ 25 w 107"/>
                  <a:gd name="T13" fmla="*/ 741 h 1311"/>
                  <a:gd name="T14" fmla="*/ 18 w 107"/>
                  <a:gd name="T15" fmla="*/ 878 h 1311"/>
                  <a:gd name="T16" fmla="*/ 17 w 107"/>
                  <a:gd name="T17" fmla="*/ 1022 h 1311"/>
                  <a:gd name="T18" fmla="*/ 18 w 107"/>
                  <a:gd name="T19" fmla="*/ 1310 h 1311"/>
                  <a:gd name="T20" fmla="*/ 89 w 107"/>
                  <a:gd name="T21" fmla="*/ 1310 h 1311"/>
                  <a:gd name="T22" fmla="*/ 91 w 107"/>
                  <a:gd name="T23" fmla="*/ 899 h 1311"/>
                  <a:gd name="T24" fmla="*/ 77 w 107"/>
                  <a:gd name="T25" fmla="*/ 794 h 1311"/>
                  <a:gd name="T26" fmla="*/ 67 w 107"/>
                  <a:gd name="T27" fmla="*/ 656 h 1311"/>
                  <a:gd name="T28" fmla="*/ 89 w 107"/>
                  <a:gd name="T29" fmla="*/ 546 h 1311"/>
                  <a:gd name="T30" fmla="*/ 91 w 107"/>
                  <a:gd name="T31" fmla="*/ 501 h 1311"/>
                  <a:gd name="T32" fmla="*/ 99 w 107"/>
                  <a:gd name="T33" fmla="*/ 412 h 1311"/>
                  <a:gd name="T34" fmla="*/ 103 w 107"/>
                  <a:gd name="T35" fmla="*/ 362 h 1311"/>
                  <a:gd name="T36" fmla="*/ 106 w 107"/>
                  <a:gd name="T37" fmla="*/ 252 h 1311"/>
                  <a:gd name="T38" fmla="*/ 103 w 107"/>
                  <a:gd name="T39" fmla="*/ 176 h 1311"/>
                  <a:gd name="T40" fmla="*/ 93 w 107"/>
                  <a:gd name="T41" fmla="*/ 96 h 1311"/>
                  <a:gd name="T42" fmla="*/ 89 w 107"/>
                  <a:gd name="T43" fmla="*/ 10 h 1311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07"/>
                  <a:gd name="T67" fmla="*/ 0 h 1311"/>
                  <a:gd name="T68" fmla="*/ 107 w 107"/>
                  <a:gd name="T69" fmla="*/ 1311 h 1311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07" h="1311">
                    <a:moveTo>
                      <a:pt x="20" y="0"/>
                    </a:moveTo>
                    <a:lnTo>
                      <a:pt x="17" y="143"/>
                    </a:lnTo>
                    <a:lnTo>
                      <a:pt x="0" y="256"/>
                    </a:lnTo>
                    <a:lnTo>
                      <a:pt x="0" y="395"/>
                    </a:lnTo>
                    <a:lnTo>
                      <a:pt x="10" y="502"/>
                    </a:lnTo>
                    <a:lnTo>
                      <a:pt x="40" y="639"/>
                    </a:lnTo>
                    <a:lnTo>
                      <a:pt x="25" y="741"/>
                    </a:lnTo>
                    <a:lnTo>
                      <a:pt x="18" y="878"/>
                    </a:lnTo>
                    <a:lnTo>
                      <a:pt x="17" y="1022"/>
                    </a:lnTo>
                    <a:lnTo>
                      <a:pt x="18" y="1310"/>
                    </a:lnTo>
                    <a:lnTo>
                      <a:pt x="89" y="1310"/>
                    </a:lnTo>
                    <a:lnTo>
                      <a:pt x="91" y="899"/>
                    </a:lnTo>
                    <a:lnTo>
                      <a:pt x="77" y="794"/>
                    </a:lnTo>
                    <a:lnTo>
                      <a:pt x="67" y="656"/>
                    </a:lnTo>
                    <a:lnTo>
                      <a:pt x="89" y="546"/>
                    </a:lnTo>
                    <a:lnTo>
                      <a:pt x="91" y="501"/>
                    </a:lnTo>
                    <a:lnTo>
                      <a:pt x="99" y="412"/>
                    </a:lnTo>
                    <a:lnTo>
                      <a:pt x="103" y="362"/>
                    </a:lnTo>
                    <a:lnTo>
                      <a:pt x="106" y="252"/>
                    </a:lnTo>
                    <a:lnTo>
                      <a:pt x="103" y="176"/>
                    </a:lnTo>
                    <a:lnTo>
                      <a:pt x="93" y="96"/>
                    </a:lnTo>
                    <a:lnTo>
                      <a:pt x="89" y="10"/>
                    </a:lnTo>
                  </a:path>
                </a:pathLst>
              </a:custGeom>
              <a:gradFill rotWithShape="0">
                <a:gsLst>
                  <a:gs pos="0">
                    <a:srgbClr val="FAFD00"/>
                  </a:gs>
                  <a:gs pos="100000">
                    <a:srgbClr val="FAFD00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20" name="Oval 1042"/>
              <p:cNvSpPr>
                <a:spLocks noChangeArrowheads="1"/>
              </p:cNvSpPr>
              <p:nvPr/>
            </p:nvSpPr>
            <p:spPr bwMode="auto">
              <a:xfrm>
                <a:off x="4155" y="2115"/>
                <a:ext cx="71" cy="77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21" name="Oval 1043"/>
              <p:cNvSpPr>
                <a:spLocks noChangeArrowheads="1"/>
              </p:cNvSpPr>
              <p:nvPr/>
            </p:nvSpPr>
            <p:spPr bwMode="auto">
              <a:xfrm>
                <a:off x="4724" y="2121"/>
                <a:ext cx="71" cy="78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22" name="Oval 1044"/>
              <p:cNvSpPr>
                <a:spLocks noChangeArrowheads="1"/>
              </p:cNvSpPr>
              <p:nvPr/>
            </p:nvSpPr>
            <p:spPr bwMode="auto">
              <a:xfrm>
                <a:off x="4302" y="3350"/>
                <a:ext cx="181" cy="189"/>
              </a:xfrm>
              <a:prstGeom prst="ellipse">
                <a:avLst/>
              </a:prstGeom>
              <a:solidFill>
                <a:srgbClr val="FF0000"/>
              </a:solidFill>
              <a:ln w="635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23" name="Oval 1045"/>
              <p:cNvSpPr>
                <a:spLocks noChangeArrowheads="1"/>
              </p:cNvSpPr>
              <p:nvPr/>
            </p:nvSpPr>
            <p:spPr bwMode="auto">
              <a:xfrm>
                <a:off x="4516" y="3350"/>
                <a:ext cx="181" cy="189"/>
              </a:xfrm>
              <a:prstGeom prst="ellipse">
                <a:avLst/>
              </a:prstGeom>
              <a:solidFill>
                <a:srgbClr val="FF0000"/>
              </a:solidFill>
              <a:ln w="635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6" name="Group 1046"/>
            <p:cNvGrpSpPr>
              <a:grpSpLocks/>
            </p:cNvGrpSpPr>
            <p:nvPr/>
          </p:nvGrpSpPr>
          <p:grpSpPr bwMode="auto">
            <a:xfrm>
              <a:off x="384" y="1576"/>
              <a:ext cx="1762" cy="2076"/>
              <a:chOff x="768" y="1576"/>
              <a:chExt cx="1762" cy="2146"/>
            </a:xfrm>
          </p:grpSpPr>
          <p:sp>
            <p:nvSpPr>
              <p:cNvPr id="15397" name="Rectangle 1047"/>
              <p:cNvSpPr>
                <a:spLocks noChangeArrowheads="1"/>
              </p:cNvSpPr>
              <p:nvPr/>
            </p:nvSpPr>
            <p:spPr bwMode="auto">
              <a:xfrm>
                <a:off x="1115" y="3334"/>
                <a:ext cx="1094" cy="209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50000">
                    <a:srgbClr val="F95AB7"/>
                  </a:gs>
                  <a:gs pos="100000">
                    <a:srgbClr val="FFFFFF"/>
                  </a:gs>
                </a:gsLst>
                <a:lin ang="0" scaled="1"/>
              </a:gradFill>
              <a:ln w="63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8" name="Freeform 1048"/>
              <p:cNvSpPr>
                <a:spLocks/>
              </p:cNvSpPr>
              <p:nvPr/>
            </p:nvSpPr>
            <p:spPr bwMode="auto">
              <a:xfrm>
                <a:off x="770" y="1586"/>
                <a:ext cx="211" cy="381"/>
              </a:xfrm>
              <a:custGeom>
                <a:avLst/>
                <a:gdLst>
                  <a:gd name="T0" fmla="*/ 166 w 211"/>
                  <a:gd name="T1" fmla="*/ 380 h 381"/>
                  <a:gd name="T2" fmla="*/ 125 w 211"/>
                  <a:gd name="T3" fmla="*/ 307 h 381"/>
                  <a:gd name="T4" fmla="*/ 81 w 211"/>
                  <a:gd name="T5" fmla="*/ 218 h 381"/>
                  <a:gd name="T6" fmla="*/ 51 w 211"/>
                  <a:gd name="T7" fmla="*/ 149 h 381"/>
                  <a:gd name="T8" fmla="*/ 27 w 211"/>
                  <a:gd name="T9" fmla="*/ 89 h 381"/>
                  <a:gd name="T10" fmla="*/ 7 w 211"/>
                  <a:gd name="T11" fmla="*/ 40 h 381"/>
                  <a:gd name="T12" fmla="*/ 0 w 211"/>
                  <a:gd name="T13" fmla="*/ 3 h 381"/>
                  <a:gd name="T14" fmla="*/ 41 w 211"/>
                  <a:gd name="T15" fmla="*/ 0 h 381"/>
                  <a:gd name="T16" fmla="*/ 68 w 211"/>
                  <a:gd name="T17" fmla="*/ 0 h 381"/>
                  <a:gd name="T18" fmla="*/ 91 w 211"/>
                  <a:gd name="T19" fmla="*/ 73 h 381"/>
                  <a:gd name="T20" fmla="*/ 115 w 211"/>
                  <a:gd name="T21" fmla="*/ 129 h 381"/>
                  <a:gd name="T22" fmla="*/ 142 w 211"/>
                  <a:gd name="T23" fmla="*/ 205 h 381"/>
                  <a:gd name="T24" fmla="*/ 169 w 211"/>
                  <a:gd name="T25" fmla="*/ 264 h 381"/>
                  <a:gd name="T26" fmla="*/ 210 w 211"/>
                  <a:gd name="T27" fmla="*/ 330 h 38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11"/>
                  <a:gd name="T43" fmla="*/ 0 h 381"/>
                  <a:gd name="T44" fmla="*/ 211 w 211"/>
                  <a:gd name="T45" fmla="*/ 381 h 38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11" h="381">
                    <a:moveTo>
                      <a:pt x="166" y="380"/>
                    </a:moveTo>
                    <a:lnTo>
                      <a:pt x="125" y="307"/>
                    </a:lnTo>
                    <a:lnTo>
                      <a:pt x="81" y="218"/>
                    </a:lnTo>
                    <a:lnTo>
                      <a:pt x="51" y="149"/>
                    </a:lnTo>
                    <a:lnTo>
                      <a:pt x="27" y="89"/>
                    </a:lnTo>
                    <a:lnTo>
                      <a:pt x="7" y="40"/>
                    </a:lnTo>
                    <a:lnTo>
                      <a:pt x="0" y="3"/>
                    </a:lnTo>
                    <a:lnTo>
                      <a:pt x="41" y="0"/>
                    </a:lnTo>
                    <a:lnTo>
                      <a:pt x="68" y="0"/>
                    </a:lnTo>
                    <a:lnTo>
                      <a:pt x="91" y="73"/>
                    </a:lnTo>
                    <a:lnTo>
                      <a:pt x="115" y="129"/>
                    </a:lnTo>
                    <a:lnTo>
                      <a:pt x="142" y="205"/>
                    </a:lnTo>
                    <a:lnTo>
                      <a:pt x="169" y="264"/>
                    </a:lnTo>
                    <a:lnTo>
                      <a:pt x="210" y="330"/>
                    </a:lnTo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EAEC5E"/>
                  </a:gs>
                  <a:gs pos="100000">
                    <a:srgbClr val="000000"/>
                  </a:gs>
                </a:gsLst>
                <a:lin ang="18900000" scaled="1"/>
              </a:gradFill>
              <a:ln w="6350" cap="rnd">
                <a:solidFill>
                  <a:srgbClr val="B3B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399" name="Oval 1049"/>
              <p:cNvSpPr>
                <a:spLocks noChangeArrowheads="1"/>
              </p:cNvSpPr>
              <p:nvPr/>
            </p:nvSpPr>
            <p:spPr bwMode="auto">
              <a:xfrm>
                <a:off x="772" y="1576"/>
                <a:ext cx="69" cy="12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0" name="Freeform 1050"/>
              <p:cNvSpPr>
                <a:spLocks/>
              </p:cNvSpPr>
              <p:nvPr/>
            </p:nvSpPr>
            <p:spPr bwMode="auto">
              <a:xfrm>
                <a:off x="768" y="1728"/>
                <a:ext cx="1760" cy="755"/>
              </a:xfrm>
              <a:custGeom>
                <a:avLst/>
                <a:gdLst>
                  <a:gd name="T0" fmla="*/ 3 w 1760"/>
                  <a:gd name="T1" fmla="*/ 754 h 755"/>
                  <a:gd name="T2" fmla="*/ 0 w 1760"/>
                  <a:gd name="T3" fmla="*/ 665 h 755"/>
                  <a:gd name="T4" fmla="*/ 0 w 1760"/>
                  <a:gd name="T5" fmla="*/ 579 h 755"/>
                  <a:gd name="T6" fmla="*/ 17 w 1760"/>
                  <a:gd name="T7" fmla="*/ 470 h 755"/>
                  <a:gd name="T8" fmla="*/ 43 w 1760"/>
                  <a:gd name="T9" fmla="*/ 400 h 755"/>
                  <a:gd name="T10" fmla="*/ 94 w 1760"/>
                  <a:gd name="T11" fmla="*/ 321 h 755"/>
                  <a:gd name="T12" fmla="*/ 130 w 1760"/>
                  <a:gd name="T13" fmla="*/ 265 h 755"/>
                  <a:gd name="T14" fmla="*/ 211 w 1760"/>
                  <a:gd name="T15" fmla="*/ 198 h 755"/>
                  <a:gd name="T16" fmla="*/ 294 w 1760"/>
                  <a:gd name="T17" fmla="*/ 139 h 755"/>
                  <a:gd name="T18" fmla="*/ 388 w 1760"/>
                  <a:gd name="T19" fmla="*/ 93 h 755"/>
                  <a:gd name="T20" fmla="*/ 522 w 1760"/>
                  <a:gd name="T21" fmla="*/ 43 h 755"/>
                  <a:gd name="T22" fmla="*/ 645 w 1760"/>
                  <a:gd name="T23" fmla="*/ 20 h 755"/>
                  <a:gd name="T24" fmla="*/ 786 w 1760"/>
                  <a:gd name="T25" fmla="*/ 0 h 755"/>
                  <a:gd name="T26" fmla="*/ 916 w 1760"/>
                  <a:gd name="T27" fmla="*/ 0 h 755"/>
                  <a:gd name="T28" fmla="*/ 1037 w 1760"/>
                  <a:gd name="T29" fmla="*/ 3 h 755"/>
                  <a:gd name="T30" fmla="*/ 1167 w 1760"/>
                  <a:gd name="T31" fmla="*/ 23 h 755"/>
                  <a:gd name="T32" fmla="*/ 1298 w 1760"/>
                  <a:gd name="T33" fmla="*/ 63 h 755"/>
                  <a:gd name="T34" fmla="*/ 1391 w 1760"/>
                  <a:gd name="T35" fmla="*/ 103 h 755"/>
                  <a:gd name="T36" fmla="*/ 1505 w 1760"/>
                  <a:gd name="T37" fmla="*/ 165 h 755"/>
                  <a:gd name="T38" fmla="*/ 1588 w 1760"/>
                  <a:gd name="T39" fmla="*/ 235 h 755"/>
                  <a:gd name="T40" fmla="*/ 1659 w 1760"/>
                  <a:gd name="T41" fmla="*/ 317 h 755"/>
                  <a:gd name="T42" fmla="*/ 1709 w 1760"/>
                  <a:gd name="T43" fmla="*/ 403 h 755"/>
                  <a:gd name="T44" fmla="*/ 1736 w 1760"/>
                  <a:gd name="T45" fmla="*/ 496 h 755"/>
                  <a:gd name="T46" fmla="*/ 1759 w 1760"/>
                  <a:gd name="T47" fmla="*/ 608 h 755"/>
                  <a:gd name="T48" fmla="*/ 1752 w 1760"/>
                  <a:gd name="T49" fmla="*/ 691 h 755"/>
                  <a:gd name="T50" fmla="*/ 1752 w 1760"/>
                  <a:gd name="T51" fmla="*/ 751 h 755"/>
                  <a:gd name="T52" fmla="*/ 1739 w 1760"/>
                  <a:gd name="T53" fmla="*/ 658 h 755"/>
                  <a:gd name="T54" fmla="*/ 1719 w 1760"/>
                  <a:gd name="T55" fmla="*/ 569 h 755"/>
                  <a:gd name="T56" fmla="*/ 1689 w 1760"/>
                  <a:gd name="T57" fmla="*/ 506 h 755"/>
                  <a:gd name="T58" fmla="*/ 1652 w 1760"/>
                  <a:gd name="T59" fmla="*/ 450 h 755"/>
                  <a:gd name="T60" fmla="*/ 1609 w 1760"/>
                  <a:gd name="T61" fmla="*/ 400 h 755"/>
                  <a:gd name="T62" fmla="*/ 1532 w 1760"/>
                  <a:gd name="T63" fmla="*/ 331 h 755"/>
                  <a:gd name="T64" fmla="*/ 1438 w 1760"/>
                  <a:gd name="T65" fmla="*/ 281 h 755"/>
                  <a:gd name="T66" fmla="*/ 1341 w 1760"/>
                  <a:gd name="T67" fmla="*/ 238 h 755"/>
                  <a:gd name="T68" fmla="*/ 1204 w 1760"/>
                  <a:gd name="T69" fmla="*/ 208 h 755"/>
                  <a:gd name="T70" fmla="*/ 1067 w 1760"/>
                  <a:gd name="T71" fmla="*/ 185 h 755"/>
                  <a:gd name="T72" fmla="*/ 913 w 1760"/>
                  <a:gd name="T73" fmla="*/ 179 h 755"/>
                  <a:gd name="T74" fmla="*/ 776 w 1760"/>
                  <a:gd name="T75" fmla="*/ 179 h 755"/>
                  <a:gd name="T76" fmla="*/ 632 w 1760"/>
                  <a:gd name="T77" fmla="*/ 189 h 755"/>
                  <a:gd name="T78" fmla="*/ 488 w 1760"/>
                  <a:gd name="T79" fmla="*/ 215 h 755"/>
                  <a:gd name="T80" fmla="*/ 358 w 1760"/>
                  <a:gd name="T81" fmla="*/ 255 h 755"/>
                  <a:gd name="T82" fmla="*/ 217 w 1760"/>
                  <a:gd name="T83" fmla="*/ 337 h 755"/>
                  <a:gd name="T84" fmla="*/ 134 w 1760"/>
                  <a:gd name="T85" fmla="*/ 410 h 755"/>
                  <a:gd name="T86" fmla="*/ 70 w 1760"/>
                  <a:gd name="T87" fmla="*/ 499 h 755"/>
                  <a:gd name="T88" fmla="*/ 30 w 1760"/>
                  <a:gd name="T89" fmla="*/ 572 h 755"/>
                  <a:gd name="T90" fmla="*/ 7 w 1760"/>
                  <a:gd name="T91" fmla="*/ 658 h 755"/>
                  <a:gd name="T92" fmla="*/ 3 w 1760"/>
                  <a:gd name="T93" fmla="*/ 754 h 75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0"/>
                  <a:gd name="T142" fmla="*/ 0 h 755"/>
                  <a:gd name="T143" fmla="*/ 1760 w 1760"/>
                  <a:gd name="T144" fmla="*/ 755 h 75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0" h="755">
                    <a:moveTo>
                      <a:pt x="3" y="754"/>
                    </a:moveTo>
                    <a:lnTo>
                      <a:pt x="0" y="665"/>
                    </a:lnTo>
                    <a:lnTo>
                      <a:pt x="0" y="579"/>
                    </a:lnTo>
                    <a:lnTo>
                      <a:pt x="17" y="470"/>
                    </a:lnTo>
                    <a:lnTo>
                      <a:pt x="43" y="400"/>
                    </a:lnTo>
                    <a:lnTo>
                      <a:pt x="94" y="321"/>
                    </a:lnTo>
                    <a:lnTo>
                      <a:pt x="130" y="265"/>
                    </a:lnTo>
                    <a:lnTo>
                      <a:pt x="211" y="198"/>
                    </a:lnTo>
                    <a:lnTo>
                      <a:pt x="294" y="139"/>
                    </a:lnTo>
                    <a:lnTo>
                      <a:pt x="388" y="93"/>
                    </a:lnTo>
                    <a:lnTo>
                      <a:pt x="522" y="43"/>
                    </a:lnTo>
                    <a:lnTo>
                      <a:pt x="645" y="20"/>
                    </a:lnTo>
                    <a:lnTo>
                      <a:pt x="786" y="0"/>
                    </a:lnTo>
                    <a:lnTo>
                      <a:pt x="916" y="0"/>
                    </a:lnTo>
                    <a:lnTo>
                      <a:pt x="1037" y="3"/>
                    </a:lnTo>
                    <a:lnTo>
                      <a:pt x="1167" y="23"/>
                    </a:lnTo>
                    <a:lnTo>
                      <a:pt x="1298" y="63"/>
                    </a:lnTo>
                    <a:lnTo>
                      <a:pt x="1391" y="103"/>
                    </a:lnTo>
                    <a:lnTo>
                      <a:pt x="1505" y="165"/>
                    </a:lnTo>
                    <a:lnTo>
                      <a:pt x="1588" y="235"/>
                    </a:lnTo>
                    <a:lnTo>
                      <a:pt x="1659" y="317"/>
                    </a:lnTo>
                    <a:lnTo>
                      <a:pt x="1709" y="403"/>
                    </a:lnTo>
                    <a:lnTo>
                      <a:pt x="1736" y="496"/>
                    </a:lnTo>
                    <a:lnTo>
                      <a:pt x="1759" y="608"/>
                    </a:lnTo>
                    <a:lnTo>
                      <a:pt x="1752" y="691"/>
                    </a:lnTo>
                    <a:lnTo>
                      <a:pt x="1752" y="751"/>
                    </a:lnTo>
                    <a:lnTo>
                      <a:pt x="1739" y="658"/>
                    </a:lnTo>
                    <a:lnTo>
                      <a:pt x="1719" y="569"/>
                    </a:lnTo>
                    <a:lnTo>
                      <a:pt x="1689" y="506"/>
                    </a:lnTo>
                    <a:lnTo>
                      <a:pt x="1652" y="450"/>
                    </a:lnTo>
                    <a:lnTo>
                      <a:pt x="1609" y="400"/>
                    </a:lnTo>
                    <a:lnTo>
                      <a:pt x="1532" y="331"/>
                    </a:lnTo>
                    <a:lnTo>
                      <a:pt x="1438" y="281"/>
                    </a:lnTo>
                    <a:lnTo>
                      <a:pt x="1341" y="238"/>
                    </a:lnTo>
                    <a:lnTo>
                      <a:pt x="1204" y="208"/>
                    </a:lnTo>
                    <a:lnTo>
                      <a:pt x="1067" y="185"/>
                    </a:lnTo>
                    <a:lnTo>
                      <a:pt x="913" y="179"/>
                    </a:lnTo>
                    <a:lnTo>
                      <a:pt x="776" y="179"/>
                    </a:lnTo>
                    <a:lnTo>
                      <a:pt x="632" y="189"/>
                    </a:lnTo>
                    <a:lnTo>
                      <a:pt x="488" y="215"/>
                    </a:lnTo>
                    <a:lnTo>
                      <a:pt x="358" y="255"/>
                    </a:lnTo>
                    <a:lnTo>
                      <a:pt x="217" y="337"/>
                    </a:lnTo>
                    <a:lnTo>
                      <a:pt x="134" y="410"/>
                    </a:lnTo>
                    <a:lnTo>
                      <a:pt x="70" y="499"/>
                    </a:lnTo>
                    <a:lnTo>
                      <a:pt x="30" y="572"/>
                    </a:lnTo>
                    <a:lnTo>
                      <a:pt x="7" y="658"/>
                    </a:lnTo>
                    <a:lnTo>
                      <a:pt x="3" y="754"/>
                    </a:lnTo>
                  </a:path>
                </a:pathLst>
              </a:custGeom>
              <a:gradFill rotWithShape="0">
                <a:gsLst>
                  <a:gs pos="0">
                    <a:srgbClr val="FDA4B5"/>
                  </a:gs>
                  <a:gs pos="100000">
                    <a:srgbClr val="191012"/>
                  </a:gs>
                </a:gsLst>
                <a:lin ang="5400000" scaled="1"/>
              </a:gradFill>
              <a:ln w="635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01" name="Freeform 1051"/>
              <p:cNvSpPr>
                <a:spLocks/>
              </p:cNvSpPr>
              <p:nvPr/>
            </p:nvSpPr>
            <p:spPr bwMode="auto">
              <a:xfrm>
                <a:off x="2318" y="1586"/>
                <a:ext cx="207" cy="383"/>
              </a:xfrm>
              <a:custGeom>
                <a:avLst/>
                <a:gdLst>
                  <a:gd name="T0" fmla="*/ 43 w 207"/>
                  <a:gd name="T1" fmla="*/ 382 h 383"/>
                  <a:gd name="T2" fmla="*/ 83 w 207"/>
                  <a:gd name="T3" fmla="*/ 309 h 383"/>
                  <a:gd name="T4" fmla="*/ 126 w 207"/>
                  <a:gd name="T5" fmla="*/ 219 h 383"/>
                  <a:gd name="T6" fmla="*/ 156 w 207"/>
                  <a:gd name="T7" fmla="*/ 149 h 383"/>
                  <a:gd name="T8" fmla="*/ 179 w 207"/>
                  <a:gd name="T9" fmla="*/ 90 h 383"/>
                  <a:gd name="T10" fmla="*/ 199 w 207"/>
                  <a:gd name="T11" fmla="*/ 40 h 383"/>
                  <a:gd name="T12" fmla="*/ 206 w 207"/>
                  <a:gd name="T13" fmla="*/ 3 h 383"/>
                  <a:gd name="T14" fmla="*/ 166 w 207"/>
                  <a:gd name="T15" fmla="*/ 0 h 383"/>
                  <a:gd name="T16" fmla="*/ 140 w 207"/>
                  <a:gd name="T17" fmla="*/ 0 h 383"/>
                  <a:gd name="T18" fmla="*/ 116 w 207"/>
                  <a:gd name="T19" fmla="*/ 73 h 383"/>
                  <a:gd name="T20" fmla="*/ 93 w 207"/>
                  <a:gd name="T21" fmla="*/ 130 h 383"/>
                  <a:gd name="T22" fmla="*/ 66 w 207"/>
                  <a:gd name="T23" fmla="*/ 206 h 383"/>
                  <a:gd name="T24" fmla="*/ 40 w 207"/>
                  <a:gd name="T25" fmla="*/ 266 h 383"/>
                  <a:gd name="T26" fmla="*/ 0 w 207"/>
                  <a:gd name="T27" fmla="*/ 332 h 38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07"/>
                  <a:gd name="T43" fmla="*/ 0 h 383"/>
                  <a:gd name="T44" fmla="*/ 207 w 207"/>
                  <a:gd name="T45" fmla="*/ 383 h 38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07" h="383">
                    <a:moveTo>
                      <a:pt x="43" y="382"/>
                    </a:moveTo>
                    <a:lnTo>
                      <a:pt x="83" y="309"/>
                    </a:lnTo>
                    <a:lnTo>
                      <a:pt x="126" y="219"/>
                    </a:lnTo>
                    <a:lnTo>
                      <a:pt x="156" y="149"/>
                    </a:lnTo>
                    <a:lnTo>
                      <a:pt x="179" y="90"/>
                    </a:lnTo>
                    <a:lnTo>
                      <a:pt x="199" y="40"/>
                    </a:lnTo>
                    <a:lnTo>
                      <a:pt x="206" y="3"/>
                    </a:lnTo>
                    <a:lnTo>
                      <a:pt x="166" y="0"/>
                    </a:lnTo>
                    <a:lnTo>
                      <a:pt x="140" y="0"/>
                    </a:lnTo>
                    <a:lnTo>
                      <a:pt x="116" y="73"/>
                    </a:lnTo>
                    <a:lnTo>
                      <a:pt x="93" y="130"/>
                    </a:lnTo>
                    <a:lnTo>
                      <a:pt x="66" y="206"/>
                    </a:lnTo>
                    <a:lnTo>
                      <a:pt x="40" y="266"/>
                    </a:lnTo>
                    <a:lnTo>
                      <a:pt x="0" y="332"/>
                    </a:lnTo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EAEC5E"/>
                  </a:gs>
                  <a:gs pos="100000">
                    <a:srgbClr val="000000"/>
                  </a:gs>
                </a:gsLst>
                <a:lin ang="2700000" scaled="1"/>
              </a:gradFill>
              <a:ln w="6350" cap="rnd">
                <a:solidFill>
                  <a:srgbClr val="B3B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02" name="Oval 1052"/>
              <p:cNvSpPr>
                <a:spLocks noChangeArrowheads="1"/>
              </p:cNvSpPr>
              <p:nvPr/>
            </p:nvSpPr>
            <p:spPr bwMode="auto">
              <a:xfrm>
                <a:off x="2455" y="1578"/>
                <a:ext cx="70" cy="10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3" name="Freeform 1053"/>
              <p:cNvSpPr>
                <a:spLocks/>
              </p:cNvSpPr>
              <p:nvPr/>
            </p:nvSpPr>
            <p:spPr bwMode="auto">
              <a:xfrm>
                <a:off x="777" y="1903"/>
                <a:ext cx="1753" cy="1819"/>
              </a:xfrm>
              <a:custGeom>
                <a:avLst/>
                <a:gdLst>
                  <a:gd name="T0" fmla="*/ 698 w 1753"/>
                  <a:gd name="T1" fmla="*/ 1806 h 1819"/>
                  <a:gd name="T2" fmla="*/ 698 w 1753"/>
                  <a:gd name="T3" fmla="*/ 1806 h 1819"/>
                  <a:gd name="T4" fmla="*/ 698 w 1753"/>
                  <a:gd name="T5" fmla="*/ 1806 h 1819"/>
                  <a:gd name="T6" fmla="*/ 698 w 1753"/>
                  <a:gd name="T7" fmla="*/ 1794 h 1819"/>
                  <a:gd name="T8" fmla="*/ 686 w 1753"/>
                  <a:gd name="T9" fmla="*/ 1818 h 1819"/>
                  <a:gd name="T10" fmla="*/ 686 w 1753"/>
                  <a:gd name="T11" fmla="*/ 1818 h 1819"/>
                  <a:gd name="T12" fmla="*/ 709 w 1753"/>
                  <a:gd name="T13" fmla="*/ 1806 h 1819"/>
                  <a:gd name="T14" fmla="*/ 770 w 1753"/>
                  <a:gd name="T15" fmla="*/ 1794 h 1819"/>
                  <a:gd name="T16" fmla="*/ 794 w 1753"/>
                  <a:gd name="T17" fmla="*/ 1734 h 1819"/>
                  <a:gd name="T18" fmla="*/ 823 w 1753"/>
                  <a:gd name="T19" fmla="*/ 1626 h 1819"/>
                  <a:gd name="T20" fmla="*/ 848 w 1753"/>
                  <a:gd name="T21" fmla="*/ 1501 h 1819"/>
                  <a:gd name="T22" fmla="*/ 818 w 1753"/>
                  <a:gd name="T23" fmla="*/ 1411 h 1819"/>
                  <a:gd name="T24" fmla="*/ 709 w 1753"/>
                  <a:gd name="T25" fmla="*/ 1316 h 1819"/>
                  <a:gd name="T26" fmla="*/ 578 w 1753"/>
                  <a:gd name="T27" fmla="*/ 1268 h 1819"/>
                  <a:gd name="T28" fmla="*/ 434 w 1753"/>
                  <a:gd name="T29" fmla="*/ 1197 h 1819"/>
                  <a:gd name="T30" fmla="*/ 274 w 1753"/>
                  <a:gd name="T31" fmla="*/ 1106 h 1819"/>
                  <a:gd name="T32" fmla="*/ 162 w 1753"/>
                  <a:gd name="T33" fmla="*/ 982 h 1819"/>
                  <a:gd name="T34" fmla="*/ 78 w 1753"/>
                  <a:gd name="T35" fmla="*/ 842 h 1819"/>
                  <a:gd name="T36" fmla="*/ 78 w 1753"/>
                  <a:gd name="T37" fmla="*/ 835 h 1819"/>
                  <a:gd name="T38" fmla="*/ 28 w 1753"/>
                  <a:gd name="T39" fmla="*/ 751 h 1819"/>
                  <a:gd name="T40" fmla="*/ 7 w 1753"/>
                  <a:gd name="T41" fmla="*/ 626 h 1819"/>
                  <a:gd name="T42" fmla="*/ 0 w 1753"/>
                  <a:gd name="T43" fmla="*/ 515 h 1819"/>
                  <a:gd name="T44" fmla="*/ 21 w 1753"/>
                  <a:gd name="T45" fmla="*/ 403 h 1819"/>
                  <a:gd name="T46" fmla="*/ 98 w 1753"/>
                  <a:gd name="T47" fmla="*/ 264 h 1819"/>
                  <a:gd name="T48" fmla="*/ 202 w 1753"/>
                  <a:gd name="T49" fmla="*/ 166 h 1819"/>
                  <a:gd name="T50" fmla="*/ 316 w 1753"/>
                  <a:gd name="T51" fmla="*/ 97 h 1819"/>
                  <a:gd name="T52" fmla="*/ 464 w 1753"/>
                  <a:gd name="T53" fmla="*/ 35 h 1819"/>
                  <a:gd name="T54" fmla="*/ 683 w 1753"/>
                  <a:gd name="T55" fmla="*/ 7 h 1819"/>
                  <a:gd name="T56" fmla="*/ 851 w 1753"/>
                  <a:gd name="T57" fmla="*/ 0 h 1819"/>
                  <a:gd name="T58" fmla="*/ 1041 w 1753"/>
                  <a:gd name="T59" fmla="*/ 0 h 1819"/>
                  <a:gd name="T60" fmla="*/ 1239 w 1753"/>
                  <a:gd name="T61" fmla="*/ 35 h 1819"/>
                  <a:gd name="T62" fmla="*/ 1393 w 1753"/>
                  <a:gd name="T63" fmla="*/ 77 h 1819"/>
                  <a:gd name="T64" fmla="*/ 1534 w 1753"/>
                  <a:gd name="T65" fmla="*/ 160 h 1819"/>
                  <a:gd name="T66" fmla="*/ 1625 w 1753"/>
                  <a:gd name="T67" fmla="*/ 244 h 1819"/>
                  <a:gd name="T68" fmla="*/ 1695 w 1753"/>
                  <a:gd name="T69" fmla="*/ 348 h 1819"/>
                  <a:gd name="T70" fmla="*/ 1738 w 1753"/>
                  <a:gd name="T71" fmla="*/ 494 h 1819"/>
                  <a:gd name="T72" fmla="*/ 1752 w 1753"/>
                  <a:gd name="T73" fmla="*/ 606 h 1819"/>
                  <a:gd name="T74" fmla="*/ 1738 w 1753"/>
                  <a:gd name="T75" fmla="*/ 717 h 1819"/>
                  <a:gd name="T76" fmla="*/ 1661 w 1753"/>
                  <a:gd name="T77" fmla="*/ 890 h 1819"/>
                  <a:gd name="T78" fmla="*/ 1583 w 1753"/>
                  <a:gd name="T79" fmla="*/ 995 h 1819"/>
                  <a:gd name="T80" fmla="*/ 1500 w 1753"/>
                  <a:gd name="T81" fmla="*/ 1089 h 1819"/>
                  <a:gd name="T82" fmla="*/ 1392 w 1753"/>
                  <a:gd name="T83" fmla="*/ 1160 h 1819"/>
                  <a:gd name="T84" fmla="*/ 1321 w 1753"/>
                  <a:gd name="T85" fmla="*/ 1197 h 1819"/>
                  <a:gd name="T86" fmla="*/ 1237 w 1753"/>
                  <a:gd name="T87" fmla="*/ 1256 h 1819"/>
                  <a:gd name="T88" fmla="*/ 1153 w 1753"/>
                  <a:gd name="T89" fmla="*/ 1292 h 1819"/>
                  <a:gd name="T90" fmla="*/ 1069 w 1753"/>
                  <a:gd name="T91" fmla="*/ 1340 h 1819"/>
                  <a:gd name="T92" fmla="*/ 943 w 1753"/>
                  <a:gd name="T93" fmla="*/ 1411 h 1819"/>
                  <a:gd name="T94" fmla="*/ 913 w 1753"/>
                  <a:gd name="T95" fmla="*/ 1507 h 1819"/>
                  <a:gd name="T96" fmla="*/ 938 w 1753"/>
                  <a:gd name="T97" fmla="*/ 1638 h 1819"/>
                  <a:gd name="T98" fmla="*/ 956 w 1753"/>
                  <a:gd name="T99" fmla="*/ 1710 h 1819"/>
                  <a:gd name="T100" fmla="*/ 968 w 1753"/>
                  <a:gd name="T101" fmla="*/ 1764 h 1819"/>
                  <a:gd name="T102" fmla="*/ 986 w 1753"/>
                  <a:gd name="T103" fmla="*/ 1794 h 1819"/>
                  <a:gd name="T104" fmla="*/ 1021 w 1753"/>
                  <a:gd name="T105" fmla="*/ 1800 h 1819"/>
                  <a:gd name="T106" fmla="*/ 1045 w 1753"/>
                  <a:gd name="T107" fmla="*/ 1800 h 181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753"/>
                  <a:gd name="T163" fmla="*/ 0 h 1819"/>
                  <a:gd name="T164" fmla="*/ 1753 w 1753"/>
                  <a:gd name="T165" fmla="*/ 1819 h 1819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753" h="1819">
                    <a:moveTo>
                      <a:pt x="698" y="1806"/>
                    </a:moveTo>
                    <a:lnTo>
                      <a:pt x="698" y="1806"/>
                    </a:lnTo>
                    <a:lnTo>
                      <a:pt x="698" y="1794"/>
                    </a:lnTo>
                    <a:lnTo>
                      <a:pt x="686" y="1818"/>
                    </a:lnTo>
                    <a:lnTo>
                      <a:pt x="709" y="1806"/>
                    </a:lnTo>
                    <a:lnTo>
                      <a:pt x="770" y="1794"/>
                    </a:lnTo>
                    <a:lnTo>
                      <a:pt x="794" y="1734"/>
                    </a:lnTo>
                    <a:lnTo>
                      <a:pt x="823" y="1626"/>
                    </a:lnTo>
                    <a:lnTo>
                      <a:pt x="848" y="1501"/>
                    </a:lnTo>
                    <a:lnTo>
                      <a:pt x="818" y="1411"/>
                    </a:lnTo>
                    <a:lnTo>
                      <a:pt x="709" y="1316"/>
                    </a:lnTo>
                    <a:lnTo>
                      <a:pt x="578" y="1268"/>
                    </a:lnTo>
                    <a:lnTo>
                      <a:pt x="434" y="1197"/>
                    </a:lnTo>
                    <a:lnTo>
                      <a:pt x="274" y="1106"/>
                    </a:lnTo>
                    <a:lnTo>
                      <a:pt x="162" y="982"/>
                    </a:lnTo>
                    <a:lnTo>
                      <a:pt x="78" y="842"/>
                    </a:lnTo>
                    <a:lnTo>
                      <a:pt x="78" y="835"/>
                    </a:lnTo>
                    <a:lnTo>
                      <a:pt x="28" y="751"/>
                    </a:lnTo>
                    <a:lnTo>
                      <a:pt x="7" y="626"/>
                    </a:lnTo>
                    <a:lnTo>
                      <a:pt x="0" y="515"/>
                    </a:lnTo>
                    <a:lnTo>
                      <a:pt x="21" y="403"/>
                    </a:lnTo>
                    <a:lnTo>
                      <a:pt x="98" y="264"/>
                    </a:lnTo>
                    <a:lnTo>
                      <a:pt x="202" y="166"/>
                    </a:lnTo>
                    <a:lnTo>
                      <a:pt x="316" y="97"/>
                    </a:lnTo>
                    <a:lnTo>
                      <a:pt x="464" y="35"/>
                    </a:lnTo>
                    <a:lnTo>
                      <a:pt x="683" y="7"/>
                    </a:lnTo>
                    <a:lnTo>
                      <a:pt x="851" y="0"/>
                    </a:lnTo>
                    <a:lnTo>
                      <a:pt x="1041" y="0"/>
                    </a:lnTo>
                    <a:lnTo>
                      <a:pt x="1239" y="35"/>
                    </a:lnTo>
                    <a:lnTo>
                      <a:pt x="1393" y="77"/>
                    </a:lnTo>
                    <a:lnTo>
                      <a:pt x="1534" y="160"/>
                    </a:lnTo>
                    <a:lnTo>
                      <a:pt x="1625" y="244"/>
                    </a:lnTo>
                    <a:lnTo>
                      <a:pt x="1695" y="348"/>
                    </a:lnTo>
                    <a:lnTo>
                      <a:pt x="1738" y="494"/>
                    </a:lnTo>
                    <a:lnTo>
                      <a:pt x="1752" y="606"/>
                    </a:lnTo>
                    <a:lnTo>
                      <a:pt x="1738" y="717"/>
                    </a:lnTo>
                    <a:lnTo>
                      <a:pt x="1661" y="890"/>
                    </a:lnTo>
                    <a:lnTo>
                      <a:pt x="1583" y="995"/>
                    </a:lnTo>
                    <a:lnTo>
                      <a:pt x="1500" y="1089"/>
                    </a:lnTo>
                    <a:lnTo>
                      <a:pt x="1392" y="1160"/>
                    </a:lnTo>
                    <a:lnTo>
                      <a:pt x="1321" y="1197"/>
                    </a:lnTo>
                    <a:lnTo>
                      <a:pt x="1237" y="1256"/>
                    </a:lnTo>
                    <a:lnTo>
                      <a:pt x="1153" y="1292"/>
                    </a:lnTo>
                    <a:lnTo>
                      <a:pt x="1069" y="1340"/>
                    </a:lnTo>
                    <a:lnTo>
                      <a:pt x="943" y="1411"/>
                    </a:lnTo>
                    <a:lnTo>
                      <a:pt x="913" y="1507"/>
                    </a:lnTo>
                    <a:lnTo>
                      <a:pt x="938" y="1638"/>
                    </a:lnTo>
                    <a:lnTo>
                      <a:pt x="956" y="1710"/>
                    </a:lnTo>
                    <a:lnTo>
                      <a:pt x="968" y="1764"/>
                    </a:lnTo>
                    <a:lnTo>
                      <a:pt x="986" y="1794"/>
                    </a:lnTo>
                    <a:lnTo>
                      <a:pt x="1021" y="1800"/>
                    </a:lnTo>
                    <a:lnTo>
                      <a:pt x="1045" y="1800"/>
                    </a:lnTo>
                  </a:path>
                </a:pathLst>
              </a:custGeom>
              <a:gradFill rotWithShape="0">
                <a:gsLst>
                  <a:gs pos="0">
                    <a:srgbClr val="F39FD1"/>
                  </a:gs>
                  <a:gs pos="100000">
                    <a:srgbClr val="FFFFFF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04" name="Freeform 1054"/>
              <p:cNvSpPr>
                <a:spLocks/>
              </p:cNvSpPr>
              <p:nvPr/>
            </p:nvSpPr>
            <p:spPr bwMode="auto">
              <a:xfrm>
                <a:off x="928" y="2095"/>
                <a:ext cx="1422" cy="938"/>
              </a:xfrm>
              <a:custGeom>
                <a:avLst/>
                <a:gdLst>
                  <a:gd name="T0" fmla="*/ 461 w 1422"/>
                  <a:gd name="T1" fmla="*/ 914 h 938"/>
                  <a:gd name="T2" fmla="*/ 418 w 1422"/>
                  <a:gd name="T3" fmla="*/ 911 h 938"/>
                  <a:gd name="T4" fmla="*/ 334 w 1422"/>
                  <a:gd name="T5" fmla="*/ 874 h 938"/>
                  <a:gd name="T6" fmla="*/ 244 w 1422"/>
                  <a:gd name="T7" fmla="*/ 811 h 938"/>
                  <a:gd name="T8" fmla="*/ 184 w 1422"/>
                  <a:gd name="T9" fmla="*/ 748 h 938"/>
                  <a:gd name="T10" fmla="*/ 134 w 1422"/>
                  <a:gd name="T11" fmla="*/ 699 h 938"/>
                  <a:gd name="T12" fmla="*/ 87 w 1422"/>
                  <a:gd name="T13" fmla="*/ 619 h 938"/>
                  <a:gd name="T14" fmla="*/ 37 w 1422"/>
                  <a:gd name="T15" fmla="*/ 526 h 938"/>
                  <a:gd name="T16" fmla="*/ 10 w 1422"/>
                  <a:gd name="T17" fmla="*/ 430 h 938"/>
                  <a:gd name="T18" fmla="*/ 0 w 1422"/>
                  <a:gd name="T19" fmla="*/ 321 h 938"/>
                  <a:gd name="T20" fmla="*/ 50 w 1422"/>
                  <a:gd name="T21" fmla="*/ 195 h 938"/>
                  <a:gd name="T22" fmla="*/ 127 w 1422"/>
                  <a:gd name="T23" fmla="*/ 126 h 938"/>
                  <a:gd name="T24" fmla="*/ 237 w 1422"/>
                  <a:gd name="T25" fmla="*/ 70 h 938"/>
                  <a:gd name="T26" fmla="*/ 405 w 1422"/>
                  <a:gd name="T27" fmla="*/ 20 h 938"/>
                  <a:gd name="T28" fmla="*/ 552 w 1422"/>
                  <a:gd name="T29" fmla="*/ 7 h 938"/>
                  <a:gd name="T30" fmla="*/ 692 w 1422"/>
                  <a:gd name="T31" fmla="*/ 0 h 938"/>
                  <a:gd name="T32" fmla="*/ 876 w 1422"/>
                  <a:gd name="T33" fmla="*/ 3 h 938"/>
                  <a:gd name="T34" fmla="*/ 1050 w 1422"/>
                  <a:gd name="T35" fmla="*/ 26 h 938"/>
                  <a:gd name="T36" fmla="*/ 1174 w 1422"/>
                  <a:gd name="T37" fmla="*/ 63 h 938"/>
                  <a:gd name="T38" fmla="*/ 1277 w 1422"/>
                  <a:gd name="T39" fmla="*/ 119 h 938"/>
                  <a:gd name="T40" fmla="*/ 1374 w 1422"/>
                  <a:gd name="T41" fmla="*/ 212 h 938"/>
                  <a:gd name="T42" fmla="*/ 1421 w 1422"/>
                  <a:gd name="T43" fmla="*/ 374 h 938"/>
                  <a:gd name="T44" fmla="*/ 1404 w 1422"/>
                  <a:gd name="T45" fmla="*/ 493 h 938"/>
                  <a:gd name="T46" fmla="*/ 1368 w 1422"/>
                  <a:gd name="T47" fmla="*/ 603 h 938"/>
                  <a:gd name="T48" fmla="*/ 1304 w 1422"/>
                  <a:gd name="T49" fmla="*/ 702 h 938"/>
                  <a:gd name="T50" fmla="*/ 1240 w 1422"/>
                  <a:gd name="T51" fmla="*/ 785 h 938"/>
                  <a:gd name="T52" fmla="*/ 1160 w 1422"/>
                  <a:gd name="T53" fmla="*/ 841 h 938"/>
                  <a:gd name="T54" fmla="*/ 1103 w 1422"/>
                  <a:gd name="T55" fmla="*/ 877 h 938"/>
                  <a:gd name="T56" fmla="*/ 1033 w 1422"/>
                  <a:gd name="T57" fmla="*/ 907 h 938"/>
                  <a:gd name="T58" fmla="*/ 966 w 1422"/>
                  <a:gd name="T59" fmla="*/ 920 h 938"/>
                  <a:gd name="T60" fmla="*/ 919 w 1422"/>
                  <a:gd name="T61" fmla="*/ 934 h 938"/>
                  <a:gd name="T62" fmla="*/ 909 w 1422"/>
                  <a:gd name="T63" fmla="*/ 937 h 93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2"/>
                  <a:gd name="T97" fmla="*/ 0 h 938"/>
                  <a:gd name="T98" fmla="*/ 1422 w 1422"/>
                  <a:gd name="T99" fmla="*/ 938 h 93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2" h="938">
                    <a:moveTo>
                      <a:pt x="461" y="914"/>
                    </a:moveTo>
                    <a:lnTo>
                      <a:pt x="418" y="911"/>
                    </a:lnTo>
                    <a:lnTo>
                      <a:pt x="334" y="874"/>
                    </a:lnTo>
                    <a:lnTo>
                      <a:pt x="244" y="811"/>
                    </a:lnTo>
                    <a:lnTo>
                      <a:pt x="184" y="748"/>
                    </a:lnTo>
                    <a:lnTo>
                      <a:pt x="134" y="699"/>
                    </a:lnTo>
                    <a:lnTo>
                      <a:pt x="87" y="619"/>
                    </a:lnTo>
                    <a:lnTo>
                      <a:pt x="37" y="526"/>
                    </a:lnTo>
                    <a:lnTo>
                      <a:pt x="10" y="430"/>
                    </a:lnTo>
                    <a:lnTo>
                      <a:pt x="0" y="321"/>
                    </a:lnTo>
                    <a:lnTo>
                      <a:pt x="50" y="195"/>
                    </a:lnTo>
                    <a:lnTo>
                      <a:pt x="127" y="126"/>
                    </a:lnTo>
                    <a:lnTo>
                      <a:pt x="237" y="70"/>
                    </a:lnTo>
                    <a:lnTo>
                      <a:pt x="405" y="20"/>
                    </a:lnTo>
                    <a:lnTo>
                      <a:pt x="552" y="7"/>
                    </a:lnTo>
                    <a:lnTo>
                      <a:pt x="692" y="0"/>
                    </a:lnTo>
                    <a:lnTo>
                      <a:pt x="876" y="3"/>
                    </a:lnTo>
                    <a:lnTo>
                      <a:pt x="1050" y="26"/>
                    </a:lnTo>
                    <a:lnTo>
                      <a:pt x="1174" y="63"/>
                    </a:lnTo>
                    <a:lnTo>
                      <a:pt x="1277" y="119"/>
                    </a:lnTo>
                    <a:lnTo>
                      <a:pt x="1374" y="212"/>
                    </a:lnTo>
                    <a:lnTo>
                      <a:pt x="1421" y="374"/>
                    </a:lnTo>
                    <a:lnTo>
                      <a:pt x="1404" y="493"/>
                    </a:lnTo>
                    <a:lnTo>
                      <a:pt x="1368" y="603"/>
                    </a:lnTo>
                    <a:lnTo>
                      <a:pt x="1304" y="702"/>
                    </a:lnTo>
                    <a:lnTo>
                      <a:pt x="1240" y="785"/>
                    </a:lnTo>
                    <a:lnTo>
                      <a:pt x="1160" y="841"/>
                    </a:lnTo>
                    <a:lnTo>
                      <a:pt x="1103" y="877"/>
                    </a:lnTo>
                    <a:lnTo>
                      <a:pt x="1033" y="907"/>
                    </a:lnTo>
                    <a:lnTo>
                      <a:pt x="966" y="920"/>
                    </a:lnTo>
                    <a:lnTo>
                      <a:pt x="919" y="934"/>
                    </a:lnTo>
                    <a:lnTo>
                      <a:pt x="909" y="937"/>
                    </a:lnTo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100000">
                    <a:srgbClr val="4C4C4C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05" name="Freeform 1055"/>
              <p:cNvSpPr>
                <a:spLocks/>
              </p:cNvSpPr>
              <p:nvPr/>
            </p:nvSpPr>
            <p:spPr bwMode="auto">
              <a:xfrm>
                <a:off x="987" y="2144"/>
                <a:ext cx="1327" cy="1560"/>
              </a:xfrm>
              <a:custGeom>
                <a:avLst/>
                <a:gdLst>
                  <a:gd name="T0" fmla="*/ 636 w 1327"/>
                  <a:gd name="T1" fmla="*/ 1158 h 1560"/>
                  <a:gd name="T2" fmla="*/ 552 w 1327"/>
                  <a:gd name="T3" fmla="*/ 925 h 1560"/>
                  <a:gd name="T4" fmla="*/ 387 w 1327"/>
                  <a:gd name="T5" fmla="*/ 854 h 1560"/>
                  <a:gd name="T6" fmla="*/ 307 w 1327"/>
                  <a:gd name="T7" fmla="*/ 837 h 1560"/>
                  <a:gd name="T8" fmla="*/ 289 w 1327"/>
                  <a:gd name="T9" fmla="*/ 780 h 1560"/>
                  <a:gd name="T10" fmla="*/ 236 w 1327"/>
                  <a:gd name="T11" fmla="*/ 735 h 1560"/>
                  <a:gd name="T12" fmla="*/ 178 w 1327"/>
                  <a:gd name="T13" fmla="*/ 709 h 1560"/>
                  <a:gd name="T14" fmla="*/ 178 w 1327"/>
                  <a:gd name="T15" fmla="*/ 669 h 1560"/>
                  <a:gd name="T16" fmla="*/ 160 w 1327"/>
                  <a:gd name="T17" fmla="*/ 634 h 1560"/>
                  <a:gd name="T18" fmla="*/ 120 w 1327"/>
                  <a:gd name="T19" fmla="*/ 612 h 1560"/>
                  <a:gd name="T20" fmla="*/ 147 w 1327"/>
                  <a:gd name="T21" fmla="*/ 564 h 1560"/>
                  <a:gd name="T22" fmla="*/ 111 w 1327"/>
                  <a:gd name="T23" fmla="*/ 550 h 1560"/>
                  <a:gd name="T24" fmla="*/ 93 w 1327"/>
                  <a:gd name="T25" fmla="*/ 506 h 1560"/>
                  <a:gd name="T26" fmla="*/ 49 w 1327"/>
                  <a:gd name="T27" fmla="*/ 476 h 1560"/>
                  <a:gd name="T28" fmla="*/ 40 w 1327"/>
                  <a:gd name="T29" fmla="*/ 436 h 1560"/>
                  <a:gd name="T30" fmla="*/ 0 w 1327"/>
                  <a:gd name="T31" fmla="*/ 383 h 1560"/>
                  <a:gd name="T32" fmla="*/ 27 w 1327"/>
                  <a:gd name="T33" fmla="*/ 335 h 1560"/>
                  <a:gd name="T34" fmla="*/ 9 w 1327"/>
                  <a:gd name="T35" fmla="*/ 299 h 1560"/>
                  <a:gd name="T36" fmla="*/ 9 w 1327"/>
                  <a:gd name="T37" fmla="*/ 264 h 1560"/>
                  <a:gd name="T38" fmla="*/ 49 w 1327"/>
                  <a:gd name="T39" fmla="*/ 233 h 1560"/>
                  <a:gd name="T40" fmla="*/ 53 w 1327"/>
                  <a:gd name="T41" fmla="*/ 167 h 1560"/>
                  <a:gd name="T42" fmla="*/ 120 w 1327"/>
                  <a:gd name="T43" fmla="*/ 167 h 1560"/>
                  <a:gd name="T44" fmla="*/ 151 w 1327"/>
                  <a:gd name="T45" fmla="*/ 137 h 1560"/>
                  <a:gd name="T46" fmla="*/ 165 w 1327"/>
                  <a:gd name="T47" fmla="*/ 92 h 1560"/>
                  <a:gd name="T48" fmla="*/ 231 w 1327"/>
                  <a:gd name="T49" fmla="*/ 115 h 1560"/>
                  <a:gd name="T50" fmla="*/ 263 w 1327"/>
                  <a:gd name="T51" fmla="*/ 66 h 1560"/>
                  <a:gd name="T52" fmla="*/ 320 w 1327"/>
                  <a:gd name="T53" fmla="*/ 62 h 1560"/>
                  <a:gd name="T54" fmla="*/ 365 w 1327"/>
                  <a:gd name="T55" fmla="*/ 75 h 1560"/>
                  <a:gd name="T56" fmla="*/ 418 w 1327"/>
                  <a:gd name="T57" fmla="*/ 22 h 1560"/>
                  <a:gd name="T58" fmla="*/ 472 w 1327"/>
                  <a:gd name="T59" fmla="*/ 57 h 1560"/>
                  <a:gd name="T60" fmla="*/ 521 w 1327"/>
                  <a:gd name="T61" fmla="*/ 31 h 1560"/>
                  <a:gd name="T62" fmla="*/ 574 w 1327"/>
                  <a:gd name="T63" fmla="*/ 31 h 1560"/>
                  <a:gd name="T64" fmla="*/ 636 w 1327"/>
                  <a:gd name="T65" fmla="*/ 40 h 1560"/>
                  <a:gd name="T66" fmla="*/ 721 w 1327"/>
                  <a:gd name="T67" fmla="*/ 9 h 1560"/>
                  <a:gd name="T68" fmla="*/ 779 w 1327"/>
                  <a:gd name="T69" fmla="*/ 35 h 1560"/>
                  <a:gd name="T70" fmla="*/ 828 w 1327"/>
                  <a:gd name="T71" fmla="*/ 48 h 1560"/>
                  <a:gd name="T72" fmla="*/ 863 w 1327"/>
                  <a:gd name="T73" fmla="*/ 35 h 1560"/>
                  <a:gd name="T74" fmla="*/ 930 w 1327"/>
                  <a:gd name="T75" fmla="*/ 35 h 1560"/>
                  <a:gd name="T76" fmla="*/ 966 w 1327"/>
                  <a:gd name="T77" fmla="*/ 44 h 1560"/>
                  <a:gd name="T78" fmla="*/ 1015 w 1327"/>
                  <a:gd name="T79" fmla="*/ 75 h 1560"/>
                  <a:gd name="T80" fmla="*/ 1081 w 1327"/>
                  <a:gd name="T81" fmla="*/ 44 h 1560"/>
                  <a:gd name="T82" fmla="*/ 1112 w 1327"/>
                  <a:gd name="T83" fmla="*/ 115 h 1560"/>
                  <a:gd name="T84" fmla="*/ 1201 w 1327"/>
                  <a:gd name="T85" fmla="*/ 115 h 1560"/>
                  <a:gd name="T86" fmla="*/ 1210 w 1327"/>
                  <a:gd name="T87" fmla="*/ 154 h 1560"/>
                  <a:gd name="T88" fmla="*/ 1246 w 1327"/>
                  <a:gd name="T89" fmla="*/ 181 h 1560"/>
                  <a:gd name="T90" fmla="*/ 1264 w 1327"/>
                  <a:gd name="T91" fmla="*/ 207 h 1560"/>
                  <a:gd name="T92" fmla="*/ 1313 w 1327"/>
                  <a:gd name="T93" fmla="*/ 251 h 1560"/>
                  <a:gd name="T94" fmla="*/ 1308 w 1327"/>
                  <a:gd name="T95" fmla="*/ 299 h 1560"/>
                  <a:gd name="T96" fmla="*/ 1295 w 1327"/>
                  <a:gd name="T97" fmla="*/ 366 h 1560"/>
                  <a:gd name="T98" fmla="*/ 1299 w 1327"/>
                  <a:gd name="T99" fmla="*/ 458 h 1560"/>
                  <a:gd name="T100" fmla="*/ 1250 w 1327"/>
                  <a:gd name="T101" fmla="*/ 542 h 1560"/>
                  <a:gd name="T102" fmla="*/ 1201 w 1327"/>
                  <a:gd name="T103" fmla="*/ 581 h 1560"/>
                  <a:gd name="T104" fmla="*/ 1152 w 1327"/>
                  <a:gd name="T105" fmla="*/ 656 h 1560"/>
                  <a:gd name="T106" fmla="*/ 1095 w 1327"/>
                  <a:gd name="T107" fmla="*/ 687 h 1560"/>
                  <a:gd name="T108" fmla="*/ 1046 w 1327"/>
                  <a:gd name="T109" fmla="*/ 766 h 1560"/>
                  <a:gd name="T110" fmla="*/ 997 w 1327"/>
                  <a:gd name="T111" fmla="*/ 810 h 1560"/>
                  <a:gd name="T112" fmla="*/ 934 w 1327"/>
                  <a:gd name="T113" fmla="*/ 841 h 1560"/>
                  <a:gd name="T114" fmla="*/ 841 w 1327"/>
                  <a:gd name="T115" fmla="*/ 894 h 1560"/>
                  <a:gd name="T116" fmla="*/ 765 w 1327"/>
                  <a:gd name="T117" fmla="*/ 1000 h 1560"/>
                  <a:gd name="T118" fmla="*/ 699 w 1327"/>
                  <a:gd name="T119" fmla="*/ 1207 h 156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327"/>
                  <a:gd name="T181" fmla="*/ 0 h 1560"/>
                  <a:gd name="T182" fmla="*/ 1327 w 1327"/>
                  <a:gd name="T183" fmla="*/ 1560 h 156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327" h="1560">
                    <a:moveTo>
                      <a:pt x="639" y="1558"/>
                    </a:moveTo>
                    <a:lnTo>
                      <a:pt x="634" y="1319"/>
                    </a:lnTo>
                    <a:lnTo>
                      <a:pt x="636" y="1158"/>
                    </a:lnTo>
                    <a:lnTo>
                      <a:pt x="619" y="1075"/>
                    </a:lnTo>
                    <a:lnTo>
                      <a:pt x="601" y="1009"/>
                    </a:lnTo>
                    <a:lnTo>
                      <a:pt x="552" y="925"/>
                    </a:lnTo>
                    <a:lnTo>
                      <a:pt x="507" y="890"/>
                    </a:lnTo>
                    <a:lnTo>
                      <a:pt x="449" y="872"/>
                    </a:lnTo>
                    <a:lnTo>
                      <a:pt x="387" y="854"/>
                    </a:lnTo>
                    <a:lnTo>
                      <a:pt x="383" y="837"/>
                    </a:lnTo>
                    <a:lnTo>
                      <a:pt x="329" y="846"/>
                    </a:lnTo>
                    <a:lnTo>
                      <a:pt x="307" y="837"/>
                    </a:lnTo>
                    <a:lnTo>
                      <a:pt x="307" y="810"/>
                    </a:lnTo>
                    <a:lnTo>
                      <a:pt x="307" y="793"/>
                    </a:lnTo>
                    <a:lnTo>
                      <a:pt x="289" y="780"/>
                    </a:lnTo>
                    <a:lnTo>
                      <a:pt x="249" y="775"/>
                    </a:lnTo>
                    <a:lnTo>
                      <a:pt x="236" y="753"/>
                    </a:lnTo>
                    <a:lnTo>
                      <a:pt x="236" y="735"/>
                    </a:lnTo>
                    <a:lnTo>
                      <a:pt x="222" y="718"/>
                    </a:lnTo>
                    <a:lnTo>
                      <a:pt x="191" y="713"/>
                    </a:lnTo>
                    <a:lnTo>
                      <a:pt x="178" y="709"/>
                    </a:lnTo>
                    <a:lnTo>
                      <a:pt x="182" y="687"/>
                    </a:lnTo>
                    <a:lnTo>
                      <a:pt x="191" y="674"/>
                    </a:lnTo>
                    <a:lnTo>
                      <a:pt x="178" y="669"/>
                    </a:lnTo>
                    <a:lnTo>
                      <a:pt x="160" y="665"/>
                    </a:lnTo>
                    <a:lnTo>
                      <a:pt x="160" y="647"/>
                    </a:lnTo>
                    <a:lnTo>
                      <a:pt x="160" y="634"/>
                    </a:lnTo>
                    <a:lnTo>
                      <a:pt x="147" y="634"/>
                    </a:lnTo>
                    <a:lnTo>
                      <a:pt x="120" y="630"/>
                    </a:lnTo>
                    <a:lnTo>
                      <a:pt x="120" y="612"/>
                    </a:lnTo>
                    <a:lnTo>
                      <a:pt x="129" y="595"/>
                    </a:lnTo>
                    <a:lnTo>
                      <a:pt x="151" y="581"/>
                    </a:lnTo>
                    <a:lnTo>
                      <a:pt x="147" y="564"/>
                    </a:lnTo>
                    <a:lnTo>
                      <a:pt x="138" y="555"/>
                    </a:lnTo>
                    <a:lnTo>
                      <a:pt x="133" y="542"/>
                    </a:lnTo>
                    <a:lnTo>
                      <a:pt x="111" y="550"/>
                    </a:lnTo>
                    <a:lnTo>
                      <a:pt x="85" y="537"/>
                    </a:lnTo>
                    <a:lnTo>
                      <a:pt x="85" y="524"/>
                    </a:lnTo>
                    <a:lnTo>
                      <a:pt x="93" y="506"/>
                    </a:lnTo>
                    <a:lnTo>
                      <a:pt x="93" y="493"/>
                    </a:lnTo>
                    <a:lnTo>
                      <a:pt x="76" y="489"/>
                    </a:lnTo>
                    <a:lnTo>
                      <a:pt x="49" y="476"/>
                    </a:lnTo>
                    <a:lnTo>
                      <a:pt x="36" y="467"/>
                    </a:lnTo>
                    <a:lnTo>
                      <a:pt x="40" y="445"/>
                    </a:lnTo>
                    <a:lnTo>
                      <a:pt x="40" y="436"/>
                    </a:lnTo>
                    <a:lnTo>
                      <a:pt x="22" y="423"/>
                    </a:lnTo>
                    <a:lnTo>
                      <a:pt x="9" y="405"/>
                    </a:lnTo>
                    <a:lnTo>
                      <a:pt x="0" y="383"/>
                    </a:lnTo>
                    <a:lnTo>
                      <a:pt x="18" y="374"/>
                    </a:lnTo>
                    <a:lnTo>
                      <a:pt x="27" y="361"/>
                    </a:lnTo>
                    <a:lnTo>
                      <a:pt x="27" y="335"/>
                    </a:lnTo>
                    <a:lnTo>
                      <a:pt x="13" y="330"/>
                    </a:lnTo>
                    <a:lnTo>
                      <a:pt x="4" y="317"/>
                    </a:lnTo>
                    <a:lnTo>
                      <a:pt x="9" y="299"/>
                    </a:lnTo>
                    <a:lnTo>
                      <a:pt x="27" y="295"/>
                    </a:lnTo>
                    <a:lnTo>
                      <a:pt x="22" y="277"/>
                    </a:lnTo>
                    <a:lnTo>
                      <a:pt x="9" y="264"/>
                    </a:lnTo>
                    <a:lnTo>
                      <a:pt x="9" y="247"/>
                    </a:lnTo>
                    <a:lnTo>
                      <a:pt x="27" y="242"/>
                    </a:lnTo>
                    <a:lnTo>
                      <a:pt x="49" y="233"/>
                    </a:lnTo>
                    <a:lnTo>
                      <a:pt x="44" y="216"/>
                    </a:lnTo>
                    <a:lnTo>
                      <a:pt x="44" y="189"/>
                    </a:lnTo>
                    <a:lnTo>
                      <a:pt x="53" y="167"/>
                    </a:lnTo>
                    <a:lnTo>
                      <a:pt x="71" y="154"/>
                    </a:lnTo>
                    <a:lnTo>
                      <a:pt x="98" y="159"/>
                    </a:lnTo>
                    <a:lnTo>
                      <a:pt x="120" y="167"/>
                    </a:lnTo>
                    <a:lnTo>
                      <a:pt x="138" y="167"/>
                    </a:lnTo>
                    <a:lnTo>
                      <a:pt x="151" y="159"/>
                    </a:lnTo>
                    <a:lnTo>
                      <a:pt x="151" y="137"/>
                    </a:lnTo>
                    <a:lnTo>
                      <a:pt x="138" y="115"/>
                    </a:lnTo>
                    <a:lnTo>
                      <a:pt x="147" y="97"/>
                    </a:lnTo>
                    <a:lnTo>
                      <a:pt x="165" y="92"/>
                    </a:lnTo>
                    <a:lnTo>
                      <a:pt x="182" y="106"/>
                    </a:lnTo>
                    <a:lnTo>
                      <a:pt x="205" y="110"/>
                    </a:lnTo>
                    <a:lnTo>
                      <a:pt x="231" y="115"/>
                    </a:lnTo>
                    <a:lnTo>
                      <a:pt x="245" y="84"/>
                    </a:lnTo>
                    <a:lnTo>
                      <a:pt x="245" y="70"/>
                    </a:lnTo>
                    <a:lnTo>
                      <a:pt x="263" y="66"/>
                    </a:lnTo>
                    <a:lnTo>
                      <a:pt x="285" y="84"/>
                    </a:lnTo>
                    <a:lnTo>
                      <a:pt x="303" y="84"/>
                    </a:lnTo>
                    <a:lnTo>
                      <a:pt x="320" y="62"/>
                    </a:lnTo>
                    <a:lnTo>
                      <a:pt x="334" y="40"/>
                    </a:lnTo>
                    <a:lnTo>
                      <a:pt x="352" y="57"/>
                    </a:lnTo>
                    <a:lnTo>
                      <a:pt x="365" y="75"/>
                    </a:lnTo>
                    <a:lnTo>
                      <a:pt x="392" y="62"/>
                    </a:lnTo>
                    <a:lnTo>
                      <a:pt x="400" y="40"/>
                    </a:lnTo>
                    <a:lnTo>
                      <a:pt x="418" y="22"/>
                    </a:lnTo>
                    <a:lnTo>
                      <a:pt x="436" y="26"/>
                    </a:lnTo>
                    <a:lnTo>
                      <a:pt x="445" y="53"/>
                    </a:lnTo>
                    <a:lnTo>
                      <a:pt x="472" y="57"/>
                    </a:lnTo>
                    <a:lnTo>
                      <a:pt x="494" y="40"/>
                    </a:lnTo>
                    <a:lnTo>
                      <a:pt x="507" y="26"/>
                    </a:lnTo>
                    <a:lnTo>
                      <a:pt x="521" y="31"/>
                    </a:lnTo>
                    <a:lnTo>
                      <a:pt x="538" y="57"/>
                    </a:lnTo>
                    <a:lnTo>
                      <a:pt x="561" y="44"/>
                    </a:lnTo>
                    <a:lnTo>
                      <a:pt x="574" y="31"/>
                    </a:lnTo>
                    <a:lnTo>
                      <a:pt x="592" y="35"/>
                    </a:lnTo>
                    <a:lnTo>
                      <a:pt x="623" y="53"/>
                    </a:lnTo>
                    <a:lnTo>
                      <a:pt x="636" y="40"/>
                    </a:lnTo>
                    <a:lnTo>
                      <a:pt x="654" y="22"/>
                    </a:lnTo>
                    <a:lnTo>
                      <a:pt x="690" y="0"/>
                    </a:lnTo>
                    <a:lnTo>
                      <a:pt x="721" y="9"/>
                    </a:lnTo>
                    <a:lnTo>
                      <a:pt x="734" y="22"/>
                    </a:lnTo>
                    <a:lnTo>
                      <a:pt x="752" y="44"/>
                    </a:lnTo>
                    <a:lnTo>
                      <a:pt x="779" y="35"/>
                    </a:lnTo>
                    <a:lnTo>
                      <a:pt x="783" y="22"/>
                    </a:lnTo>
                    <a:lnTo>
                      <a:pt x="810" y="18"/>
                    </a:lnTo>
                    <a:lnTo>
                      <a:pt x="828" y="48"/>
                    </a:lnTo>
                    <a:lnTo>
                      <a:pt x="837" y="57"/>
                    </a:lnTo>
                    <a:lnTo>
                      <a:pt x="845" y="57"/>
                    </a:lnTo>
                    <a:lnTo>
                      <a:pt x="863" y="35"/>
                    </a:lnTo>
                    <a:lnTo>
                      <a:pt x="881" y="18"/>
                    </a:lnTo>
                    <a:lnTo>
                      <a:pt x="917" y="18"/>
                    </a:lnTo>
                    <a:lnTo>
                      <a:pt x="930" y="35"/>
                    </a:lnTo>
                    <a:lnTo>
                      <a:pt x="939" y="57"/>
                    </a:lnTo>
                    <a:lnTo>
                      <a:pt x="957" y="62"/>
                    </a:lnTo>
                    <a:lnTo>
                      <a:pt x="966" y="44"/>
                    </a:lnTo>
                    <a:lnTo>
                      <a:pt x="988" y="35"/>
                    </a:lnTo>
                    <a:lnTo>
                      <a:pt x="1006" y="62"/>
                    </a:lnTo>
                    <a:lnTo>
                      <a:pt x="1015" y="75"/>
                    </a:lnTo>
                    <a:lnTo>
                      <a:pt x="1032" y="66"/>
                    </a:lnTo>
                    <a:lnTo>
                      <a:pt x="1050" y="48"/>
                    </a:lnTo>
                    <a:lnTo>
                      <a:pt x="1081" y="44"/>
                    </a:lnTo>
                    <a:lnTo>
                      <a:pt x="1095" y="62"/>
                    </a:lnTo>
                    <a:lnTo>
                      <a:pt x="1104" y="84"/>
                    </a:lnTo>
                    <a:lnTo>
                      <a:pt x="1112" y="115"/>
                    </a:lnTo>
                    <a:lnTo>
                      <a:pt x="1139" y="101"/>
                    </a:lnTo>
                    <a:lnTo>
                      <a:pt x="1166" y="88"/>
                    </a:lnTo>
                    <a:lnTo>
                      <a:pt x="1201" y="115"/>
                    </a:lnTo>
                    <a:lnTo>
                      <a:pt x="1197" y="137"/>
                    </a:lnTo>
                    <a:lnTo>
                      <a:pt x="1193" y="159"/>
                    </a:lnTo>
                    <a:lnTo>
                      <a:pt x="1210" y="154"/>
                    </a:lnTo>
                    <a:lnTo>
                      <a:pt x="1233" y="141"/>
                    </a:lnTo>
                    <a:lnTo>
                      <a:pt x="1246" y="167"/>
                    </a:lnTo>
                    <a:lnTo>
                      <a:pt x="1246" y="181"/>
                    </a:lnTo>
                    <a:lnTo>
                      <a:pt x="1241" y="194"/>
                    </a:lnTo>
                    <a:lnTo>
                      <a:pt x="1246" y="198"/>
                    </a:lnTo>
                    <a:lnTo>
                      <a:pt x="1264" y="207"/>
                    </a:lnTo>
                    <a:lnTo>
                      <a:pt x="1282" y="203"/>
                    </a:lnTo>
                    <a:lnTo>
                      <a:pt x="1313" y="220"/>
                    </a:lnTo>
                    <a:lnTo>
                      <a:pt x="1313" y="251"/>
                    </a:lnTo>
                    <a:lnTo>
                      <a:pt x="1290" y="273"/>
                    </a:lnTo>
                    <a:lnTo>
                      <a:pt x="1290" y="295"/>
                    </a:lnTo>
                    <a:lnTo>
                      <a:pt x="1308" y="299"/>
                    </a:lnTo>
                    <a:lnTo>
                      <a:pt x="1326" y="326"/>
                    </a:lnTo>
                    <a:lnTo>
                      <a:pt x="1308" y="361"/>
                    </a:lnTo>
                    <a:lnTo>
                      <a:pt x="1295" y="366"/>
                    </a:lnTo>
                    <a:lnTo>
                      <a:pt x="1286" y="401"/>
                    </a:lnTo>
                    <a:lnTo>
                      <a:pt x="1313" y="414"/>
                    </a:lnTo>
                    <a:lnTo>
                      <a:pt x="1299" y="458"/>
                    </a:lnTo>
                    <a:lnTo>
                      <a:pt x="1268" y="480"/>
                    </a:lnTo>
                    <a:lnTo>
                      <a:pt x="1255" y="506"/>
                    </a:lnTo>
                    <a:lnTo>
                      <a:pt x="1250" y="542"/>
                    </a:lnTo>
                    <a:lnTo>
                      <a:pt x="1246" y="564"/>
                    </a:lnTo>
                    <a:lnTo>
                      <a:pt x="1224" y="573"/>
                    </a:lnTo>
                    <a:lnTo>
                      <a:pt x="1201" y="581"/>
                    </a:lnTo>
                    <a:lnTo>
                      <a:pt x="1166" y="595"/>
                    </a:lnTo>
                    <a:lnTo>
                      <a:pt x="1166" y="612"/>
                    </a:lnTo>
                    <a:lnTo>
                      <a:pt x="1152" y="656"/>
                    </a:lnTo>
                    <a:lnTo>
                      <a:pt x="1135" y="669"/>
                    </a:lnTo>
                    <a:lnTo>
                      <a:pt x="1117" y="678"/>
                    </a:lnTo>
                    <a:lnTo>
                      <a:pt x="1095" y="687"/>
                    </a:lnTo>
                    <a:lnTo>
                      <a:pt x="1077" y="713"/>
                    </a:lnTo>
                    <a:lnTo>
                      <a:pt x="1068" y="749"/>
                    </a:lnTo>
                    <a:lnTo>
                      <a:pt x="1046" y="766"/>
                    </a:lnTo>
                    <a:lnTo>
                      <a:pt x="1006" y="775"/>
                    </a:lnTo>
                    <a:lnTo>
                      <a:pt x="983" y="793"/>
                    </a:lnTo>
                    <a:lnTo>
                      <a:pt x="997" y="810"/>
                    </a:lnTo>
                    <a:lnTo>
                      <a:pt x="974" y="828"/>
                    </a:lnTo>
                    <a:lnTo>
                      <a:pt x="961" y="828"/>
                    </a:lnTo>
                    <a:lnTo>
                      <a:pt x="934" y="841"/>
                    </a:lnTo>
                    <a:lnTo>
                      <a:pt x="912" y="846"/>
                    </a:lnTo>
                    <a:lnTo>
                      <a:pt x="894" y="859"/>
                    </a:lnTo>
                    <a:lnTo>
                      <a:pt x="841" y="894"/>
                    </a:lnTo>
                    <a:lnTo>
                      <a:pt x="788" y="947"/>
                    </a:lnTo>
                    <a:lnTo>
                      <a:pt x="765" y="986"/>
                    </a:lnTo>
                    <a:lnTo>
                      <a:pt x="765" y="1000"/>
                    </a:lnTo>
                    <a:lnTo>
                      <a:pt x="730" y="1048"/>
                    </a:lnTo>
                    <a:lnTo>
                      <a:pt x="707" y="1127"/>
                    </a:lnTo>
                    <a:lnTo>
                      <a:pt x="699" y="1207"/>
                    </a:lnTo>
                    <a:lnTo>
                      <a:pt x="701" y="1299"/>
                    </a:lnTo>
                    <a:lnTo>
                      <a:pt x="697" y="1559"/>
                    </a:lnTo>
                  </a:path>
                </a:pathLst>
              </a:custGeom>
              <a:gradFill rotWithShape="0">
                <a:gsLst>
                  <a:gs pos="0">
                    <a:srgbClr val="FAFD00"/>
                  </a:gs>
                  <a:gs pos="100000">
                    <a:srgbClr val="FAFD00"/>
                  </a:gs>
                </a:gsLst>
                <a:lin ang="5400000" scaled="1"/>
              </a:gradFill>
              <a:ln w="6350" cap="rnd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5406" name="Oval 1056"/>
              <p:cNvSpPr>
                <a:spLocks noChangeArrowheads="1"/>
              </p:cNvSpPr>
              <p:nvPr/>
            </p:nvSpPr>
            <p:spPr bwMode="auto">
              <a:xfrm>
                <a:off x="1310" y="2768"/>
                <a:ext cx="71" cy="77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7" name="Oval 1057"/>
              <p:cNvSpPr>
                <a:spLocks noChangeArrowheads="1"/>
              </p:cNvSpPr>
              <p:nvPr/>
            </p:nvSpPr>
            <p:spPr bwMode="auto">
              <a:xfrm>
                <a:off x="1878" y="2774"/>
                <a:ext cx="71" cy="77"/>
              </a:xfrm>
              <a:prstGeom prst="ellipse">
                <a:avLst/>
              </a:prstGeom>
              <a:gradFill rotWithShape="0">
                <a:gsLst>
                  <a:gs pos="0">
                    <a:srgbClr val="4B4B00"/>
                  </a:gs>
                  <a:gs pos="100000">
                    <a:srgbClr val="FAFD00"/>
                  </a:gs>
                </a:gsLst>
                <a:path path="shape">
                  <a:fillToRect l="50000" t="50000" r="50000" b="50000"/>
                </a:path>
              </a:gradFill>
              <a:ln w="6350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8" name="Oval 1058"/>
              <p:cNvSpPr>
                <a:spLocks noChangeArrowheads="1"/>
              </p:cNvSpPr>
              <p:nvPr/>
            </p:nvSpPr>
            <p:spPr bwMode="auto">
              <a:xfrm>
                <a:off x="1457" y="3353"/>
                <a:ext cx="181" cy="188"/>
              </a:xfrm>
              <a:prstGeom prst="ellipse">
                <a:avLst/>
              </a:prstGeom>
              <a:solidFill>
                <a:srgbClr val="FF0000"/>
              </a:solidFill>
              <a:ln w="635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9" name="Oval 1059"/>
              <p:cNvSpPr>
                <a:spLocks noChangeArrowheads="1"/>
              </p:cNvSpPr>
              <p:nvPr/>
            </p:nvSpPr>
            <p:spPr bwMode="auto">
              <a:xfrm>
                <a:off x="1683" y="3353"/>
                <a:ext cx="180" cy="188"/>
              </a:xfrm>
              <a:prstGeom prst="ellipse">
                <a:avLst/>
              </a:prstGeom>
              <a:solidFill>
                <a:srgbClr val="FF0000"/>
              </a:solidFill>
              <a:ln w="635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5367" name="Rectangle 1060"/>
            <p:cNvSpPr>
              <a:spLocks noChangeArrowheads="1"/>
            </p:cNvSpPr>
            <p:nvPr/>
          </p:nvSpPr>
          <p:spPr bwMode="auto">
            <a:xfrm>
              <a:off x="2255" y="3301"/>
              <a:ext cx="1063" cy="2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Plancher Périnéal</a:t>
              </a:r>
            </a:p>
          </p:txBody>
        </p:sp>
        <p:sp>
          <p:nvSpPr>
            <p:cNvPr id="15368" name="Rectangle 1061"/>
            <p:cNvSpPr>
              <a:spLocks noChangeArrowheads="1"/>
            </p:cNvSpPr>
            <p:nvPr/>
          </p:nvSpPr>
          <p:spPr bwMode="auto">
            <a:xfrm>
              <a:off x="2442" y="2702"/>
              <a:ext cx="769" cy="2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PROSTATE</a:t>
              </a:r>
            </a:p>
          </p:txBody>
        </p:sp>
        <p:sp>
          <p:nvSpPr>
            <p:cNvPr id="15369" name="Line 1062"/>
            <p:cNvSpPr>
              <a:spLocks noChangeShapeType="1"/>
            </p:cNvSpPr>
            <p:nvPr/>
          </p:nvSpPr>
          <p:spPr bwMode="auto">
            <a:xfrm>
              <a:off x="3328" y="2808"/>
              <a:ext cx="9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0" name="Rectangle 1063"/>
            <p:cNvSpPr>
              <a:spLocks noChangeArrowheads="1"/>
            </p:cNvSpPr>
            <p:nvPr/>
          </p:nvSpPr>
          <p:spPr bwMode="auto">
            <a:xfrm>
              <a:off x="947" y="796"/>
              <a:ext cx="521" cy="2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/>
                <a:t>Fem</a:t>
              </a:r>
              <a:r>
                <a:rPr lang="fr-FR" altLang="fr-FR"/>
                <a:t>me</a:t>
              </a:r>
              <a:endParaRPr lang="en-US" altLang="fr-FR"/>
            </a:p>
          </p:txBody>
        </p:sp>
        <p:sp>
          <p:nvSpPr>
            <p:cNvPr id="15371" name="Rectangle 1064"/>
            <p:cNvSpPr>
              <a:spLocks noChangeArrowheads="1"/>
            </p:cNvSpPr>
            <p:nvPr/>
          </p:nvSpPr>
          <p:spPr bwMode="auto">
            <a:xfrm>
              <a:off x="4215" y="796"/>
              <a:ext cx="549" cy="2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/>
                <a:t>Homme</a:t>
              </a:r>
            </a:p>
          </p:txBody>
        </p:sp>
        <p:sp>
          <p:nvSpPr>
            <p:cNvPr id="15372" name="Oval 1065"/>
            <p:cNvSpPr>
              <a:spLocks noChangeArrowheads="1"/>
            </p:cNvSpPr>
            <p:nvPr/>
          </p:nvSpPr>
          <p:spPr bwMode="auto">
            <a:xfrm>
              <a:off x="4216" y="2776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3" name="Oval 1066"/>
            <p:cNvSpPr>
              <a:spLocks noChangeArrowheads="1"/>
            </p:cNvSpPr>
            <p:nvPr/>
          </p:nvSpPr>
          <p:spPr bwMode="auto">
            <a:xfrm>
              <a:off x="3676" y="1780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4" name="Oval 1067"/>
            <p:cNvSpPr>
              <a:spLocks noChangeArrowheads="1"/>
            </p:cNvSpPr>
            <p:nvPr/>
          </p:nvSpPr>
          <p:spPr bwMode="auto">
            <a:xfrm>
              <a:off x="1880" y="2124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5" name="Oval 1068"/>
            <p:cNvSpPr>
              <a:spLocks noChangeArrowheads="1"/>
            </p:cNvSpPr>
            <p:nvPr/>
          </p:nvSpPr>
          <p:spPr bwMode="auto">
            <a:xfrm>
              <a:off x="4356" y="3324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6" name="Oval 1069"/>
            <p:cNvSpPr>
              <a:spLocks noChangeArrowheads="1"/>
            </p:cNvSpPr>
            <p:nvPr/>
          </p:nvSpPr>
          <p:spPr bwMode="auto">
            <a:xfrm>
              <a:off x="1364" y="3352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7" name="Oval 1070"/>
            <p:cNvSpPr>
              <a:spLocks noChangeArrowheads="1"/>
            </p:cNvSpPr>
            <p:nvPr/>
          </p:nvSpPr>
          <p:spPr bwMode="auto">
            <a:xfrm>
              <a:off x="4504" y="1996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8" name="Oval 1071"/>
            <p:cNvSpPr>
              <a:spLocks noChangeArrowheads="1"/>
            </p:cNvSpPr>
            <p:nvPr/>
          </p:nvSpPr>
          <p:spPr bwMode="auto">
            <a:xfrm>
              <a:off x="1768" y="2560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9" name="Oval 1072"/>
            <p:cNvSpPr>
              <a:spLocks noChangeArrowheads="1"/>
            </p:cNvSpPr>
            <p:nvPr/>
          </p:nvSpPr>
          <p:spPr bwMode="auto">
            <a:xfrm>
              <a:off x="3652" y="1036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80" name="Oval 1073"/>
            <p:cNvSpPr>
              <a:spLocks noChangeArrowheads="1"/>
            </p:cNvSpPr>
            <p:nvPr/>
          </p:nvSpPr>
          <p:spPr bwMode="auto">
            <a:xfrm>
              <a:off x="2056" y="1620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81" name="Freeform 1074"/>
            <p:cNvSpPr>
              <a:spLocks/>
            </p:cNvSpPr>
            <p:nvPr/>
          </p:nvSpPr>
          <p:spPr bwMode="auto">
            <a:xfrm>
              <a:off x="2104" y="1056"/>
              <a:ext cx="1561" cy="577"/>
            </a:xfrm>
            <a:custGeom>
              <a:avLst/>
              <a:gdLst>
                <a:gd name="T0" fmla="*/ 0 w 1201"/>
                <a:gd name="T1" fmla="*/ 627 h 553"/>
                <a:gd name="T2" fmla="*/ 264 w 1201"/>
                <a:gd name="T3" fmla="*/ 286 h 553"/>
                <a:gd name="T4" fmla="*/ 2345 w 1201"/>
                <a:gd name="T5" fmla="*/ 286 h 553"/>
                <a:gd name="T6" fmla="*/ 2636 w 1201"/>
                <a:gd name="T7" fmla="*/ 0 h 55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1"/>
                <a:gd name="T13" fmla="*/ 0 h 553"/>
                <a:gd name="T14" fmla="*/ 1201 w 1201"/>
                <a:gd name="T15" fmla="*/ 553 h 55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1" h="553">
                  <a:moveTo>
                    <a:pt x="0" y="552"/>
                  </a:moveTo>
                  <a:lnTo>
                    <a:pt x="120" y="252"/>
                  </a:lnTo>
                  <a:lnTo>
                    <a:pt x="1068" y="252"/>
                  </a:lnTo>
                  <a:lnTo>
                    <a:pt x="1200" y="0"/>
                  </a:lnTo>
                </a:path>
              </a:pathLst>
            </a:custGeom>
            <a:noFill/>
            <a:ln w="190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2" name="Rectangle 1075"/>
            <p:cNvSpPr>
              <a:spLocks noChangeArrowheads="1"/>
            </p:cNvSpPr>
            <p:nvPr/>
          </p:nvSpPr>
          <p:spPr bwMode="auto">
            <a:xfrm>
              <a:off x="2494" y="1202"/>
              <a:ext cx="795" cy="27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URETERES</a:t>
              </a:r>
            </a:p>
          </p:txBody>
        </p:sp>
        <p:sp>
          <p:nvSpPr>
            <p:cNvPr id="15383" name="Oval 1076"/>
            <p:cNvSpPr>
              <a:spLocks noChangeArrowheads="1"/>
            </p:cNvSpPr>
            <p:nvPr/>
          </p:nvSpPr>
          <p:spPr bwMode="auto">
            <a:xfrm>
              <a:off x="1248" y="3220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84" name="Oval 1077"/>
            <p:cNvSpPr>
              <a:spLocks noChangeArrowheads="1"/>
            </p:cNvSpPr>
            <p:nvPr/>
          </p:nvSpPr>
          <p:spPr bwMode="auto">
            <a:xfrm>
              <a:off x="4468" y="3184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85" name="Freeform 1078"/>
            <p:cNvSpPr>
              <a:spLocks/>
            </p:cNvSpPr>
            <p:nvPr/>
          </p:nvSpPr>
          <p:spPr bwMode="auto">
            <a:xfrm>
              <a:off x="1268" y="3072"/>
              <a:ext cx="3232" cy="192"/>
            </a:xfrm>
            <a:custGeom>
              <a:avLst/>
              <a:gdLst>
                <a:gd name="T0" fmla="*/ 0 w 3232"/>
                <a:gd name="T1" fmla="*/ 192 h 192"/>
                <a:gd name="T2" fmla="*/ 412 w 3232"/>
                <a:gd name="T3" fmla="*/ 8 h 192"/>
                <a:gd name="T4" fmla="*/ 2860 w 3232"/>
                <a:gd name="T5" fmla="*/ 0 h 192"/>
                <a:gd name="T6" fmla="*/ 3232 w 3232"/>
                <a:gd name="T7" fmla="*/ 144 h 1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232"/>
                <a:gd name="T13" fmla="*/ 0 h 192"/>
                <a:gd name="T14" fmla="*/ 3232 w 3232"/>
                <a:gd name="T15" fmla="*/ 192 h 1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232" h="192">
                  <a:moveTo>
                    <a:pt x="0" y="192"/>
                  </a:moveTo>
                  <a:lnTo>
                    <a:pt x="412" y="8"/>
                  </a:lnTo>
                  <a:lnTo>
                    <a:pt x="2860" y="0"/>
                  </a:lnTo>
                  <a:lnTo>
                    <a:pt x="3232" y="144"/>
                  </a:lnTo>
                </a:path>
              </a:pathLst>
            </a:custGeom>
            <a:noFill/>
            <a:ln w="190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6" name="Rectangle 1079"/>
            <p:cNvSpPr>
              <a:spLocks noChangeArrowheads="1"/>
            </p:cNvSpPr>
            <p:nvPr/>
          </p:nvSpPr>
          <p:spPr bwMode="auto">
            <a:xfrm>
              <a:off x="2458" y="2977"/>
              <a:ext cx="735" cy="27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URETHR</a:t>
              </a:r>
              <a:r>
                <a:rPr lang="fr-FR" altLang="fr-FR" sz="1800">
                  <a:latin typeface="Times New Roman" pitchFamily="18" charset="0"/>
                </a:rPr>
                <a:t>E</a:t>
              </a:r>
              <a:endParaRPr lang="en-US" altLang="fr-FR" sz="1800">
                <a:latin typeface="Times New Roman" pitchFamily="18" charset="0"/>
              </a:endParaRPr>
            </a:p>
          </p:txBody>
        </p:sp>
        <p:sp>
          <p:nvSpPr>
            <p:cNvPr id="15387" name="Oval 1080"/>
            <p:cNvSpPr>
              <a:spLocks noChangeArrowheads="1"/>
            </p:cNvSpPr>
            <p:nvPr/>
          </p:nvSpPr>
          <p:spPr bwMode="auto">
            <a:xfrm>
              <a:off x="1264" y="3056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88" name="Oval 1081"/>
            <p:cNvSpPr>
              <a:spLocks noChangeArrowheads="1"/>
            </p:cNvSpPr>
            <p:nvPr/>
          </p:nvSpPr>
          <p:spPr bwMode="auto">
            <a:xfrm>
              <a:off x="4464" y="2340"/>
              <a:ext cx="54" cy="5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89" name="Freeform 1082"/>
            <p:cNvSpPr>
              <a:spLocks/>
            </p:cNvSpPr>
            <p:nvPr/>
          </p:nvSpPr>
          <p:spPr bwMode="auto">
            <a:xfrm>
              <a:off x="1308" y="2384"/>
              <a:ext cx="3196" cy="712"/>
            </a:xfrm>
            <a:custGeom>
              <a:avLst/>
              <a:gdLst>
                <a:gd name="T0" fmla="*/ 0 w 3196"/>
                <a:gd name="T1" fmla="*/ 712 h 712"/>
                <a:gd name="T2" fmla="*/ 892 w 3196"/>
                <a:gd name="T3" fmla="*/ 160 h 712"/>
                <a:gd name="T4" fmla="*/ 2868 w 3196"/>
                <a:gd name="T5" fmla="*/ 160 h 712"/>
                <a:gd name="T6" fmla="*/ 3196 w 3196"/>
                <a:gd name="T7" fmla="*/ 0 h 7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96"/>
                <a:gd name="T13" fmla="*/ 0 h 712"/>
                <a:gd name="T14" fmla="*/ 3196 w 3196"/>
                <a:gd name="T15" fmla="*/ 712 h 7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96" h="712">
                  <a:moveTo>
                    <a:pt x="0" y="712"/>
                  </a:moveTo>
                  <a:lnTo>
                    <a:pt x="892" y="160"/>
                  </a:lnTo>
                  <a:lnTo>
                    <a:pt x="2868" y="160"/>
                  </a:lnTo>
                  <a:lnTo>
                    <a:pt x="3196" y="0"/>
                  </a:lnTo>
                </a:path>
              </a:pathLst>
            </a:custGeom>
            <a:noFill/>
            <a:ln w="190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90" name="Rectangle 1083"/>
            <p:cNvSpPr>
              <a:spLocks noChangeArrowheads="1"/>
            </p:cNvSpPr>
            <p:nvPr/>
          </p:nvSpPr>
          <p:spPr bwMode="auto">
            <a:xfrm>
              <a:off x="2250" y="2438"/>
              <a:ext cx="980" cy="27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COL VESICAL</a:t>
              </a:r>
            </a:p>
          </p:txBody>
        </p:sp>
        <p:sp>
          <p:nvSpPr>
            <p:cNvPr id="15391" name="Freeform 1084"/>
            <p:cNvSpPr>
              <a:spLocks/>
            </p:cNvSpPr>
            <p:nvPr/>
          </p:nvSpPr>
          <p:spPr bwMode="auto">
            <a:xfrm>
              <a:off x="1904" y="1832"/>
              <a:ext cx="1784" cy="312"/>
            </a:xfrm>
            <a:custGeom>
              <a:avLst/>
              <a:gdLst>
                <a:gd name="T0" fmla="*/ 0 w 1784"/>
                <a:gd name="T1" fmla="*/ 312 h 312"/>
                <a:gd name="T2" fmla="*/ 352 w 1784"/>
                <a:gd name="T3" fmla="*/ 0 h 312"/>
                <a:gd name="T4" fmla="*/ 1784 w 1784"/>
                <a:gd name="T5" fmla="*/ 0 h 312"/>
                <a:gd name="T6" fmla="*/ 0 60000 65536"/>
                <a:gd name="T7" fmla="*/ 0 60000 65536"/>
                <a:gd name="T8" fmla="*/ 0 60000 65536"/>
                <a:gd name="T9" fmla="*/ 0 w 1784"/>
                <a:gd name="T10" fmla="*/ 0 h 312"/>
                <a:gd name="T11" fmla="*/ 1784 w 1784"/>
                <a:gd name="T12" fmla="*/ 312 h 3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84" h="312">
                  <a:moveTo>
                    <a:pt x="0" y="312"/>
                  </a:moveTo>
                  <a:lnTo>
                    <a:pt x="352" y="0"/>
                  </a:lnTo>
                  <a:lnTo>
                    <a:pt x="1784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92" name="Rectangle 1085"/>
            <p:cNvSpPr>
              <a:spLocks noChangeArrowheads="1"/>
            </p:cNvSpPr>
            <p:nvPr/>
          </p:nvSpPr>
          <p:spPr bwMode="auto">
            <a:xfrm>
              <a:off x="2426" y="1710"/>
              <a:ext cx="825" cy="27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DETRUSOR</a:t>
              </a:r>
            </a:p>
          </p:txBody>
        </p:sp>
        <p:sp>
          <p:nvSpPr>
            <p:cNvPr id="15393" name="Freeform 1086"/>
            <p:cNvSpPr>
              <a:spLocks/>
            </p:cNvSpPr>
            <p:nvPr/>
          </p:nvSpPr>
          <p:spPr bwMode="auto">
            <a:xfrm>
              <a:off x="1808" y="2032"/>
              <a:ext cx="2720" cy="560"/>
            </a:xfrm>
            <a:custGeom>
              <a:avLst/>
              <a:gdLst>
                <a:gd name="T0" fmla="*/ 0 w 2720"/>
                <a:gd name="T1" fmla="*/ 560 h 560"/>
                <a:gd name="T2" fmla="*/ 440 w 2720"/>
                <a:gd name="T3" fmla="*/ 232 h 560"/>
                <a:gd name="T4" fmla="*/ 1968 w 2720"/>
                <a:gd name="T5" fmla="*/ 232 h 560"/>
                <a:gd name="T6" fmla="*/ 2720 w 2720"/>
                <a:gd name="T7" fmla="*/ 0 h 5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20"/>
                <a:gd name="T13" fmla="*/ 0 h 560"/>
                <a:gd name="T14" fmla="*/ 2720 w 2720"/>
                <a:gd name="T15" fmla="*/ 560 h 5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20" h="560">
                  <a:moveTo>
                    <a:pt x="0" y="560"/>
                  </a:moveTo>
                  <a:lnTo>
                    <a:pt x="440" y="232"/>
                  </a:lnTo>
                  <a:lnTo>
                    <a:pt x="1968" y="232"/>
                  </a:lnTo>
                  <a:lnTo>
                    <a:pt x="272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94" name="Rectangle 1087"/>
            <p:cNvSpPr>
              <a:spLocks noChangeArrowheads="1"/>
            </p:cNvSpPr>
            <p:nvPr/>
          </p:nvSpPr>
          <p:spPr bwMode="auto">
            <a:xfrm>
              <a:off x="2478" y="2146"/>
              <a:ext cx="568" cy="27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V</a:t>
              </a:r>
              <a:r>
                <a:rPr lang="fr-FR" altLang="fr-FR" sz="1800">
                  <a:latin typeface="Times New Roman" pitchFamily="18" charset="0"/>
                </a:rPr>
                <a:t>ESSIE</a:t>
              </a:r>
              <a:endParaRPr lang="en-US" altLang="fr-FR" sz="1800">
                <a:latin typeface="Times New Roman" pitchFamily="18" charset="0"/>
              </a:endParaRPr>
            </a:p>
          </p:txBody>
        </p:sp>
        <p:sp>
          <p:nvSpPr>
            <p:cNvPr id="15395" name="Freeform 1088"/>
            <p:cNvSpPr>
              <a:spLocks/>
            </p:cNvSpPr>
            <p:nvPr/>
          </p:nvSpPr>
          <p:spPr bwMode="auto">
            <a:xfrm>
              <a:off x="1392" y="3352"/>
              <a:ext cx="2992" cy="448"/>
            </a:xfrm>
            <a:custGeom>
              <a:avLst/>
              <a:gdLst>
                <a:gd name="T0" fmla="*/ 0 w 2992"/>
                <a:gd name="T1" fmla="*/ 24 h 448"/>
                <a:gd name="T2" fmla="*/ 552 w 2992"/>
                <a:gd name="T3" fmla="*/ 448 h 448"/>
                <a:gd name="T4" fmla="*/ 2592 w 2992"/>
                <a:gd name="T5" fmla="*/ 448 h 448"/>
                <a:gd name="T6" fmla="*/ 2992 w 2992"/>
                <a:gd name="T7" fmla="*/ 0 h 4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92"/>
                <a:gd name="T13" fmla="*/ 0 h 448"/>
                <a:gd name="T14" fmla="*/ 2992 w 2992"/>
                <a:gd name="T15" fmla="*/ 448 h 4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92" h="448">
                  <a:moveTo>
                    <a:pt x="0" y="24"/>
                  </a:moveTo>
                  <a:lnTo>
                    <a:pt x="552" y="448"/>
                  </a:lnTo>
                  <a:lnTo>
                    <a:pt x="2592" y="448"/>
                  </a:lnTo>
                  <a:lnTo>
                    <a:pt x="299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96" name="Rectangle 1089"/>
            <p:cNvSpPr>
              <a:spLocks noChangeArrowheads="1"/>
            </p:cNvSpPr>
            <p:nvPr/>
          </p:nvSpPr>
          <p:spPr bwMode="auto">
            <a:xfrm>
              <a:off x="1980" y="3666"/>
              <a:ext cx="1636" cy="27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/>
              <a:r>
                <a:rPr lang="en-US" altLang="fr-FR" sz="1800">
                  <a:latin typeface="Times New Roman" pitchFamily="18" charset="0"/>
                </a:rPr>
                <a:t>SPHINCTER URETHRAL </a:t>
              </a:r>
            </a:p>
          </p:txBody>
        </p:sp>
      </p:grpSp>
      <p:sp>
        <p:nvSpPr>
          <p:cNvPr id="68" name="Titre 1"/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608013"/>
          </a:xfrm>
        </p:spPr>
        <p:txBody>
          <a:bodyPr/>
          <a:lstStyle/>
          <a:p>
            <a:pPr eaLnBrk="1" hangingPunct="1">
              <a:defRPr/>
            </a:pPr>
            <a:r>
              <a:rPr lang="fr-FR" sz="2400" dirty="0" smtClean="0">
                <a:latin typeface="+mn-lt"/>
              </a:rPr>
              <a:t>Anatomie </a:t>
            </a:r>
            <a:r>
              <a:rPr lang="fr-FR" sz="2400" dirty="0" err="1" smtClean="0">
                <a:latin typeface="+mn-lt"/>
              </a:rPr>
              <a:t>vésico</a:t>
            </a:r>
            <a:r>
              <a:rPr lang="fr-FR" sz="2400" dirty="0" smtClean="0">
                <a:latin typeface="+mn-lt"/>
              </a:rPr>
              <a:t>-sphinctérienne: </a:t>
            </a:r>
            <a:r>
              <a:rPr lang="fr-FR" sz="3600" b="1" dirty="0" smtClean="0">
                <a:latin typeface="+mn-lt"/>
                <a:cs typeface="Times New Roman"/>
              </a:rPr>
              <a:t>♀ </a:t>
            </a:r>
            <a:r>
              <a:rPr lang="fr-FR" sz="2000" dirty="0" smtClean="0">
                <a:latin typeface="+mn-lt"/>
                <a:cs typeface="Times New Roman"/>
              </a:rPr>
              <a:t>≠ </a:t>
            </a:r>
            <a:r>
              <a:rPr lang="fr-FR" sz="3600" b="1" dirty="0" smtClean="0">
                <a:latin typeface="+mn-lt"/>
                <a:cs typeface="Times New Roman"/>
              </a:rPr>
              <a:t>♂</a:t>
            </a:r>
            <a:endParaRPr lang="fr-FR" sz="3600" b="1" dirty="0">
              <a:latin typeface="+mn-lt"/>
            </a:endParaRPr>
          </a:p>
        </p:txBody>
      </p:sp>
      <p:sp>
        <p:nvSpPr>
          <p:cNvPr id="67" name="Espace réservé du contenu 68"/>
          <p:cNvSpPr txBox="1">
            <a:spLocks/>
          </p:cNvSpPr>
          <p:nvPr/>
        </p:nvSpPr>
        <p:spPr>
          <a:xfrm>
            <a:off x="0" y="1428751"/>
            <a:ext cx="3429000" cy="4727575"/>
          </a:xfrm>
          <a:prstGeom prst="rect">
            <a:avLst/>
          </a:prstGeom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/>
            </a:pPr>
            <a:r>
              <a:rPr lang="fr-FR" dirty="0">
                <a:latin typeface="+mn-lt"/>
              </a:rPr>
              <a:t>Anatomie différente:</a:t>
            </a:r>
          </a:p>
          <a:p>
            <a:pPr marL="547688" lvl="1" indent="-2730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fr-FR" dirty="0">
                <a:solidFill>
                  <a:schemeClr val="tx2"/>
                </a:solidFill>
                <a:latin typeface="+mn-lt"/>
              </a:rPr>
              <a:t>mécanismes incontinence plus fréquents chez la femme</a:t>
            </a:r>
          </a:p>
          <a:p>
            <a:pPr marL="547688" lvl="1" indent="-2730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endParaRPr lang="fr-FR" dirty="0">
              <a:solidFill>
                <a:schemeClr val="tx2"/>
              </a:solidFill>
              <a:latin typeface="+mn-lt"/>
            </a:endParaRPr>
          </a:p>
          <a:p>
            <a:pPr marL="547688" lvl="1" indent="-2730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fr-FR" dirty="0">
                <a:solidFill>
                  <a:schemeClr val="tx2"/>
                </a:solidFill>
                <a:latin typeface="+mn-lt"/>
              </a:rPr>
              <a:t>Urètre femme 5-6 cm vs &gt; 30 cm homme</a:t>
            </a:r>
          </a:p>
          <a:p>
            <a:pPr marL="547688" lvl="1" indent="-2730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endParaRPr lang="fr-FR" dirty="0">
              <a:solidFill>
                <a:schemeClr val="tx2"/>
              </a:solidFill>
              <a:latin typeface="+mn-lt"/>
            </a:endParaRPr>
          </a:p>
          <a:p>
            <a:pPr marL="547688" lvl="1" indent="-2730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/>
            </a:pPr>
            <a:r>
              <a:rPr lang="fr-FR" dirty="0">
                <a:solidFill>
                  <a:schemeClr val="tx2"/>
                </a:solidFill>
                <a:latin typeface="+mn-lt"/>
              </a:rPr>
              <a:t>Prostate, courbures multiples de l’urètre chez l’homme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17568" y="3571875"/>
            <a:ext cx="2874433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24418" y="1196975"/>
            <a:ext cx="10938933" cy="5068888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fr-FR" sz="2000" dirty="0" smtClean="0"/>
              <a:t>Symptômes de la phase de remplissage</a:t>
            </a:r>
          </a:p>
          <a:p>
            <a:pPr eaLnBrk="1" hangingPunct="1"/>
            <a:r>
              <a:rPr lang="fr-FR" sz="1600" b="1" dirty="0" smtClean="0"/>
              <a:t>Incontinence urinaire (IU):  </a:t>
            </a:r>
            <a:r>
              <a:rPr lang="fr-FR" sz="1600" dirty="0" smtClean="0"/>
              <a:t>fuite involontaire d’urine.</a:t>
            </a:r>
          </a:p>
          <a:p>
            <a:pPr lvl="1" eaLnBrk="1" hangingPunct="1"/>
            <a:r>
              <a:rPr lang="fr-FR" sz="1600" b="1" dirty="0" smtClean="0"/>
              <a:t>IU sur </a:t>
            </a:r>
            <a:r>
              <a:rPr lang="fr-FR" sz="1600" b="1" dirty="0" err="1" smtClean="0"/>
              <a:t>urgenturie</a:t>
            </a:r>
            <a:r>
              <a:rPr lang="fr-FR" sz="1600" b="1" dirty="0" smtClean="0"/>
              <a:t> </a:t>
            </a:r>
            <a:r>
              <a:rPr lang="fr-FR" sz="1600" dirty="0" smtClean="0"/>
              <a:t>(IUU): fuite involontaire d’urine accompagnée</a:t>
            </a:r>
            <a:br>
              <a:rPr lang="fr-FR" sz="1600" dirty="0" smtClean="0"/>
            </a:br>
            <a:r>
              <a:rPr lang="fr-FR" sz="1600" dirty="0" smtClean="0"/>
              <a:t>ou immédiatement précédée par une </a:t>
            </a:r>
            <a:r>
              <a:rPr lang="fr-FR" sz="1600" dirty="0" err="1" smtClean="0"/>
              <a:t>urgenturie</a:t>
            </a:r>
            <a:r>
              <a:rPr lang="fr-FR" sz="1600" dirty="0" smtClean="0"/>
              <a:t>.</a:t>
            </a:r>
          </a:p>
          <a:p>
            <a:pPr lvl="1" eaLnBrk="1" hangingPunct="1"/>
            <a:r>
              <a:rPr lang="fr-FR" sz="1600" b="1" dirty="0" smtClean="0"/>
              <a:t>IU à l’effort (IUE): fuite involontaire d’urine lors d’un effort physique, </a:t>
            </a:r>
            <a:br>
              <a:rPr lang="fr-FR" sz="1600" b="1" dirty="0" smtClean="0"/>
            </a:br>
            <a:r>
              <a:rPr lang="fr-FR" sz="1600" b="1" dirty="0" smtClean="0"/>
              <a:t>lors de la toux et d’éternuements.</a:t>
            </a:r>
          </a:p>
          <a:p>
            <a:pPr lvl="1" eaLnBrk="1" hangingPunct="1"/>
            <a:r>
              <a:rPr lang="fr-FR" sz="1600" dirty="0" smtClean="0"/>
              <a:t>IU Mixte : IUE + IUU</a:t>
            </a:r>
          </a:p>
          <a:p>
            <a:pPr lvl="1" eaLnBrk="1" hangingPunct="1">
              <a:buNone/>
            </a:pPr>
            <a:endParaRPr lang="fr-FR" sz="1600" dirty="0" smtClean="0"/>
          </a:p>
          <a:p>
            <a:pPr eaLnBrk="1" hangingPunct="1"/>
            <a:r>
              <a:rPr lang="fr-FR" sz="1600" b="1" dirty="0" smtClean="0"/>
              <a:t>Pollakiurie (PK): </a:t>
            </a:r>
            <a:r>
              <a:rPr lang="fr-FR" sz="1600" dirty="0" smtClean="0"/>
              <a:t>augmentation de la fréquence mictionnelle</a:t>
            </a:r>
          </a:p>
          <a:p>
            <a:pPr lvl="1" eaLnBrk="1" hangingPunct="1"/>
            <a:r>
              <a:rPr lang="fr-FR" sz="1600" dirty="0" smtClean="0"/>
              <a:t>Diurne &gt; 8/jour</a:t>
            </a:r>
          </a:p>
          <a:p>
            <a:pPr lvl="1" eaLnBrk="1" hangingPunct="1"/>
            <a:r>
              <a:rPr lang="fr-FR" sz="1600" dirty="0" smtClean="0"/>
              <a:t>Nocturne &gt; ou = à 1/nuit</a:t>
            </a:r>
          </a:p>
          <a:p>
            <a:pPr lvl="1" eaLnBrk="1" hangingPunct="1"/>
            <a:r>
              <a:rPr lang="fr-FR" sz="1600" dirty="0" smtClean="0"/>
              <a:t>Dépendant de la diurèse +++ (catalogue mictionnel)</a:t>
            </a:r>
            <a:br>
              <a:rPr lang="fr-FR" sz="1600" dirty="0" smtClean="0"/>
            </a:br>
            <a:endParaRPr lang="fr-FR" sz="1600" dirty="0" smtClean="0"/>
          </a:p>
          <a:p>
            <a:pPr eaLnBrk="1" hangingPunct="1"/>
            <a:r>
              <a:rPr lang="fr-FR" sz="1600" b="1" dirty="0" err="1" smtClean="0"/>
              <a:t>Urgenturie</a:t>
            </a:r>
            <a:r>
              <a:rPr lang="fr-FR" sz="1600" dirty="0" smtClean="0"/>
              <a:t> ( = impériosité, </a:t>
            </a:r>
            <a:r>
              <a:rPr lang="fr-FR" sz="1600" i="1" dirty="0" smtClean="0"/>
              <a:t>ancienne terminologie </a:t>
            </a:r>
            <a:r>
              <a:rPr lang="fr-FR" sz="1600" dirty="0" smtClean="0"/>
              <a:t>) : envie soudaine et irrépressible  d’uriner, difficile ou impossible à différer</a:t>
            </a:r>
            <a:r>
              <a:rPr lang="fr-FR" sz="1600" dirty="0" smtClean="0"/>
              <a:t>.</a:t>
            </a:r>
          </a:p>
          <a:p>
            <a:pPr eaLnBrk="1" hangingPunct="1"/>
            <a:r>
              <a:rPr lang="fr-FR" sz="1600" b="1" dirty="0" smtClean="0"/>
              <a:t>Incontinence anale </a:t>
            </a:r>
            <a:r>
              <a:rPr lang="fr-FR" sz="1600" dirty="0" smtClean="0"/>
              <a:t>: émission incontrôlée de selles  solides , liquides ou gaz . </a:t>
            </a:r>
            <a:endParaRPr lang="fr-FR" sz="1600" dirty="0" smtClean="0"/>
          </a:p>
        </p:txBody>
      </p:sp>
      <p:pic>
        <p:nvPicPr>
          <p:cNvPr id="17412" name="Picture 9" descr="http://sante.lefigaro.fr/sites/default/files/styles/450_x_190/public/media/field_visuel/pollakiurie.jpg?itok=8oyA1M5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64651" y="188914"/>
            <a:ext cx="3638549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102784" y="333375"/>
            <a:ext cx="10363200" cy="647700"/>
          </a:xfrm>
        </p:spPr>
        <p:txBody>
          <a:bodyPr/>
          <a:lstStyle/>
          <a:p>
            <a:pPr eaLnBrk="1" hangingPunct="1"/>
            <a:r>
              <a:rPr lang="fr-FR" sz="2800" smtClean="0"/>
              <a:t>Symptômes urinaires : définitions ICS</a:t>
            </a:r>
          </a:p>
        </p:txBody>
      </p:sp>
      <p:sp>
        <p:nvSpPr>
          <p:cNvPr id="17414" name="ZoneTexte 3"/>
          <p:cNvSpPr txBox="1">
            <a:spLocks noChangeArrowheads="1"/>
          </p:cNvSpPr>
          <p:nvPr/>
        </p:nvSpPr>
        <p:spPr bwMode="auto">
          <a:xfrm>
            <a:off x="1488018" y="6381750"/>
            <a:ext cx="100795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i="1"/>
              <a:t>Haab, F., et al., [Terminology of lower urinary tract dysfunction: French adaptation of the terminology of the International Continence Society]. Prog Urol, 2004. 14(6): p. 1103-11.</a:t>
            </a:r>
            <a:endParaRPr lang="fr-FR" sz="1000" i="1"/>
          </a:p>
        </p:txBody>
      </p:sp>
      <p:sp>
        <p:nvSpPr>
          <p:cNvPr id="17415" name="AutoShape 5" descr="data:image/jpeg;base64,/9j/4AAQSkZJRgABAQAAAQABAAD/2wCEAAkGBhAPDxAPEhAPFBENEBIREBISDxcQFBYTFxAVFRQUFRIYHScfFxovGhIVHzsgIycpLSwsFSAxNTAqNSYrLCkBCQoKBQUFDQUFDSkYEhgpKSkpKSkpKSkpKSkpKSkpKSkpKSkpKSkpKSkpKSkpKSkpKSkpKSkpKSkpKSkpKSkpKf/AABEIAJIBWgMBIgACEQEDEQH/xAAcAAEAAQUBAQAAAAAAAAAAAAAACAECBQYHBAP/xABJEAABAwIBCAcDCAcFCQAAAAABAAIDBBEFBgcSITFBYYEIExQiUXGhMoKRFSNCUnKSsdEXVGJjk8HwQ0RzorIYJDM0NbPS4fH/xAAUAQEAAAAAAAAAAAAAAAAAAAAA/8QAFBEBAAAAAAAAAAAAAAAAAAAAAP/aAAwDAQACEQMRAD8A7iiIgIiICIiAiIgIiICIiAiIg+c0rWNLnENawFznE2AAFySdwsuJ5ZdIUskdDh8THNaSO0SgkOPjHHq1cXfBZ3pA5Qvp8PjpmEg10ha8jUerYNIjmbBRwKDo9Ln9xhjw5z6eRt/YdAGi3myx9V2HN1nWpsYvEW9TVMbpOhLtIOA2ujd9IeI2j1UVl7sGxeSjqIamJxbJA9r2nyOsHxBFx5FBNVF5sOqxNDFMPZmjZIPJzQ4fivSgIiICIiAiIgLEZT5UU2G07qipfosGpoGtz3bmsbvKy6i5nrynfWYrNDpHqqEmCNt9WkLdY63iXXHkAg2PGOkfVOeRS0kDGbjMXSvI4hpaB5a/NerJ7pHP0w2tpY9A6jJTlwLeJjcTpciFxNUQTXwrFYaqFk8EjZIpRdrm7D+R4FexR/6PGU72VUuHucTFOwyxgn2ZG+1bzb+CkAgIiICIiAiIgIiICIiAiIgIiogqiKiCqIiAiIgIiICIiAiIg5F0i8HfJRU1S0EimmLZODZBYH4tA5qPRU2MSw+KphkglaHxzNLHtOwgqPGWWYitppHPo29ogJu1oIErR4Fp9rzCDlq+1FSPmkZExpc+V7WMaNpc42A9VsVLmzxeV4Y2gqL/ALTNAc3OsF2bNdmbGHPFZVlr6oD5pjdbIr6i6/0n237Ag6VhFF1FPBBt6iKOO/2WAX9F61QKqAiIgIiICIiAokZ08MfT4xXNcCOsndM0+LZO+CPjbkpbLQ86ObJmMRNkjLWVcAIjeR3Xt29W/hfYdyCLKLYMYyDxGkeWS0c4sfaawyNPEObcFerJ3Nnidc8NjpZGNJ1yStMTAPG528kGydH/AAx8uLdcAdCmgkLjuu4aLR6n4KSq1fIHIaHCKUQMOlI8h08trF7rejRsAW0ICIiAiIgIiICIiAiIgIiogqqWVVS6BZVRUQEREFUREBERAREQFz7O9nCfhFNG2DR7TVEhhcLhjR7T7bzrAXQCVF3PdlB2vF5WA3jo2iBnhca3n7x9EHxZnrxoC3a7+cLCfwV36bsa/Wh/BZ+S0NEG+fpuxr9ab/BZ+Sfpuxr9aH8Fn5LQ0QdIwPPpikVSySeUTQ3AliLGt7u8tIGpykrSVLZY2SMN2Sta9p8WuFwfVQjupN5i8o+14U2FxvJQu6k+Ohtj9Db3UHR0REBERAREQFzrO3nM+SYmQwaJq6gEtvrEbNmmRvN9QHArccpcoYcPpZquY2ZC29t7nbGsHEmwURMpMoJsQqpauY3fM69tzW/RYOAGpBsbc8+ND++Hx1xMP8kfnnxoi3bCPKNg/ktIRBJnNBnNdirH09QW9qgGlcDREkezSt4g7fNdKUMcmMoJcPq4auI96F4JG5zfpNPAhS/wLGYq2miqojeOdge3h4tPEG45IPeiIgIiICIiAiIgIiICIiCiIiCqoq3VEBERBVERAREQEREGNyjxdtHSVFS7ZBE9/MDuj42UNKupdLI+Vxu6V7nuPEm5/FSF6Q2UHU0EVG096sku4X19XHr9XEfBcayEyf7ZPMXC8dJSz1D9WruxnQB94hBrKKqogIiIKgLpOYfKPsuKCBxtHXs6o+HWDvRn8RzWFzY4EK+qqKQgXmoagM4SANcw/eAWs088lNO14u2SnkDhwex1/wAQgmyixuT2LtrKSnqmezURNf5EjWPjcclkkBERAVCVVc/z15VSYfhh6okS1j+zteNrWlri9w42Fh533IOUZ68v/lCq7JC69LROIuDqkm2OfxA1gczvXO5KJ7YmSlpDJXOawn6RbbStw7wWSySyZlxOsipItspu91rhkY1veeAHrYb1sGd8RQ17KCAWhwynjp2D9q3WPJ8XEv1lBoqIiDI1GDvZSxVY1xyvfET9WRuvRPm0grqWYHLjqZnYZK75uoJfTknZL9JnMeoWPzRYZHidFieFSEXe1lRAT9GRt26Q/wAvIrnVRBNRVLmO0o56WW3gWva7URzF0E1AqrXM32VHynh0FURZ7gWSjd1jTZ1uB281saAiIgIiICIiAiIgIiIKIiICIiAiIgqiIgIiICIiDiHSKybneaeuY1zoYYzFLYX0CXaQceB2XXNsh8s/k4VcTow6Ovp3wvcPbYS0hpB8LnWFLSop2yNcx7Q5jwWua4XBBFiCDtUc86+aJ2HudWUjXOpHG72DW6En8Wcd29By+RhabFWL7RvBGi7ZuO8f+uCskYWmx/8AvEILERfaKIe0dTR8SfAINqzY5TRYXWurZQ4tjp5Wta3a+R2jotB3bNu4BYDFq99bVyziMB9VM54jjaSNJ7r6LRtO1eeNj5ntjY0uc4hsbGi5JJ1AAbSpEZqc0bcPa2sqmtdWOF2NOtsAPh4v47tg8UG15tcElosKpKebVKxhc9v1S5xdo8r2WzoiAiIgLVc5OR4xXD5acapWfO05/etBsDwIJbzvuW1KhCCHeSmUM2E18dQA4Op3lk0Z1FzL2kjI5HyIHgvJlLibqqsqal171Ez5R9lziWj4WHJdNz+5DdROMThb81VO0agAamzW1P8AJwHxHFcmHebbezZxG8IPgiqro2aRt/QHig2LIbK2TCqh9XG3SJhkiAJsNJw7pPjYgG3BeCgoqnE61sbdKSoq5DcneSbuc47gNvkFjpX3sB7I1D81I/Mrm87BT9snb/vVW0EAjXHEdYb9o7TyCDdckMmo8NooaNhuIW9531nk3e74lZpAiAiIgIiICIiAiIgIiIKIiICIiAiIgqiIgIiICIiAsTlZ/wBPrOFNN/23LLLxYzQmopp4AQDPDJGCdgLmkA+qCGBaHC49obR48R+SQnS7h46J8Da/wX0xKhfTTywP1PgkdG63i11rj4LMZH5L1GLTupoHwNlEZkvIdDSAIBAIB195BgIWAnXsAJPkBdXFxeQAOAA2ALpFTmGxOCN8zpaIMhY57z1rtTWtJd9DwC5s6Y2sAADtsNvNB0bMRGz5ZYLBxbBM7SIB12aLt8Np18VJgKPPR4yekkrJa64EVMx0Jvtc+QA2HkB6hSGQEREBERAREQch6RWN9VSUtKD/AMxOZHjxZG21j70gPuqP7gWOuPMHxC6Pn+xjrsXMIPdo4Y4/ecOsd/qb8Fzhs2qxFwNmuxHkUCdoBuNjgCOarsYP2738gdiskk0j4WFgOCqyYgW1EcQCgvYNEaW8+z/5KWWbDFu1YRRSk3cIRG77UZLP5BRIc8k3KkJ0c8W06GppiddPOHgfsyN/NpQddREQEREBERAREQEREBERAREQEREBERAREQEREBERAQoiCM2fvAez4qZwLMroxJ77e6/8Aea1jN7j3YcTpKi9mtlDZP8ADf3H+jl2/pAYB1+GNqQO9RShx/w3913ronko3IJP578f7Lg8jGu79a5sDbfVPeefLRaR7yjAFuecDLk4lBhsdyeyUgbNxmJ0XH7rGn3lgclMEdXV1NSj+8TMY7gy93n7ocUEl8z2AdjwemBFn1INRJqsbya2g+4GhbsrIYgxoa0Wa0BrR4ACwCvQEREBERAVr3AAk6gBc+W8q5fCtphLHJESQJWOYSNRAc0gkHx1oIcZU4sauuq6k/29RI8fZLzoj4WHJYpSE/2bqL9cqvus/JcPynwR1DWVFI4kmnlcwE723u13NpB5oMWi3rNZkNS4xLPDNPLE+JjZGaAadJt7OvpeFx8VqOMU8UdRNHE5zoo5Xsjc61y0OIBNvJB411Po9Yt1WJyQE6qqBwH2mEOHpdY7NVmxZjPaHyySRxwaDQ5gBJe65I18B6rrGSuZClw6rirGVNS98BJa12iGklpGuwvbWg6SioFVAREQEREBERAREQEREBERAREQEREBERAREQEREBERBjsocPZUUlTBJYMmhkY4nYAWnXy2qGErNFxFwbEi42Gx2hSVz55Ydiw/szHWmr7s1HWIh/xDz9nmo1MYXEAAkkgADedwQWrp3R8hhOLOLyOsZTyGBp3uJaHW4hpd6rw5wc2L8LoqCp1kyx6FXvDJzd7RwGiS3zZxWnYDjMlFVQ1URs+nka8cbHW08CLjmgmmi8OCYtHWU0NTEbx1EbXt5jWDxBuOS9yAiIgIiICIiAo79IjAOqroawDu1cWi8/vI7D/SW/BSHXCekXlMxzqfDm6JdEevlO9pLS1jeGok8wg5Rk3lFLQTGeL2nRSxHdqkYW/keSxZKzWR2TEmJ1sVIzV1hJe61wxgF3OP9b1j8VwySlnlp5AQ+CRzHA+INkEn8zWBdkwenuO/U3qH+/7P+UBbyuS5gMsO0Uj6CR3zlH3o7nWYSdnI6uYXWkBERAREQEREBERAREQEREBERARFRBVERAREQEREBERAVskgaC4kANBJJ2AAXJVyxWVFBJUUNVBGbSTQSMYb27xaQBf0QRczl5WHE8RmnBPVMPVQD9202B5m55rOZj8kO3YiKh7bwUFpXXGp0v8AZt+I0vdWkHAaoT9m7PN1+nodV1Z09K9rWspTZsskPkvDooHAddJ87UHb8476N/ACw5FBlcrMnWYjRT0b7WnYQ11r6LxrY/k4AqHtfQvp5ZIJG6MkL3Rvb4OabEeim0uDZ983spnGJ00TnslaBVCNukWvbqEhaNdi2wJ8W8UHs6POV92y4XI7Wy81Nc7ifnGDmQ7mV2xRqzIZJ1cmKQ1fVyMgpNMvkc0ta4mNzAwE+0bu3bAFJUIKoiICIiAiIg8GN4vHR001VKbR08bnu42GoDiTYc1DvHcZkramaqlN31EheeF9jRwAsOSkznmwmeqweeOBrnOY+ORzGi7nMa67gBv3G37Kj3kVkPU4nWRwNikEYeOvkLSGxsB7xJO+wIA8UHYuj/kh1FK/EJG/OVndiuNYhadvN3oAtf6QuSHVyx4nG3uzWiqLDY8DuOPmBb3V3WipGQxsiY0NZExrGNG5rRYD0XgypyfZiFHPSPtadhAP1XbWuHkbIIo5D5TOw2vgqm30WO0ZR9aN2p4+GvkpfUlS2WNkjCCyRrXsI3tIuCob4tk3VUlQ6llhkErXaIboE6WvUWfWB4eKlTm5w2amwqjhnBEscI0mna25JDTxAIQbKiIgIiICIiAiIgIiICIiAiIgIiICIiAiIgIiICIiAiIgsLBfSsL7L2128Lq4IiCqtciIKK5uweSIgqiIgIiICIiCx39eiqBr9VREFwVURBYWAm5Au3Ybax5KrURBciIgKhREFUREBERAREQEREH/2Q=="/>
          <p:cNvSpPr>
            <a:spLocks noChangeAspect="1" noChangeArrowheads="1"/>
          </p:cNvSpPr>
          <p:nvPr/>
        </p:nvSpPr>
        <p:spPr bwMode="auto">
          <a:xfrm>
            <a:off x="198967" y="-661988"/>
            <a:ext cx="4394200" cy="1390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416" name="AutoShape 7" descr="data:image/jpeg;base64,/9j/4AAQSkZJRgABAQAAAQABAAD/2wCEAAkGBhAPDxAPEhAPFBENEBIREBISDxcQFBYTFxAVFRQUFRIYHScfFxovGhIVHzsgIycpLSwsFSAxNTAqNSYrLCkBCQoKBQUFDQUFDSkYEhgpKSkpKSkpKSkpKSkpKSkpKSkpKSkpKSkpKSkpKSkpKSkpKSkpKSkpKSkpKSkpKSkpKf/AABEIAJIBWgMBIgACEQEDEQH/xAAcAAEAAQUBAQAAAAAAAAAAAAAACAECBQYHBAP/xABJEAABAwIBCAcDCAcFCQAAAAABAAIDBBEFBgcSITFBYYEIExQiUXGhMoKRFSNCUnKSsdEXVGJjk8HwQ0RzorIYJDM0NbPS4fH/xAAUAQEAAAAAAAAAAAAAAAAAAAAA/8QAFBEBAAAAAAAAAAAAAAAAAAAAAP/aAAwDAQACEQMRAD8A7iiIgIiICIiAiIgIiICIiAiIg+c0rWNLnENawFznE2AAFySdwsuJ5ZdIUskdDh8THNaSO0SgkOPjHHq1cXfBZ3pA5Qvp8PjpmEg10ha8jUerYNIjmbBRwKDo9Ln9xhjw5z6eRt/YdAGi3myx9V2HN1nWpsYvEW9TVMbpOhLtIOA2ujd9IeI2j1UVl7sGxeSjqIamJxbJA9r2nyOsHxBFx5FBNVF5sOqxNDFMPZmjZIPJzQ4fivSgIiICIiAiIgLEZT5UU2G07qipfosGpoGtz3bmsbvKy6i5nrynfWYrNDpHqqEmCNt9WkLdY63iXXHkAg2PGOkfVOeRS0kDGbjMXSvI4hpaB5a/NerJ7pHP0w2tpY9A6jJTlwLeJjcTpciFxNUQTXwrFYaqFk8EjZIpRdrm7D+R4FexR/6PGU72VUuHucTFOwyxgn2ZG+1bzb+CkAgIiICIiAiIgIiICIiAiIgIiogqiKiCqIiAiIgIiICIiAiIg5F0i8HfJRU1S0EimmLZODZBYH4tA5qPRU2MSw+KphkglaHxzNLHtOwgqPGWWYitppHPo29ogJu1oIErR4Fp9rzCDlq+1FSPmkZExpc+V7WMaNpc42A9VsVLmzxeV4Y2gqL/ALTNAc3OsF2bNdmbGHPFZVlr6oD5pjdbIr6i6/0n237Ag6VhFF1FPBBt6iKOO/2WAX9F61QKqAiIgIiICIiAokZ08MfT4xXNcCOsndM0+LZO+CPjbkpbLQ86ObJmMRNkjLWVcAIjeR3Xt29W/hfYdyCLKLYMYyDxGkeWS0c4sfaawyNPEObcFerJ3Nnidc8NjpZGNJ1yStMTAPG528kGydH/AAx8uLdcAdCmgkLjuu4aLR6n4KSq1fIHIaHCKUQMOlI8h08trF7rejRsAW0ICIiAiIgIiICIiAiIgIiogqqWVVS6BZVRUQEREFUREBERAREQFz7O9nCfhFNG2DR7TVEhhcLhjR7T7bzrAXQCVF3PdlB2vF5WA3jo2iBnhca3n7x9EHxZnrxoC3a7+cLCfwV36bsa/Wh/BZ+S0NEG+fpuxr9ab/BZ+Sfpuxr9aH8Fn5LQ0QdIwPPpikVSySeUTQ3AliLGt7u8tIGpykrSVLZY2SMN2Sta9p8WuFwfVQjupN5i8o+14U2FxvJQu6k+Ohtj9Db3UHR0REBERAREQFzrO3nM+SYmQwaJq6gEtvrEbNmmRvN9QHArccpcoYcPpZquY2ZC29t7nbGsHEmwURMpMoJsQqpauY3fM69tzW/RYOAGpBsbc8+ND++Hx1xMP8kfnnxoi3bCPKNg/ktIRBJnNBnNdirH09QW9qgGlcDREkezSt4g7fNdKUMcmMoJcPq4auI96F4JG5zfpNPAhS/wLGYq2miqojeOdge3h4tPEG45IPeiIgIiICIiAiIgIiICIiCiIiCqoq3VEBERBVERAREQEREGNyjxdtHSVFS7ZBE9/MDuj42UNKupdLI+Vxu6V7nuPEm5/FSF6Q2UHU0EVG096sku4X19XHr9XEfBcayEyf7ZPMXC8dJSz1D9WruxnQB94hBrKKqogIiIKgLpOYfKPsuKCBxtHXs6o+HWDvRn8RzWFzY4EK+qqKQgXmoagM4SANcw/eAWs088lNO14u2SnkDhwex1/wAQgmyixuT2LtrKSnqmezURNf5EjWPjcclkkBERAVCVVc/z15VSYfhh6okS1j+zteNrWlri9w42Fh533IOUZ68v/lCq7JC69LROIuDqkm2OfxA1gczvXO5KJ7YmSlpDJXOawn6RbbStw7wWSySyZlxOsipItspu91rhkY1veeAHrYb1sGd8RQ17KCAWhwynjp2D9q3WPJ8XEv1lBoqIiDI1GDvZSxVY1xyvfET9WRuvRPm0grqWYHLjqZnYZK75uoJfTknZL9JnMeoWPzRYZHidFieFSEXe1lRAT9GRt26Q/wAvIrnVRBNRVLmO0o56WW3gWva7URzF0E1AqrXM32VHynh0FURZ7gWSjd1jTZ1uB281saAiIgIiICIiAiIgIiIKIiICIiAiIgqiIgIiICIiDiHSKybneaeuY1zoYYzFLYX0CXaQceB2XXNsh8s/k4VcTow6Ovp3wvcPbYS0hpB8LnWFLSop2yNcx7Q5jwWua4XBBFiCDtUc86+aJ2HudWUjXOpHG72DW6En8Wcd29By+RhabFWL7RvBGi7ZuO8f+uCskYWmx/8AvEILERfaKIe0dTR8SfAINqzY5TRYXWurZQ4tjp5Wta3a+R2jotB3bNu4BYDFq99bVyziMB9VM54jjaSNJ7r6LRtO1eeNj5ntjY0uc4hsbGi5JJ1AAbSpEZqc0bcPa2sqmtdWOF2NOtsAPh4v47tg8UG15tcElosKpKebVKxhc9v1S5xdo8r2WzoiAiIgLVc5OR4xXD5acapWfO05/etBsDwIJbzvuW1KhCCHeSmUM2E18dQA4Op3lk0Z1FzL2kjI5HyIHgvJlLibqqsqal171Ez5R9lziWj4WHJdNz+5DdROMThb81VO0agAamzW1P8AJwHxHFcmHebbezZxG8IPgiqro2aRt/QHig2LIbK2TCqh9XG3SJhkiAJsNJw7pPjYgG3BeCgoqnE61sbdKSoq5DcneSbuc47gNvkFjpX3sB7I1D81I/Mrm87BT9snb/vVW0EAjXHEdYb9o7TyCDdckMmo8NooaNhuIW9531nk3e74lZpAiAiIgIiICIiAiIgIiIKIiICIiAiIgqiIgIiICIiAsTlZ/wBPrOFNN/23LLLxYzQmopp4AQDPDJGCdgLmkA+qCGBaHC49obR48R+SQnS7h46J8Da/wX0xKhfTTywP1PgkdG63i11rj4LMZH5L1GLTupoHwNlEZkvIdDSAIBAIB195BgIWAnXsAJPkBdXFxeQAOAA2ALpFTmGxOCN8zpaIMhY57z1rtTWtJd9DwC5s6Y2sAADtsNvNB0bMRGz5ZYLBxbBM7SIB12aLt8Np18VJgKPPR4yekkrJa64EVMx0Jvtc+QA2HkB6hSGQEREBERAREQch6RWN9VSUtKD/AMxOZHjxZG21j70gPuqP7gWOuPMHxC6Pn+xjrsXMIPdo4Y4/ecOsd/qb8Fzhs2qxFwNmuxHkUCdoBuNjgCOarsYP2738gdiskk0j4WFgOCqyYgW1EcQCgvYNEaW8+z/5KWWbDFu1YRRSk3cIRG77UZLP5BRIc8k3KkJ0c8W06GppiddPOHgfsyN/NpQddREQEREBERAREQEREBERAREQEREBERAREQEREBERAQoiCM2fvAez4qZwLMroxJ77e6/8Aea1jN7j3YcTpKi9mtlDZP8ADf3H+jl2/pAYB1+GNqQO9RShx/w3913ronko3IJP578f7Lg8jGu79a5sDbfVPeefLRaR7yjAFuecDLk4lBhsdyeyUgbNxmJ0XH7rGn3lgclMEdXV1NSj+8TMY7gy93n7ocUEl8z2AdjwemBFn1INRJqsbya2g+4GhbsrIYgxoa0Wa0BrR4ACwCvQEREBERAVr3AAk6gBc+W8q5fCtphLHJESQJWOYSNRAc0gkHx1oIcZU4sauuq6k/29RI8fZLzoj4WHJYpSE/2bqL9cqvus/JcPynwR1DWVFI4kmnlcwE723u13NpB5oMWi3rNZkNS4xLPDNPLE+JjZGaAadJt7OvpeFx8VqOMU8UdRNHE5zoo5Xsjc61y0OIBNvJB411Po9Yt1WJyQE6qqBwH2mEOHpdY7NVmxZjPaHyySRxwaDQ5gBJe65I18B6rrGSuZClw6rirGVNS98BJa12iGklpGuwvbWg6SioFVAREQEREBERAREQEREBERAREQEREBERAREQEREBERBjsocPZUUlTBJYMmhkY4nYAWnXy2qGErNFxFwbEi42Gx2hSVz55Ydiw/szHWmr7s1HWIh/xDz9nmo1MYXEAAkkgADedwQWrp3R8hhOLOLyOsZTyGBp3uJaHW4hpd6rw5wc2L8LoqCp1kyx6FXvDJzd7RwGiS3zZxWnYDjMlFVQ1URs+nka8cbHW08CLjmgmmi8OCYtHWU0NTEbx1EbXt5jWDxBuOS9yAiIgIiICIiAo79IjAOqroawDu1cWi8/vI7D/SW/BSHXCekXlMxzqfDm6JdEevlO9pLS1jeGok8wg5Rk3lFLQTGeL2nRSxHdqkYW/keSxZKzWR2TEmJ1sVIzV1hJe61wxgF3OP9b1j8VwySlnlp5AQ+CRzHA+INkEn8zWBdkwenuO/U3qH+/7P+UBbyuS5gMsO0Uj6CR3zlH3o7nWYSdnI6uYXWkBERAREQEREBERAREQEREBERARFRBVERAREQEREBERAVskgaC4kANBJJ2AAXJVyxWVFBJUUNVBGbSTQSMYb27xaQBf0QRczl5WHE8RmnBPVMPVQD9202B5m55rOZj8kO3YiKh7bwUFpXXGp0v8AZt+I0vdWkHAaoT9m7PN1+nodV1Z09K9rWspTZsskPkvDooHAddJ87UHb8476N/ACw5FBlcrMnWYjRT0b7WnYQ11r6LxrY/k4AqHtfQvp5ZIJG6MkL3Rvb4OabEeim0uDZ983spnGJ00TnslaBVCNukWvbqEhaNdi2wJ8W8UHs6POV92y4XI7Wy81Nc7ifnGDmQ7mV2xRqzIZJ1cmKQ1fVyMgpNMvkc0ta4mNzAwE+0bu3bAFJUIKoiICIiAiIg8GN4vHR001VKbR08bnu42GoDiTYc1DvHcZkramaqlN31EheeF9jRwAsOSkznmwmeqweeOBrnOY+ORzGi7nMa67gBv3G37Kj3kVkPU4nWRwNikEYeOvkLSGxsB7xJO+wIA8UHYuj/kh1FK/EJG/OVndiuNYhadvN3oAtf6QuSHVyx4nG3uzWiqLDY8DuOPmBb3V3WipGQxsiY0NZExrGNG5rRYD0XgypyfZiFHPSPtadhAP1XbWuHkbIIo5D5TOw2vgqm30WO0ZR9aN2p4+GvkpfUlS2WNkjCCyRrXsI3tIuCob4tk3VUlQ6llhkErXaIboE6WvUWfWB4eKlTm5w2amwqjhnBEscI0mna25JDTxAIQbKiIgIiICIiAiIgIiICIiAiIgIiICIiAiIgIiICIiAiIgsLBfSsL7L2128Lq4IiCqtciIKK5uweSIgqiIgIiICIiCx39eiqBr9VREFwVURBYWAm5Au3Ybax5KrURBciIgKhREFUREBERAREQEREH/2Q=="/>
          <p:cNvSpPr>
            <a:spLocks noChangeAspect="1" noChangeArrowheads="1"/>
          </p:cNvSpPr>
          <p:nvPr/>
        </p:nvSpPr>
        <p:spPr bwMode="auto">
          <a:xfrm>
            <a:off x="198967" y="-661988"/>
            <a:ext cx="4394200" cy="1390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Littérature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23081" y="1405719"/>
            <a:ext cx="11532358" cy="5186150"/>
          </a:xfrm>
        </p:spPr>
        <p:txBody>
          <a:bodyPr>
            <a:normAutofit/>
          </a:bodyPr>
          <a:lstStyle/>
          <a:p>
            <a:r>
              <a:rPr lang="fr-FR" sz="1600" dirty="0" smtClean="0"/>
              <a:t>25 articles  depuis 2000 </a:t>
            </a:r>
          </a:p>
          <a:p>
            <a:r>
              <a:rPr lang="fr-FR" sz="1600" dirty="0" smtClean="0"/>
              <a:t>Résultats hétérogènes : Populations différentes,  questionnaires différents</a:t>
            </a:r>
          </a:p>
          <a:p>
            <a:pPr>
              <a:buNone/>
            </a:pPr>
            <a:endParaRPr lang="fr-FR" sz="1600" dirty="0" smtClean="0"/>
          </a:p>
          <a:p>
            <a:r>
              <a:rPr lang="fr-FR" sz="1600" dirty="0" smtClean="0"/>
              <a:t>Pour l’</a:t>
            </a:r>
            <a:r>
              <a:rPr lang="fr-FR" sz="1600" b="1" u="sng" dirty="0" smtClean="0"/>
              <a:t> Incontinence Urinaire </a:t>
            </a:r>
            <a:r>
              <a:rPr lang="fr-FR" sz="1600" dirty="0" smtClean="0"/>
              <a:t>(IU) dans la mucoviscidose  (</a:t>
            </a:r>
            <a:r>
              <a:rPr lang="fr-FR" sz="1600" dirty="0" err="1" smtClean="0"/>
              <a:t>Cystic</a:t>
            </a:r>
            <a:r>
              <a:rPr lang="fr-FR" sz="1600" dirty="0" smtClean="0"/>
              <a:t> </a:t>
            </a:r>
            <a:r>
              <a:rPr lang="fr-FR" sz="1600" dirty="0" err="1" smtClean="0"/>
              <a:t>Fibrosis</a:t>
            </a:r>
            <a:r>
              <a:rPr lang="fr-FR" sz="1600" dirty="0" smtClean="0"/>
              <a:t> CF):</a:t>
            </a:r>
          </a:p>
          <a:p>
            <a:pPr lvl="1"/>
            <a:r>
              <a:rPr lang="en-US" sz="1600" b="1" dirty="0" smtClean="0"/>
              <a:t>Femme : prevalence  = 30 à 68 %</a:t>
            </a:r>
          </a:p>
          <a:p>
            <a:pPr lvl="2"/>
            <a:r>
              <a:rPr lang="en-US" sz="1600" dirty="0" smtClean="0"/>
              <a:t>IU  &gt;&gt;&gt; population </a:t>
            </a:r>
            <a:r>
              <a:rPr lang="en-US" sz="1600" dirty="0" err="1" smtClean="0"/>
              <a:t>générale</a:t>
            </a:r>
            <a:r>
              <a:rPr lang="en-US" sz="1600" dirty="0" smtClean="0"/>
              <a:t> </a:t>
            </a:r>
          </a:p>
          <a:p>
            <a:pPr lvl="2"/>
            <a:r>
              <a:rPr lang="en-US" sz="1600" dirty="0" smtClean="0"/>
              <a:t>IU </a:t>
            </a:r>
            <a:r>
              <a:rPr lang="en-US" sz="1600" dirty="0" err="1" smtClean="0"/>
              <a:t>d’effort</a:t>
            </a:r>
            <a:r>
              <a:rPr lang="en-US" sz="1600" dirty="0" smtClean="0"/>
              <a:t> (IUE) </a:t>
            </a:r>
            <a:r>
              <a:rPr lang="en-US" sz="1600" dirty="0" err="1" smtClean="0"/>
              <a:t>symptôme</a:t>
            </a:r>
            <a:r>
              <a:rPr lang="en-US" sz="1600" dirty="0" smtClean="0"/>
              <a:t> le plus </a:t>
            </a:r>
            <a:r>
              <a:rPr lang="en-US" sz="1600" dirty="0" err="1" smtClean="0"/>
              <a:t>fréquent</a:t>
            </a:r>
            <a:r>
              <a:rPr lang="en-US" sz="1600" dirty="0" smtClean="0"/>
              <a:t> et </a:t>
            </a:r>
            <a:r>
              <a:rPr lang="en-US" sz="1600" dirty="0" err="1" smtClean="0"/>
              <a:t>connu</a:t>
            </a:r>
            <a:r>
              <a:rPr lang="en-US" sz="1600" dirty="0" smtClean="0"/>
              <a:t> &gt; IU Urgenturie (UUI)                                                                                                  </a:t>
            </a:r>
          </a:p>
          <a:p>
            <a:pPr lvl="1"/>
            <a:r>
              <a:rPr lang="en-US" sz="1600" b="1" dirty="0" err="1" smtClean="0"/>
              <a:t>Homme</a:t>
            </a:r>
            <a:r>
              <a:rPr lang="en-US" sz="1600" b="1" dirty="0" smtClean="0"/>
              <a:t> : </a:t>
            </a:r>
            <a:r>
              <a:rPr lang="en-US" sz="1600" dirty="0" smtClean="0"/>
              <a:t>prevalence   plus </a:t>
            </a:r>
            <a:r>
              <a:rPr lang="en-US" sz="1600" dirty="0" err="1" smtClean="0"/>
              <a:t>faible</a:t>
            </a:r>
            <a:r>
              <a:rPr lang="en-US" sz="1600" dirty="0" smtClean="0"/>
              <a:t> (2.4% à 15%).</a:t>
            </a:r>
          </a:p>
          <a:p>
            <a:pPr lvl="1"/>
            <a:r>
              <a:rPr lang="en-US" sz="1600" b="1" dirty="0" smtClean="0"/>
              <a:t>Enfant &amp; adolescents  : </a:t>
            </a:r>
            <a:r>
              <a:rPr lang="en-US" sz="1600" dirty="0" err="1" smtClean="0"/>
              <a:t>Prévalence</a:t>
            </a:r>
            <a:r>
              <a:rPr lang="en-US" sz="1600" dirty="0" smtClean="0"/>
              <a:t>  </a:t>
            </a:r>
            <a:r>
              <a:rPr lang="en-US" sz="1600" dirty="0" err="1" smtClean="0"/>
              <a:t>élevée</a:t>
            </a:r>
            <a:r>
              <a:rPr lang="en-US" sz="1600" dirty="0" smtClean="0"/>
              <a:t> (19 à 49 % ) </a:t>
            </a:r>
          </a:p>
          <a:p>
            <a:pPr lvl="2"/>
            <a:r>
              <a:rPr lang="en-US" sz="1600" dirty="0" smtClean="0"/>
              <a:t>Pas de </a:t>
            </a:r>
            <a:r>
              <a:rPr lang="en-US" sz="1600" dirty="0" err="1" smtClean="0"/>
              <a:t>différence</a:t>
            </a:r>
            <a:r>
              <a:rPr lang="en-US" sz="1600" dirty="0" smtClean="0"/>
              <a:t>  9-16 </a:t>
            </a:r>
            <a:r>
              <a:rPr lang="en-US" sz="1600" dirty="0" err="1" smtClean="0"/>
              <a:t>ans</a:t>
            </a:r>
            <a:r>
              <a:rPr lang="en-US" sz="1600" dirty="0" smtClean="0"/>
              <a:t> : </a:t>
            </a:r>
            <a:r>
              <a:rPr lang="fr-FR" sz="1600" i="1" dirty="0" smtClean="0"/>
              <a:t>21% IU CF , 22% </a:t>
            </a:r>
            <a:r>
              <a:rPr lang="fr-FR" sz="1600" i="1" dirty="0" err="1" smtClean="0"/>
              <a:t>respiratory</a:t>
            </a:r>
            <a:r>
              <a:rPr lang="fr-FR" sz="1600" i="1" dirty="0" smtClean="0"/>
              <a:t> ; 17% </a:t>
            </a:r>
            <a:r>
              <a:rPr lang="fr-FR" sz="1600" i="1" dirty="0" err="1" smtClean="0"/>
              <a:t>controls</a:t>
            </a:r>
            <a:r>
              <a:rPr lang="en-US" sz="1600" dirty="0" smtClean="0"/>
              <a:t>  (</a:t>
            </a:r>
            <a:r>
              <a:rPr lang="en-US" sz="1600" dirty="0" err="1" smtClean="0"/>
              <a:t>mais</a:t>
            </a:r>
            <a:r>
              <a:rPr lang="en-US" sz="1600" dirty="0" smtClean="0"/>
              <a:t> 55% </a:t>
            </a:r>
            <a:r>
              <a:rPr lang="fr-FR" sz="1600" i="1" dirty="0" smtClean="0"/>
              <a:t>garçons </a:t>
            </a:r>
            <a:r>
              <a:rPr lang="fr-FR" sz="1600" i="1" dirty="0" err="1" smtClean="0"/>
              <a:t>muco</a:t>
            </a:r>
            <a:r>
              <a:rPr lang="fr-FR" sz="1600" i="1" dirty="0" smtClean="0"/>
              <a:t>) </a:t>
            </a:r>
            <a:r>
              <a:rPr lang="en-US" sz="1600" dirty="0" smtClean="0"/>
              <a:t>(</a:t>
            </a:r>
            <a:r>
              <a:rPr lang="fr-FR" sz="1600" i="1" dirty="0" err="1" smtClean="0"/>
              <a:t>Browne</a:t>
            </a:r>
            <a:r>
              <a:rPr lang="fr-FR" sz="1600" i="1" dirty="0" smtClean="0"/>
              <a:t> WJ.et al   </a:t>
            </a:r>
            <a:r>
              <a:rPr lang="fr-FR" sz="1600" i="1" dirty="0" err="1" smtClean="0"/>
              <a:t>JCystic</a:t>
            </a:r>
            <a:r>
              <a:rPr lang="fr-FR" sz="1600" i="1" dirty="0" smtClean="0"/>
              <a:t> </a:t>
            </a:r>
            <a:r>
              <a:rPr lang="fr-FR" sz="1600" i="1" dirty="0" err="1" smtClean="0"/>
              <a:t>Fib</a:t>
            </a:r>
            <a:r>
              <a:rPr lang="fr-FR" sz="1600" i="1" dirty="0" smtClean="0"/>
              <a:t> 2009 ) </a:t>
            </a:r>
          </a:p>
          <a:p>
            <a:pPr lvl="2"/>
            <a:r>
              <a:rPr lang="fr-FR" sz="1600" i="1" dirty="0" smtClean="0"/>
              <a:t>Filles 11-17 ans: </a:t>
            </a:r>
            <a:r>
              <a:rPr lang="fr-FR" sz="1600" i="1" u="sng" dirty="0" smtClean="0"/>
              <a:t>37% IU CF </a:t>
            </a:r>
            <a:r>
              <a:rPr lang="fr-FR" sz="1600" i="1" dirty="0" smtClean="0"/>
              <a:t>, 16% </a:t>
            </a:r>
            <a:r>
              <a:rPr lang="fr-FR" sz="1600" i="1" dirty="0" err="1" smtClean="0"/>
              <a:t>asthma</a:t>
            </a:r>
            <a:r>
              <a:rPr lang="fr-FR" sz="1600" i="1" dirty="0" smtClean="0"/>
              <a:t> , 7% control  (Prasad SA et al </a:t>
            </a:r>
            <a:r>
              <a:rPr lang="fr-FR" sz="1600" i="1" dirty="0" err="1" smtClean="0"/>
              <a:t>PediatrPulmonol</a:t>
            </a:r>
            <a:r>
              <a:rPr lang="fr-FR" sz="1600" i="1" dirty="0" smtClean="0"/>
              <a:t> 2006)</a:t>
            </a:r>
            <a:br>
              <a:rPr lang="fr-FR" sz="1600" i="1" dirty="0" smtClean="0"/>
            </a:br>
            <a:endParaRPr lang="en-US" sz="1600" u="sng" dirty="0" smtClean="0"/>
          </a:p>
          <a:p>
            <a:r>
              <a:rPr lang="en-US" sz="1600" b="1" u="sng" dirty="0" err="1" smtClean="0"/>
              <a:t>Prévalence</a:t>
            </a:r>
            <a:r>
              <a:rPr lang="en-US" sz="1600" b="1" u="sng" dirty="0" smtClean="0"/>
              <a:t> de </a:t>
            </a:r>
            <a:r>
              <a:rPr lang="en-US" sz="1600" b="1" u="sng" dirty="0" err="1" smtClean="0"/>
              <a:t>l’incontinence</a:t>
            </a:r>
            <a:r>
              <a:rPr lang="en-US" sz="1600" b="1" u="sng" dirty="0" smtClean="0"/>
              <a:t> </a:t>
            </a:r>
            <a:r>
              <a:rPr lang="en-US" sz="1600" b="1" u="sng" dirty="0" err="1" smtClean="0"/>
              <a:t>anale</a:t>
            </a:r>
            <a:r>
              <a:rPr lang="en-US" sz="1600" b="1" u="sng" dirty="0" smtClean="0"/>
              <a:t> (IA) </a:t>
            </a:r>
            <a:r>
              <a:rPr lang="en-US" sz="1600" b="1" u="sng" dirty="0" err="1" smtClean="0"/>
              <a:t>peu</a:t>
            </a:r>
            <a:r>
              <a:rPr lang="en-US" sz="1600" b="1" u="sng" dirty="0" smtClean="0"/>
              <a:t> </a:t>
            </a:r>
            <a:r>
              <a:rPr lang="en-US" sz="1600" b="1" u="sng" dirty="0" err="1" smtClean="0"/>
              <a:t>décrite</a:t>
            </a:r>
            <a:r>
              <a:rPr lang="en-US" sz="1600" b="1" u="sng" dirty="0" smtClean="0"/>
              <a:t> :</a:t>
            </a:r>
            <a:endParaRPr lang="en-US" sz="1600" baseline="30000" dirty="0" smtClean="0"/>
          </a:p>
          <a:p>
            <a:pPr lvl="1"/>
            <a:r>
              <a:rPr lang="en-US" sz="1600" dirty="0" smtClean="0"/>
              <a:t>8.5 à 12.5 % chez </a:t>
            </a:r>
            <a:r>
              <a:rPr lang="en-US" sz="1600" dirty="0" err="1" smtClean="0"/>
              <a:t>l’enfant</a:t>
            </a:r>
            <a:endParaRPr lang="en-US" sz="1600" dirty="0" smtClean="0"/>
          </a:p>
          <a:p>
            <a:pPr lvl="1"/>
            <a:r>
              <a:rPr lang="en-US" sz="1600" dirty="0" err="1" smtClean="0"/>
              <a:t>Peu</a:t>
            </a:r>
            <a:r>
              <a:rPr lang="en-US" sz="1600" dirty="0" smtClean="0"/>
              <a:t> de </a:t>
            </a:r>
            <a:r>
              <a:rPr lang="en-US" sz="1600" dirty="0" err="1" smtClean="0"/>
              <a:t>prise</a:t>
            </a:r>
            <a:r>
              <a:rPr lang="en-US" sz="1600" dirty="0" smtClean="0"/>
              <a:t> en </a:t>
            </a:r>
            <a:r>
              <a:rPr lang="en-US" sz="1600" dirty="0" err="1" smtClean="0"/>
              <a:t>compte</a:t>
            </a:r>
            <a:r>
              <a:rPr lang="en-US" sz="1600" dirty="0" smtClean="0"/>
              <a:t> de </a:t>
            </a:r>
            <a:r>
              <a:rPr lang="en-US" sz="1600" dirty="0" err="1" smtClean="0"/>
              <a:t>l’IA</a:t>
            </a:r>
            <a:r>
              <a:rPr lang="en-US" sz="1600" dirty="0" smtClean="0"/>
              <a:t> aux </a:t>
            </a:r>
            <a:r>
              <a:rPr lang="en-US" sz="1600" dirty="0" err="1" smtClean="0"/>
              <a:t>gazs</a:t>
            </a:r>
            <a:r>
              <a:rPr lang="en-US" sz="1600" dirty="0" smtClean="0"/>
              <a:t>, </a:t>
            </a:r>
            <a:r>
              <a:rPr lang="en-US" sz="1600" dirty="0" err="1" smtClean="0"/>
              <a:t>définition</a:t>
            </a:r>
            <a:r>
              <a:rPr lang="en-US" sz="1600" dirty="0" smtClean="0"/>
              <a:t> </a:t>
            </a:r>
            <a:r>
              <a:rPr lang="en-US" sz="1600" dirty="0" err="1" smtClean="0"/>
              <a:t>différente</a:t>
            </a:r>
            <a:r>
              <a:rPr lang="en-US" sz="1600" dirty="0" smtClean="0"/>
              <a:t> / </a:t>
            </a:r>
            <a:r>
              <a:rPr lang="en-US" sz="1600" dirty="0" err="1" smtClean="0"/>
              <a:t>études</a:t>
            </a:r>
            <a:endParaRPr lang="en-US" sz="1600" dirty="0" smtClean="0"/>
          </a:p>
          <a:p>
            <a:pPr lvl="1"/>
            <a:r>
              <a:rPr lang="en-US" sz="1600" b="1" dirty="0" smtClean="0"/>
              <a:t>25.8%</a:t>
            </a:r>
            <a:r>
              <a:rPr lang="en-US" sz="1600" dirty="0" smtClean="0"/>
              <a:t> </a:t>
            </a:r>
            <a:r>
              <a:rPr lang="fr-FR" sz="1600" dirty="0" smtClean="0"/>
              <a:t> chez l’adulte dans une étude récente (</a:t>
            </a:r>
            <a:r>
              <a:rPr lang="fr-FR" sz="1600" i="1" dirty="0" err="1" smtClean="0"/>
              <a:t>Benezech</a:t>
            </a:r>
            <a:r>
              <a:rPr lang="fr-FR" sz="1600" i="1" dirty="0" smtClean="0"/>
              <a:t> A. </a:t>
            </a:r>
            <a:r>
              <a:rPr lang="fr-FR" sz="1600" i="1" dirty="0" err="1" smtClean="0"/>
              <a:t>Dig</a:t>
            </a:r>
            <a:r>
              <a:rPr lang="fr-FR" sz="1600" i="1" dirty="0" smtClean="0"/>
              <a:t> Dis </a:t>
            </a:r>
            <a:r>
              <a:rPr lang="fr-FR" sz="1600" i="1" dirty="0" err="1" smtClean="0"/>
              <a:t>Sci</a:t>
            </a:r>
            <a:r>
              <a:rPr lang="fr-FR" sz="1600" i="1" dirty="0" smtClean="0"/>
              <a:t>,2018 </a:t>
            </a:r>
            <a:r>
              <a:rPr lang="fr-FR" sz="1600" i="1" dirty="0" err="1" smtClean="0"/>
              <a:t>Apr</a:t>
            </a:r>
            <a:r>
              <a:rPr lang="fr-FR" sz="1600" i="1" dirty="0" smtClean="0"/>
              <a:t>), score St Mark  4.9+/-2 (IA  modérée)</a:t>
            </a:r>
            <a:endParaRPr lang="en-US" sz="1600" i="1" dirty="0" smtClean="0"/>
          </a:p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Matériel et Méthode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23082" y="1484523"/>
            <a:ext cx="11232106" cy="1558927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Objectif principal </a:t>
            </a:r>
            <a:r>
              <a:rPr lang="fr-FR" sz="2000" dirty="0" smtClean="0"/>
              <a:t>: évaluer la </a:t>
            </a:r>
            <a:r>
              <a:rPr lang="fr-FR" sz="2000" dirty="0" smtClean="0">
                <a:solidFill>
                  <a:srgbClr val="C00000"/>
                </a:solidFill>
              </a:rPr>
              <a:t>prévalence des troubles fonctionnels urinaires et anorectaux  </a:t>
            </a:r>
            <a:r>
              <a:rPr lang="fr-FR" sz="2000" dirty="0" smtClean="0"/>
              <a:t>dans une population d’adulte s atteints de la mucoviscidose du Réseau </a:t>
            </a:r>
            <a:r>
              <a:rPr lang="fr-FR" sz="2000" dirty="0" err="1" smtClean="0"/>
              <a:t>Muco</a:t>
            </a:r>
            <a:r>
              <a:rPr lang="fr-FR" sz="2000" dirty="0" smtClean="0"/>
              <a:t>-Ouest</a:t>
            </a:r>
          </a:p>
          <a:p>
            <a:r>
              <a:rPr lang="fr-FR" sz="2000" b="1" dirty="0" smtClean="0"/>
              <a:t>Objectifs secondaires</a:t>
            </a:r>
            <a:r>
              <a:rPr lang="fr-FR" sz="2000" dirty="0" smtClean="0"/>
              <a:t>:  évaluer le retentissement de ces troubles sur </a:t>
            </a:r>
            <a:r>
              <a:rPr lang="fr-FR" sz="2000" dirty="0" smtClean="0">
                <a:solidFill>
                  <a:srgbClr val="C00000"/>
                </a:solidFill>
              </a:rPr>
              <a:t>la Qualité De Vie, la sexualité et les soins </a:t>
            </a:r>
            <a:r>
              <a:rPr lang="fr-FR" sz="2000" dirty="0" smtClean="0"/>
              <a:t>(EFR, kinésithérapie respiratoires, </a:t>
            </a:r>
            <a:r>
              <a:rPr lang="fr-FR" sz="2000" dirty="0" err="1" smtClean="0"/>
              <a:t>autodrainages</a:t>
            </a:r>
            <a:r>
              <a:rPr lang="fr-FR" sz="2000" dirty="0" smtClean="0"/>
              <a:t> quotidiens…).</a:t>
            </a:r>
          </a:p>
          <a:p>
            <a:pPr>
              <a:buNone/>
            </a:pPr>
            <a:endParaRPr lang="fr-FR" sz="2000" b="1" dirty="0" smtClean="0"/>
          </a:p>
          <a:p>
            <a:endParaRPr lang="fr-FR" sz="2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41193" y="3057100"/>
            <a:ext cx="6073255" cy="3330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Critères</a:t>
            </a:r>
            <a:r>
              <a:rPr kumimoji="0" lang="fr-F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d’inclusion :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Hommes et femmes &gt; ou= 18 ans 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mucoviscidose confirmée par test de la sueur ou génétique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Suivis dans un des 7 CRCM adultes ou mixtes du RMO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Non transplantés et non inscrits sur liste d’attente de transplantation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Etat stable depuis au moins 4 semaines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En capacité de comprendre et de respecter le protocole et ses exigences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1600" dirty="0" smtClean="0">
                <a:latin typeface="+mj-lt"/>
              </a:rPr>
              <a:t>signé le recueil de consentement préalablement à toute autre procédure du protocole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864824" y="3168557"/>
            <a:ext cx="4983707" cy="3521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Critères</a:t>
            </a:r>
            <a:r>
              <a:rPr kumimoji="0" lang="fr-FR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d’exclusion 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tutelle/curatelle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consultation en situation d’urgence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Grossesse (test urinaire)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Dialyse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lithiase vésicale, infection urinaire en cours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exacerbation sévère au moment de l’inclusion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fr-FR" sz="1600" dirty="0" smtClean="0">
                <a:latin typeface="+mj-lt"/>
              </a:rPr>
              <a:t>antibiotiques intraveineux dans les 4 semaines précédant l’inclusion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Matériel et Méthode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5780" y="1463040"/>
            <a:ext cx="11292840" cy="4937760"/>
          </a:xfrm>
        </p:spPr>
        <p:txBody>
          <a:bodyPr>
            <a:normAutofit/>
          </a:bodyPr>
          <a:lstStyle/>
          <a:p>
            <a:r>
              <a:rPr lang="fr-FR" sz="2000" dirty="0" smtClean="0"/>
              <a:t>Accord du comité d’éthique du CHU de Brest, accord CNIL, inscription sur clinicaltrials.gov</a:t>
            </a:r>
          </a:p>
          <a:p>
            <a:r>
              <a:rPr lang="fr-FR" sz="2000" dirty="0" smtClean="0"/>
              <a:t>Prospective, multicentrique</a:t>
            </a:r>
          </a:p>
          <a:p>
            <a:r>
              <a:rPr lang="fr-FR" sz="2000" dirty="0" smtClean="0"/>
              <a:t>« carnet » de questionnaires, lors d’une visite de suivi programmée en CRCM</a:t>
            </a:r>
          </a:p>
          <a:p>
            <a:r>
              <a:rPr lang="fr-FR" sz="2000" dirty="0" smtClean="0">
                <a:solidFill>
                  <a:srgbClr val="E24100"/>
                </a:solidFill>
              </a:rPr>
              <a:t>Auto-questionnaires anonymes</a:t>
            </a:r>
          </a:p>
          <a:p>
            <a:pPr lvl="1"/>
            <a:r>
              <a:rPr lang="fr-FR" sz="1600" dirty="0" err="1" smtClean="0"/>
              <a:t>Urinary</a:t>
            </a:r>
            <a:r>
              <a:rPr lang="fr-FR" sz="1600" dirty="0" smtClean="0"/>
              <a:t> </a:t>
            </a:r>
            <a:r>
              <a:rPr lang="fr-FR" sz="1600" dirty="0" err="1" smtClean="0"/>
              <a:t>Symptom</a:t>
            </a:r>
            <a:r>
              <a:rPr lang="fr-FR" sz="1600" dirty="0" smtClean="0"/>
              <a:t> Profile : IUE, Hyperactivité vésicale, dysurie</a:t>
            </a:r>
          </a:p>
          <a:p>
            <a:pPr lvl="1"/>
            <a:r>
              <a:rPr lang="fr-FR" sz="1600" dirty="0" err="1" smtClean="0"/>
              <a:t>Wexner</a:t>
            </a:r>
            <a:r>
              <a:rPr lang="fr-FR" sz="1600" dirty="0" smtClean="0"/>
              <a:t> score d’incontinence anale</a:t>
            </a:r>
          </a:p>
          <a:p>
            <a:pPr lvl="1"/>
            <a:r>
              <a:rPr lang="fr-FR" sz="1600" dirty="0" smtClean="0"/>
              <a:t>CFQ-R: </a:t>
            </a:r>
            <a:r>
              <a:rPr lang="fr-FR" sz="1600" dirty="0" err="1" smtClean="0"/>
              <a:t>Cystic</a:t>
            </a:r>
            <a:r>
              <a:rPr lang="fr-FR" sz="1600" dirty="0" smtClean="0"/>
              <a:t> </a:t>
            </a:r>
            <a:r>
              <a:rPr lang="fr-FR" sz="1600" dirty="0" err="1" smtClean="0"/>
              <a:t>Fibrosis</a:t>
            </a:r>
            <a:r>
              <a:rPr lang="fr-FR" sz="1600" dirty="0" smtClean="0"/>
              <a:t> Questionnaire-</a:t>
            </a:r>
            <a:r>
              <a:rPr lang="fr-FR" sz="1600" dirty="0" err="1" smtClean="0"/>
              <a:t>Revised</a:t>
            </a:r>
            <a:r>
              <a:rPr lang="fr-FR" sz="1600" dirty="0" smtClean="0"/>
              <a:t> (QDV-</a:t>
            </a:r>
            <a:r>
              <a:rPr lang="fr-FR" sz="1600" dirty="0" err="1" smtClean="0"/>
              <a:t>Muco</a:t>
            </a:r>
            <a:r>
              <a:rPr lang="fr-FR" sz="1600" dirty="0" smtClean="0"/>
              <a:t>)</a:t>
            </a:r>
          </a:p>
          <a:p>
            <a:pPr lvl="1"/>
            <a:r>
              <a:rPr lang="fr-FR" sz="1600" dirty="0" smtClean="0"/>
              <a:t>Questionnaire d’informations générales / CF / impact soins – vie sociale</a:t>
            </a:r>
          </a:p>
          <a:p>
            <a:r>
              <a:rPr lang="fr-FR" sz="2000" dirty="0" smtClean="0">
                <a:solidFill>
                  <a:srgbClr val="E24100"/>
                </a:solidFill>
              </a:rPr>
              <a:t>Auto-questionnaires sexualité : optionnels</a:t>
            </a:r>
          </a:p>
          <a:p>
            <a:pPr lvl="1"/>
            <a:r>
              <a:rPr lang="fr-FR" sz="1600" dirty="0" smtClean="0"/>
              <a:t>Homme : IIEF </a:t>
            </a:r>
            <a:r>
              <a:rPr lang="fr-FR" sz="1600" dirty="0" err="1" smtClean="0"/>
              <a:t>Internationnal</a:t>
            </a:r>
            <a:r>
              <a:rPr lang="fr-FR" sz="1600" dirty="0" smtClean="0"/>
              <a:t> Index of </a:t>
            </a:r>
            <a:r>
              <a:rPr lang="fr-FR" sz="1600" dirty="0" err="1" smtClean="0"/>
              <a:t>Erectiel</a:t>
            </a:r>
            <a:r>
              <a:rPr lang="fr-FR" sz="1600" dirty="0" smtClean="0"/>
              <a:t> </a:t>
            </a:r>
            <a:r>
              <a:rPr lang="fr-FR" sz="1600" dirty="0" err="1" smtClean="0"/>
              <a:t>Function</a:t>
            </a:r>
            <a:endParaRPr lang="fr-FR" sz="1600" dirty="0" smtClean="0"/>
          </a:p>
          <a:p>
            <a:pPr lvl="1"/>
            <a:r>
              <a:rPr lang="fr-FR" sz="1600" dirty="0" smtClean="0"/>
              <a:t>Femme : FSFI </a:t>
            </a:r>
            <a:r>
              <a:rPr lang="fr-FR" sz="1600" dirty="0" err="1" smtClean="0"/>
              <a:t>Female</a:t>
            </a:r>
            <a:r>
              <a:rPr lang="fr-FR" sz="1600" dirty="0" smtClean="0"/>
              <a:t> </a:t>
            </a:r>
            <a:r>
              <a:rPr lang="fr-FR" sz="1600" dirty="0" err="1" smtClean="0"/>
              <a:t>Sexual</a:t>
            </a:r>
            <a:r>
              <a:rPr lang="fr-FR" sz="1600" dirty="0" smtClean="0"/>
              <a:t> </a:t>
            </a:r>
            <a:r>
              <a:rPr lang="fr-FR" sz="1600" dirty="0" err="1" smtClean="0"/>
              <a:t>Function</a:t>
            </a:r>
            <a:r>
              <a:rPr lang="fr-FR" sz="1600" dirty="0" smtClean="0"/>
              <a:t> Index</a:t>
            </a:r>
          </a:p>
          <a:p>
            <a:r>
              <a:rPr lang="fr-FR" sz="2000" dirty="0" smtClean="0"/>
              <a:t>Analyses statistiques : réalisées par le Centre d’investigation clinique du CHU Brest,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/ </a:t>
            </a:r>
            <a:r>
              <a:rPr lang="fr-FR" sz="2000" dirty="0" err="1" smtClean="0"/>
              <a:t>Wilcoxon</a:t>
            </a:r>
            <a:r>
              <a:rPr lang="fr-FR" sz="2000" dirty="0" smtClean="0"/>
              <a:t> tests (variables qualitatives) et Chi2 ou Fisher exact test (Variables quantitatives)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Résultats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38150" y="1495652"/>
            <a:ext cx="11230686" cy="46683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E24100"/>
                </a:solidFill>
              </a:rPr>
              <a:t>Population:</a:t>
            </a:r>
            <a:br>
              <a:rPr lang="fr-FR" b="1" dirty="0" smtClean="0">
                <a:solidFill>
                  <a:srgbClr val="E24100"/>
                </a:solidFill>
              </a:rPr>
            </a:br>
            <a:endParaRPr lang="fr-FR" b="1" dirty="0" smtClean="0">
              <a:solidFill>
                <a:srgbClr val="E24100"/>
              </a:solidFill>
            </a:endParaRPr>
          </a:p>
          <a:p>
            <a:r>
              <a:rPr lang="fr-FR" sz="2000" dirty="0" smtClean="0"/>
              <a:t>178 patients inclus : 93 Hommes (52%) / 85 femmes (48%)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Age moyen : 30.6+/- 10 ans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IMC moyen : 21+/- 3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Insuffisance respiratoire sévère (VEMS&lt;40%) : 19% 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Diabète : 29% (durée moyenne d’évolution 5 ans)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ATCD de grossesse : 34 % chez les femmes (dont 80% accouchement Voie Basse)</a:t>
            </a:r>
          </a:p>
          <a:p>
            <a:endParaRPr lang="fr-FR" sz="2000" dirty="0" smtClean="0"/>
          </a:p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Résultats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51" y="1293541"/>
            <a:ext cx="11418849" cy="5564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>
                <a:solidFill>
                  <a:srgbClr val="E24100"/>
                </a:solidFill>
              </a:rPr>
              <a:t>Prévalence SF Urinaires et IA :</a:t>
            </a:r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r>
              <a:rPr lang="fr-FR" sz="2000" dirty="0" smtClean="0"/>
              <a:t>IUE plus fréquente chez la femme :12%  &gt; 1 épisodes fuites/jour, et 27 % &gt; 1 épisode fuites/semaine , VS homme 0 % &gt; 1 épisodes / jour ou semaine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IUU plus fréquente et sévère chez la femme : 2.9% IUU </a:t>
            </a:r>
            <a:r>
              <a:rPr lang="fr-FR" sz="2000" dirty="0" err="1" smtClean="0"/>
              <a:t>inondante</a:t>
            </a:r>
            <a:r>
              <a:rPr lang="fr-FR" sz="2000" dirty="0" smtClean="0"/>
              <a:t>, 19.5% fuites en petites quantité et 9.4% IUU &gt; 1 épisode/semaine, VS homme  0% &gt;1 épisode/</a:t>
            </a:r>
            <a:r>
              <a:rPr lang="fr-FR" sz="2000" dirty="0" err="1" smtClean="0"/>
              <a:t>sem</a:t>
            </a:r>
            <a:r>
              <a:rPr lang="fr-FR" sz="2000" dirty="0" smtClean="0"/>
              <a:t> ou </a:t>
            </a:r>
            <a:r>
              <a:rPr lang="fr-FR" sz="2000" dirty="0" err="1" smtClean="0"/>
              <a:t>inondante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IA  modérée à sévère plus fréquente chez la femme : 8.4 % femmes &gt; 4.7% hommes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01F6-F426-4625-B369-D2FBE7028413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192975" y="1781325"/>
          <a:ext cx="8194815" cy="23191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4747"/>
                <a:gridCol w="1691797"/>
                <a:gridCol w="1280160"/>
                <a:gridCol w="1589649"/>
                <a:gridCol w="1758462"/>
              </a:tblGrid>
              <a:tr h="558371">
                <a:tc>
                  <a:txBody>
                    <a:bodyPr/>
                    <a:lstStyle/>
                    <a:p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Population  totale</a:t>
                      </a:r>
                    </a:p>
                    <a:p>
                      <a:r>
                        <a:rPr lang="fr-FR" sz="1400" dirty="0" smtClean="0"/>
                        <a:t>N=178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Hommes</a:t>
                      </a:r>
                    </a:p>
                    <a:p>
                      <a:r>
                        <a:rPr lang="fr-FR" sz="1400" dirty="0" smtClean="0"/>
                        <a:t>N=93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Femmes</a:t>
                      </a:r>
                    </a:p>
                    <a:p>
                      <a:r>
                        <a:rPr lang="fr-FR" sz="1400" dirty="0" smtClean="0"/>
                        <a:t>N=85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p*</a:t>
                      </a:r>
                      <a:endParaRPr lang="fr-FR" sz="1400" dirty="0"/>
                    </a:p>
                  </a:txBody>
                  <a:tcPr/>
                </a:tc>
              </a:tr>
              <a:tr h="33790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IUE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34.3%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7.5%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63.5%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&lt;0.001*</a:t>
                      </a:r>
                      <a:endParaRPr lang="fr-FR" sz="1400" b="1" dirty="0"/>
                    </a:p>
                  </a:txBody>
                  <a:tcPr/>
                </a:tc>
              </a:tr>
              <a:tr h="326734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Hyperactivité vésicale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64.8%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61.3%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68.3%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0.348</a:t>
                      </a:r>
                      <a:endParaRPr lang="fr-FR" sz="1400" dirty="0"/>
                    </a:p>
                  </a:txBody>
                  <a:tcPr/>
                </a:tc>
              </a:tr>
              <a:tr h="326734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IUU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15.7%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4.3 %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28.4%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&lt; 0.001*</a:t>
                      </a:r>
                      <a:endParaRPr lang="fr-FR" sz="1400" b="1" dirty="0"/>
                    </a:p>
                  </a:txBody>
                  <a:tcPr/>
                </a:tc>
              </a:tr>
              <a:tr h="33790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Dysurie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19%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15.4%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22.9%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0.207</a:t>
                      </a:r>
                      <a:endParaRPr lang="fr-FR" sz="1400" dirty="0"/>
                    </a:p>
                  </a:txBody>
                  <a:tcPr/>
                </a:tc>
              </a:tr>
              <a:tr h="431520"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Incontinence </a:t>
                      </a:r>
                      <a:r>
                        <a:rPr lang="fr-FR" sz="1400" dirty="0" smtClean="0"/>
                        <a:t>Anale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52%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41.1%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63.5%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0.003*</a:t>
                      </a:r>
                      <a:endParaRPr lang="fr-FR" sz="1400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096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972</TotalTime>
  <Words>1261</Words>
  <Application>Microsoft Office PowerPoint</Application>
  <PresentationFormat>Personnalisé</PresentationFormat>
  <Paragraphs>292</Paragraphs>
  <Slides>14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Contexte</vt:lpstr>
      <vt:lpstr>Anatomie vésico-sphinctérienne: ♀ ≠ ♂</vt:lpstr>
      <vt:lpstr>Symptômes urinaires : définitions ICS</vt:lpstr>
      <vt:lpstr>Littérature</vt:lpstr>
      <vt:lpstr>Matériel et Méthode</vt:lpstr>
      <vt:lpstr>Matériel et Méthode</vt:lpstr>
      <vt:lpstr>Résultats</vt:lpstr>
      <vt:lpstr>Résultats</vt:lpstr>
      <vt:lpstr>Résultats</vt:lpstr>
      <vt:lpstr>Diapositive 11</vt:lpstr>
      <vt:lpstr>Conclusion</vt:lpstr>
      <vt:lpstr>Perspectives</vt:lpstr>
      <vt:lpstr>Remerciements</vt:lpstr>
    </vt:vector>
  </TitlesOfParts>
  <Company>HOPSCOTCHGROUPE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Margot CHESTERMAN</dc:creator>
  <cp:lastModifiedBy>RAMEL Sophie</cp:lastModifiedBy>
  <cp:revision>65</cp:revision>
  <dcterms:created xsi:type="dcterms:W3CDTF">2016-10-25T14:40:03Z</dcterms:created>
  <dcterms:modified xsi:type="dcterms:W3CDTF">2018-10-01T13:42:55Z</dcterms:modified>
</cp:coreProperties>
</file>