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306" r:id="rId3"/>
    <p:sldId id="307" r:id="rId4"/>
    <p:sldId id="258" r:id="rId5"/>
    <p:sldId id="277" r:id="rId6"/>
    <p:sldId id="259" r:id="rId7"/>
    <p:sldId id="273" r:id="rId8"/>
    <p:sldId id="274" r:id="rId9"/>
    <p:sldId id="275" r:id="rId10"/>
    <p:sldId id="276" r:id="rId11"/>
    <p:sldId id="278" r:id="rId12"/>
    <p:sldId id="285" r:id="rId13"/>
    <p:sldId id="279" r:id="rId14"/>
    <p:sldId id="286" r:id="rId15"/>
    <p:sldId id="265" r:id="rId16"/>
    <p:sldId id="303" r:id="rId17"/>
    <p:sldId id="294" r:id="rId18"/>
    <p:sldId id="296" r:id="rId19"/>
    <p:sldId id="295" r:id="rId20"/>
    <p:sldId id="297" r:id="rId21"/>
    <p:sldId id="298" r:id="rId22"/>
    <p:sldId id="299" r:id="rId23"/>
    <p:sldId id="300" r:id="rId24"/>
    <p:sldId id="308" r:id="rId25"/>
    <p:sldId id="301" r:id="rId26"/>
    <p:sldId id="302" r:id="rId27"/>
    <p:sldId id="310" r:id="rId28"/>
    <p:sldId id="291"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Classeur1"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Classeur1"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Classeur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sz="1400" b="0" dirty="0" smtClean="0">
                <a:solidFill>
                  <a:schemeClr val="tx2"/>
                </a:solidFill>
              </a:rPr>
              <a:t>Figure 3 : </a:t>
            </a:r>
          </a:p>
          <a:p>
            <a:pPr>
              <a:defRPr/>
            </a:pPr>
            <a:r>
              <a:rPr lang="en-US" sz="1400" b="0" dirty="0" smtClean="0">
                <a:solidFill>
                  <a:schemeClr val="tx2"/>
                </a:solidFill>
              </a:rPr>
              <a:t>% patients selon</a:t>
            </a:r>
            <a:r>
              <a:rPr lang="en-US" sz="1400" b="0" baseline="0" dirty="0" smtClean="0">
                <a:solidFill>
                  <a:schemeClr val="tx2"/>
                </a:solidFill>
              </a:rPr>
              <a:t> leur niveau de VEMS </a:t>
            </a:r>
            <a:endParaRPr lang="en-US" sz="1400" b="0" dirty="0">
              <a:solidFill>
                <a:schemeClr val="tx2"/>
              </a:solidFill>
            </a:endParaRPr>
          </a:p>
        </c:rich>
      </c:tx>
      <c:layout>
        <c:manualLayout>
          <c:xMode val="edge"/>
          <c:yMode val="edge"/>
          <c:x val="0.15113626645197673"/>
          <c:y val="1.0099204307391378E-3"/>
        </c:manualLayout>
      </c:layout>
    </c:title>
    <c:plotArea>
      <c:layout>
        <c:manualLayout>
          <c:layoutTarget val="inner"/>
          <c:xMode val="edge"/>
          <c:yMode val="edge"/>
          <c:x val="0.21584977068388314"/>
          <c:y val="0.21709603082393308"/>
          <c:w val="0.64871609134492869"/>
          <c:h val="0.58578942579579563"/>
        </c:manualLayout>
      </c:layout>
      <c:barChart>
        <c:barDir val="col"/>
        <c:grouping val="clustered"/>
        <c:ser>
          <c:idx val="0"/>
          <c:order val="0"/>
          <c:tx>
            <c:strRef>
              <c:f>Feuil1!$B$1</c:f>
              <c:strCache>
                <c:ptCount val="1"/>
                <c:pt idx="0">
                  <c:v>% de patients</c:v>
                </c:pt>
              </c:strCache>
            </c:strRef>
          </c:tx>
          <c:cat>
            <c:strRef>
              <c:f>Feuil1!$A$2:$A$5</c:f>
              <c:strCache>
                <c:ptCount val="4"/>
                <c:pt idx="0">
                  <c:v>&gt;80</c:v>
                </c:pt>
                <c:pt idx="1">
                  <c:v>60-79</c:v>
                </c:pt>
                <c:pt idx="2">
                  <c:v>59-40</c:v>
                </c:pt>
                <c:pt idx="3">
                  <c:v>&lt;40</c:v>
                </c:pt>
              </c:strCache>
            </c:strRef>
          </c:cat>
          <c:val>
            <c:numRef>
              <c:f>Feuil1!$B$2:$B$5</c:f>
              <c:numCache>
                <c:formatCode>General</c:formatCode>
                <c:ptCount val="4"/>
                <c:pt idx="0">
                  <c:v>34.6</c:v>
                </c:pt>
                <c:pt idx="1">
                  <c:v>28.1</c:v>
                </c:pt>
                <c:pt idx="2">
                  <c:v>26.8</c:v>
                </c:pt>
                <c:pt idx="3">
                  <c:v>10.5</c:v>
                </c:pt>
              </c:numCache>
            </c:numRef>
          </c:val>
        </c:ser>
        <c:axId val="65632512"/>
        <c:axId val="70359296"/>
      </c:barChart>
      <c:catAx>
        <c:axId val="65632512"/>
        <c:scaling>
          <c:orientation val="minMax"/>
        </c:scaling>
        <c:axPos val="b"/>
        <c:tickLblPos val="nextTo"/>
        <c:crossAx val="70359296"/>
        <c:crosses val="autoZero"/>
        <c:auto val="1"/>
        <c:lblAlgn val="ctr"/>
        <c:lblOffset val="100"/>
      </c:catAx>
      <c:valAx>
        <c:axId val="70359296"/>
        <c:scaling>
          <c:orientation val="minMax"/>
        </c:scaling>
        <c:axPos val="l"/>
        <c:majorGridlines/>
        <c:numFmt formatCode="General" sourceLinked="1"/>
        <c:tickLblPos val="nextTo"/>
        <c:crossAx val="65632512"/>
        <c:crosses val="autoZero"/>
        <c:crossBetween val="between"/>
      </c:valAx>
    </c:plotArea>
    <c:plotVisOnly val="1"/>
    <c:dispBlanksAs val="gap"/>
  </c:chart>
  <c:spPr>
    <a:ln>
      <a:solidFill>
        <a:schemeClr val="accent1"/>
      </a:solidFill>
    </a:ln>
  </c:sp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4.1277919474668266E-2"/>
          <c:y val="0.25991457298395554"/>
          <c:w val="0.59795335979217357"/>
          <c:h val="0.66913828357695715"/>
        </c:manualLayout>
      </c:layout>
      <c:pieChart>
        <c:varyColors val="1"/>
        <c:ser>
          <c:idx val="0"/>
          <c:order val="0"/>
          <c:tx>
            <c:strRef>
              <c:f>Feuil1!$B$1</c:f>
              <c:strCache>
                <c:ptCount val="1"/>
                <c:pt idx="0">
                  <c:v> % patients </c:v>
                </c:pt>
              </c:strCache>
            </c:strRef>
          </c:tx>
          <c:cat>
            <c:strRef>
              <c:f>Feuil1!$A$2:$A$8</c:f>
              <c:strCache>
                <c:ptCount val="7"/>
                <c:pt idx="0">
                  <c:v>College - lycee</c:v>
                </c:pt>
                <c:pt idx="1">
                  <c:v>apprentissage</c:v>
                </c:pt>
                <c:pt idx="2">
                  <c:v>enseignement superieur</c:v>
                </c:pt>
                <c:pt idx="3">
                  <c:v>Recherche emploi</c:v>
                </c:pt>
                <c:pt idx="4">
                  <c:v>In sprofessionnelle</c:v>
                </c:pt>
                <c:pt idx="5">
                  <c:v>Travail</c:v>
                </c:pt>
                <c:pt idx="6">
                  <c:v>sans activite </c:v>
                </c:pt>
              </c:strCache>
            </c:strRef>
          </c:cat>
          <c:val>
            <c:numRef>
              <c:f>Feuil1!$B$2:$B$8</c:f>
              <c:numCache>
                <c:formatCode>General</c:formatCode>
                <c:ptCount val="7"/>
                <c:pt idx="0">
                  <c:v>20.9</c:v>
                </c:pt>
                <c:pt idx="1">
                  <c:v>2.9</c:v>
                </c:pt>
                <c:pt idx="2">
                  <c:v>10.7</c:v>
                </c:pt>
                <c:pt idx="3">
                  <c:v>6.1</c:v>
                </c:pt>
                <c:pt idx="4">
                  <c:v>0.8</c:v>
                </c:pt>
                <c:pt idx="5">
                  <c:v>43</c:v>
                </c:pt>
                <c:pt idx="6">
                  <c:v>15.6</c:v>
                </c:pt>
              </c:numCache>
            </c:numRef>
          </c:val>
        </c:ser>
        <c:firstSliceAng val="0"/>
      </c:pieChart>
    </c:plotArea>
    <c:legend>
      <c:legendPos val="r"/>
      <c:legendEntry>
        <c:idx val="4"/>
        <c:delete val="1"/>
      </c:legendEntry>
      <c:layout>
        <c:manualLayout>
          <c:xMode val="edge"/>
          <c:yMode val="edge"/>
          <c:x val="0.65048889366902762"/>
          <c:y val="0.20816139476566142"/>
          <c:w val="0.33825349192879361"/>
          <c:h val="0.76004650276953534"/>
        </c:manualLayout>
      </c:layout>
    </c:legend>
    <c:plotVisOnly val="1"/>
    <c:dispBlanksAs val="zero"/>
  </c:chart>
  <c:spPr>
    <a:ln>
      <a:solidFill>
        <a:schemeClr val="accent1"/>
      </a:solidFill>
    </a:ln>
  </c:sp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sz="1600" b="0" dirty="0" smtClean="0">
                <a:solidFill>
                  <a:schemeClr val="tx2"/>
                </a:solidFill>
              </a:rPr>
              <a:t>Figure 2 :  % patients </a:t>
            </a:r>
          </a:p>
          <a:p>
            <a:pPr>
              <a:defRPr/>
            </a:pPr>
            <a:r>
              <a:rPr lang="en-US" sz="1600" b="0" dirty="0" smtClean="0">
                <a:solidFill>
                  <a:schemeClr val="tx2"/>
                </a:solidFill>
              </a:rPr>
              <a:t>selon CRCM de suivi  </a:t>
            </a:r>
            <a:endParaRPr lang="en-US" sz="1600" b="0" dirty="0">
              <a:solidFill>
                <a:schemeClr val="tx2"/>
              </a:solidFill>
            </a:endParaRPr>
          </a:p>
        </c:rich>
      </c:tx>
      <c:layout>
        <c:manualLayout>
          <c:xMode val="edge"/>
          <c:yMode val="edge"/>
          <c:x val="0.1574125919546859"/>
          <c:y val="0"/>
        </c:manualLayout>
      </c:layout>
    </c:title>
    <c:plotArea>
      <c:layout>
        <c:manualLayout>
          <c:layoutTarget val="inner"/>
          <c:xMode val="edge"/>
          <c:yMode val="edge"/>
          <c:x val="0.13950823490677741"/>
          <c:y val="0.25033158123127747"/>
          <c:w val="0.44779202366940785"/>
          <c:h val="0.69966876872252859"/>
        </c:manualLayout>
      </c:layout>
      <c:pieChart>
        <c:varyColors val="1"/>
        <c:ser>
          <c:idx val="0"/>
          <c:order val="0"/>
          <c:tx>
            <c:strRef>
              <c:f>Feuil1!$B$1</c:f>
              <c:strCache>
                <c:ptCount val="1"/>
                <c:pt idx="0">
                  <c:v>% patients </c:v>
                </c:pt>
              </c:strCache>
            </c:strRef>
          </c:tx>
          <c:cat>
            <c:strRef>
              <c:f>Feuil1!$A$2:$A$12</c:f>
              <c:strCache>
                <c:ptCount val="11"/>
                <c:pt idx="0">
                  <c:v>St Pierre </c:v>
                </c:pt>
                <c:pt idx="1">
                  <c:v>Nantes Ped</c:v>
                </c:pt>
                <c:pt idx="2">
                  <c:v>Nantes Ad</c:v>
                </c:pt>
                <c:pt idx="3">
                  <c:v>Rennes Ped</c:v>
                </c:pt>
                <c:pt idx="4">
                  <c:v>Rennes  Ad</c:v>
                </c:pt>
                <c:pt idx="5">
                  <c:v>Roscoff</c:v>
                </c:pt>
                <c:pt idx="6">
                  <c:v>AngersPed</c:v>
                </c:pt>
                <c:pt idx="7">
                  <c:v>Angers Ad</c:v>
                </c:pt>
                <c:pt idx="8">
                  <c:v>Tours Ped</c:v>
                </c:pt>
                <c:pt idx="9">
                  <c:v>Tours Ad </c:v>
                </c:pt>
                <c:pt idx="10">
                  <c:v>Vannes-lorient</c:v>
                </c:pt>
              </c:strCache>
            </c:strRef>
          </c:cat>
          <c:val>
            <c:numRef>
              <c:f>Feuil1!$B$2:$B$12</c:f>
              <c:numCache>
                <c:formatCode>General</c:formatCode>
                <c:ptCount val="11"/>
                <c:pt idx="0">
                  <c:v>5.2</c:v>
                </c:pt>
                <c:pt idx="1">
                  <c:v>8.1</c:v>
                </c:pt>
                <c:pt idx="2">
                  <c:v>19.8</c:v>
                </c:pt>
                <c:pt idx="3">
                  <c:v>4</c:v>
                </c:pt>
                <c:pt idx="4">
                  <c:v>7.7</c:v>
                </c:pt>
                <c:pt idx="5">
                  <c:v>33.9</c:v>
                </c:pt>
                <c:pt idx="6">
                  <c:v>3.2</c:v>
                </c:pt>
                <c:pt idx="7">
                  <c:v>7.3</c:v>
                </c:pt>
                <c:pt idx="8">
                  <c:v>0.4</c:v>
                </c:pt>
                <c:pt idx="9">
                  <c:v>6.9</c:v>
                </c:pt>
                <c:pt idx="10">
                  <c:v>3.63</c:v>
                </c:pt>
              </c:numCache>
            </c:numRef>
          </c:val>
        </c:ser>
        <c:firstSliceAng val="0"/>
      </c:pieChart>
    </c:plotArea>
    <c:legend>
      <c:legendPos val="r"/>
      <c:layout>
        <c:manualLayout>
          <c:xMode val="edge"/>
          <c:yMode val="edge"/>
          <c:x val="0.66684883091984715"/>
          <c:y val="0.22332039670763459"/>
          <c:w val="0.27270648741970438"/>
          <c:h val="0.76556856994876277"/>
        </c:manualLayout>
      </c:layout>
    </c:legend>
    <c:plotVisOnly val="1"/>
    <c:dispBlanksAs val="zero"/>
  </c:chart>
  <c:spPr>
    <a:ln>
      <a:solidFill>
        <a:schemeClr val="accent1"/>
      </a:solidFill>
    </a:ln>
  </c:spPr>
  <c:externalData r:id="rId1"/>
  <c:userShapes r:id="rId2"/>
</c:chartSpace>
</file>

<file path=ppt/drawings/drawing1.xml><?xml version="1.0" encoding="utf-8"?>
<c:userShapes xmlns:c="http://schemas.openxmlformats.org/drawingml/2006/chart">
  <cdr:relSizeAnchor xmlns:cdr="http://schemas.openxmlformats.org/drawingml/2006/chartDrawing">
    <cdr:from>
      <cdr:x>0.77824</cdr:x>
      <cdr:y>0.66434</cdr:y>
    </cdr:from>
    <cdr:to>
      <cdr:x>0.97908</cdr:x>
      <cdr:y>1</cdr:y>
    </cdr:to>
    <cdr:sp macro="" textlink="">
      <cdr:nvSpPr>
        <cdr:cNvPr id="2" name="ZoneTexte 1"/>
        <cdr:cNvSpPr txBox="1"/>
      </cdr:nvSpPr>
      <cdr:spPr>
        <a:xfrm xmlns:a="http://schemas.openxmlformats.org/drawingml/2006/main">
          <a:off x="3543300" y="2524125"/>
          <a:ext cx="914400" cy="914400"/>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endParaRPr lang="fr-FR"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0.32</cdr:x>
      <cdr:y>0.32</cdr:y>
    </cdr:to>
    <cdr:sp macro="" textlink="">
      <cdr:nvSpPr>
        <cdr:cNvPr id="2" name="ZoneTexte 1"/>
        <cdr:cNvSpPr txBox="1"/>
      </cdr:nvSpPr>
      <cdr:spPr>
        <a:xfrm xmlns:a="http://schemas.openxmlformats.org/drawingml/2006/main">
          <a:off x="-642942" y="-71438"/>
          <a:ext cx="914406" cy="914399"/>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endParaRPr lang="fr-FR" sz="1100" dirty="0"/>
        </a:p>
      </cdr:txBody>
    </cdr:sp>
  </cdr:relSizeAnchor>
  <cdr:relSizeAnchor xmlns:cdr="http://schemas.openxmlformats.org/drawingml/2006/chartDrawing">
    <cdr:from>
      <cdr:x>0</cdr:x>
      <cdr:y>0</cdr:y>
    </cdr:from>
    <cdr:to>
      <cdr:x>0.32</cdr:x>
      <cdr:y>0.32</cdr:y>
    </cdr:to>
    <cdr:sp macro="" textlink="">
      <cdr:nvSpPr>
        <cdr:cNvPr id="3" name="ZoneTexte 1"/>
        <cdr:cNvSpPr txBox="1"/>
      </cdr:nvSpPr>
      <cdr:spPr>
        <a:xfrm xmlns:a="http://schemas.openxmlformats.org/drawingml/2006/main">
          <a:off x="-642942" y="-71438"/>
          <a:ext cx="914406" cy="914399"/>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endParaRPr lang="fr-FR"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cdr:x>
      <cdr:y>1</cdr:y>
    </cdr:from>
    <cdr:to>
      <cdr:x>0.336</cdr:x>
      <cdr:y>1</cdr:y>
    </cdr:to>
    <cdr:sp macro="" textlink="">
      <cdr:nvSpPr>
        <cdr:cNvPr id="2" name="ZoneTexte 1"/>
        <cdr:cNvSpPr txBox="1"/>
      </cdr:nvSpPr>
      <cdr:spPr>
        <a:xfrm xmlns:a="http://schemas.openxmlformats.org/drawingml/2006/main" flipV="1">
          <a:off x="0" y="2286015"/>
          <a:ext cx="1200152" cy="1"/>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endParaRPr lang="fr-FR"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656AFA-AB3C-4D4B-B646-5676A245A1D5}" type="datetimeFigureOut">
              <a:rPr lang="fr-FR" smtClean="0"/>
              <a:pPr/>
              <a:t>01/10/2018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7B195D-EAE6-4C25-B896-EEE89267E0C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27B195D-EAE6-4C25-B896-EEE89267E0C8}" type="slidenum">
              <a:rPr lang="fr-FR" smtClean="0"/>
              <a:pPr/>
              <a:t>18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5E592731-7C5B-4F80-95D4-EBF74C7E8F22}" type="datetimeFigureOut">
              <a:rPr lang="fr-FR" smtClean="0"/>
              <a:pPr/>
              <a:t>01/10/2018</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E719DC70-EE61-41FD-B13D-115906833400}"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E592731-7C5B-4F80-95D4-EBF74C7E8F22}" type="datetimeFigureOut">
              <a:rPr lang="fr-FR" smtClean="0"/>
              <a:pPr/>
              <a:t>01/10/2018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9DC70-EE61-41FD-B13D-11590683340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E592731-7C5B-4F80-95D4-EBF74C7E8F22}" type="datetimeFigureOut">
              <a:rPr lang="fr-FR" smtClean="0"/>
              <a:pPr/>
              <a:t>01/10/2018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9DC70-EE61-41FD-B13D-11590683340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5E592731-7C5B-4F80-95D4-EBF74C7E8F22}" type="datetimeFigureOut">
              <a:rPr lang="fr-FR" smtClean="0"/>
              <a:pPr/>
              <a:t>01/10/2018</a:t>
            </a:fld>
            <a:endParaRPr lang="fr-FR"/>
          </a:p>
        </p:txBody>
      </p:sp>
      <p:sp>
        <p:nvSpPr>
          <p:cNvPr id="9" name="Espace réservé du numéro de diapositive 8"/>
          <p:cNvSpPr>
            <a:spLocks noGrp="1"/>
          </p:cNvSpPr>
          <p:nvPr>
            <p:ph type="sldNum" sz="quarter" idx="15"/>
          </p:nvPr>
        </p:nvSpPr>
        <p:spPr/>
        <p:txBody>
          <a:bodyPr rtlCol="0"/>
          <a:lstStyle/>
          <a:p>
            <a:fld id="{E719DC70-EE61-41FD-B13D-115906833400}"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5E592731-7C5B-4F80-95D4-EBF74C7E8F22}" type="datetimeFigureOut">
              <a:rPr lang="fr-FR" smtClean="0"/>
              <a:pPr/>
              <a:t>01/10/2018</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E719DC70-EE61-41FD-B13D-11590683340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5E592731-7C5B-4F80-95D4-EBF74C7E8F22}" type="datetimeFigureOut">
              <a:rPr lang="fr-FR" smtClean="0"/>
              <a:pPr/>
              <a:t>01/10/2018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19DC70-EE61-41FD-B13D-115906833400}"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5E592731-7C5B-4F80-95D4-EBF74C7E8F22}" type="datetimeFigureOut">
              <a:rPr lang="fr-FR" smtClean="0"/>
              <a:pPr/>
              <a:t>01/10/2018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719DC70-EE61-41FD-B13D-115906833400}"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5E592731-7C5B-4F80-95D4-EBF74C7E8F22}" type="datetimeFigureOut">
              <a:rPr lang="fr-FR" smtClean="0"/>
              <a:pPr/>
              <a:t>01/10/2018</a:t>
            </a:fld>
            <a:endParaRPr lang="fr-FR"/>
          </a:p>
        </p:txBody>
      </p:sp>
      <p:sp>
        <p:nvSpPr>
          <p:cNvPr id="7" name="Espace réservé du numéro de diapositive 6"/>
          <p:cNvSpPr>
            <a:spLocks noGrp="1"/>
          </p:cNvSpPr>
          <p:nvPr>
            <p:ph type="sldNum" sz="quarter" idx="11"/>
          </p:nvPr>
        </p:nvSpPr>
        <p:spPr/>
        <p:txBody>
          <a:bodyPr rtlCol="0"/>
          <a:lstStyle/>
          <a:p>
            <a:fld id="{E719DC70-EE61-41FD-B13D-115906833400}"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E592731-7C5B-4F80-95D4-EBF74C7E8F22}" type="datetimeFigureOut">
              <a:rPr lang="fr-FR" smtClean="0"/>
              <a:pPr/>
              <a:t>01/10/2018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719DC70-EE61-41FD-B13D-11590683340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5E592731-7C5B-4F80-95D4-EBF74C7E8F22}" type="datetimeFigureOut">
              <a:rPr lang="fr-FR" smtClean="0"/>
              <a:pPr/>
              <a:t>01/10/2018</a:t>
            </a:fld>
            <a:endParaRPr lang="fr-FR"/>
          </a:p>
        </p:txBody>
      </p:sp>
      <p:sp>
        <p:nvSpPr>
          <p:cNvPr id="22" name="Espace réservé du numéro de diapositive 21"/>
          <p:cNvSpPr>
            <a:spLocks noGrp="1"/>
          </p:cNvSpPr>
          <p:nvPr>
            <p:ph type="sldNum" sz="quarter" idx="15"/>
          </p:nvPr>
        </p:nvSpPr>
        <p:spPr/>
        <p:txBody>
          <a:bodyPr rtlCol="0"/>
          <a:lstStyle/>
          <a:p>
            <a:fld id="{E719DC70-EE61-41FD-B13D-115906833400}"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5E592731-7C5B-4F80-95D4-EBF74C7E8F22}" type="datetimeFigureOut">
              <a:rPr lang="fr-FR" smtClean="0"/>
              <a:pPr/>
              <a:t>01/10/2018</a:t>
            </a:fld>
            <a:endParaRPr lang="fr-FR"/>
          </a:p>
        </p:txBody>
      </p:sp>
      <p:sp>
        <p:nvSpPr>
          <p:cNvPr id="18" name="Espace réservé du numéro de diapositive 17"/>
          <p:cNvSpPr>
            <a:spLocks noGrp="1"/>
          </p:cNvSpPr>
          <p:nvPr>
            <p:ph type="sldNum" sz="quarter" idx="11"/>
          </p:nvPr>
        </p:nvSpPr>
        <p:spPr/>
        <p:txBody>
          <a:bodyPr rtlCol="0"/>
          <a:lstStyle/>
          <a:p>
            <a:fld id="{E719DC70-EE61-41FD-B13D-115906833400}"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E592731-7C5B-4F80-95D4-EBF74C7E8F22}" type="datetimeFigureOut">
              <a:rPr lang="fr-FR" smtClean="0"/>
              <a:pPr/>
              <a:t>01/10/2018</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719DC70-EE61-41FD-B13D-11590683340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85918" y="1000108"/>
            <a:ext cx="6672282" cy="1928827"/>
          </a:xfrm>
        </p:spPr>
        <p:txBody>
          <a:bodyPr>
            <a:normAutofit fontScale="90000"/>
          </a:bodyPr>
          <a:lstStyle/>
          <a:p>
            <a:r>
              <a:rPr lang="fr-FR" dirty="0" smtClean="0"/>
              <a:t/>
            </a:r>
            <a:br>
              <a:rPr lang="fr-FR" dirty="0" smtClean="0"/>
            </a:br>
            <a:r>
              <a:rPr lang="fr-FR" sz="3600" dirty="0" smtClean="0"/>
              <a:t>Tabagisme et Mucoviscidose</a:t>
            </a:r>
            <a:br>
              <a:rPr lang="fr-FR" sz="3600" dirty="0" smtClean="0"/>
            </a:br>
            <a:r>
              <a:rPr lang="fr-FR" sz="3100" dirty="0" smtClean="0"/>
              <a:t>Enquête auprès de patients âgés de plus de 15 ans suivis au sein des CRCM* du R</a:t>
            </a:r>
            <a:r>
              <a:rPr lang="fr-FR" sz="3100" dirty="0"/>
              <a:t>é</a:t>
            </a:r>
            <a:r>
              <a:rPr lang="fr-FR" sz="3100" dirty="0" smtClean="0"/>
              <a:t>seau </a:t>
            </a:r>
            <a:r>
              <a:rPr lang="fr-FR" sz="3100" dirty="0" err="1" smtClean="0"/>
              <a:t>Muco</a:t>
            </a:r>
            <a:r>
              <a:rPr lang="fr-FR" sz="3100" dirty="0" smtClean="0"/>
              <a:t> –Ouest</a:t>
            </a:r>
            <a:endParaRPr lang="fr-FR" sz="3100" dirty="0"/>
          </a:p>
        </p:txBody>
      </p:sp>
      <p:sp>
        <p:nvSpPr>
          <p:cNvPr id="3" name="Sous-titre 2"/>
          <p:cNvSpPr>
            <a:spLocks noGrp="1"/>
          </p:cNvSpPr>
          <p:nvPr>
            <p:ph type="subTitle" idx="1"/>
          </p:nvPr>
        </p:nvSpPr>
        <p:spPr>
          <a:xfrm>
            <a:off x="2357422" y="3571876"/>
            <a:ext cx="6786578" cy="2066924"/>
          </a:xfrm>
        </p:spPr>
        <p:txBody>
          <a:bodyPr>
            <a:normAutofit fontScale="25000" lnSpcReduction="20000"/>
          </a:bodyPr>
          <a:lstStyle/>
          <a:p>
            <a:r>
              <a:rPr lang="fr-FR" altLang="fr-FR" sz="5600" b="1" i="1" dirty="0" smtClean="0">
                <a:solidFill>
                  <a:srgbClr val="002060"/>
                </a:solidFill>
                <a:latin typeface="Arial" charset="0"/>
                <a:cs typeface="Arial" charset="0"/>
              </a:rPr>
              <a:t>Dr Sophie Ramel </a:t>
            </a:r>
            <a:r>
              <a:rPr lang="fr-FR" altLang="fr-FR" sz="5600" i="1" baseline="30000" dirty="0" smtClean="0">
                <a:solidFill>
                  <a:srgbClr val="002060"/>
                </a:solidFill>
                <a:latin typeface="Arial" charset="0"/>
                <a:cs typeface="Arial" charset="0"/>
              </a:rPr>
              <a:t>1</a:t>
            </a:r>
            <a:r>
              <a:rPr lang="fr-FR" altLang="fr-FR" sz="5600" i="1" dirty="0" smtClean="0">
                <a:solidFill>
                  <a:srgbClr val="002060"/>
                </a:solidFill>
                <a:latin typeface="Arial" charset="0"/>
                <a:cs typeface="Arial" charset="0"/>
              </a:rPr>
              <a:t>,Laetitia </a:t>
            </a:r>
            <a:r>
              <a:rPr lang="fr-FR" altLang="fr-FR" sz="5600" i="1" dirty="0" err="1" smtClean="0">
                <a:solidFill>
                  <a:srgbClr val="002060"/>
                </a:solidFill>
                <a:latin typeface="Arial" charset="0"/>
                <a:cs typeface="Arial" charset="0"/>
              </a:rPr>
              <a:t>Guéganton</a:t>
            </a:r>
            <a:r>
              <a:rPr lang="fr-FR" altLang="fr-FR" sz="5600" i="1" dirty="0" smtClean="0">
                <a:solidFill>
                  <a:srgbClr val="002060"/>
                </a:solidFill>
                <a:latin typeface="Arial" charset="0"/>
                <a:cs typeface="Arial" charset="0"/>
              </a:rPr>
              <a:t> </a:t>
            </a:r>
            <a:r>
              <a:rPr lang="fr-FR" altLang="fr-FR" sz="5600" i="1" baseline="30000" dirty="0" smtClean="0">
                <a:solidFill>
                  <a:srgbClr val="002060"/>
                </a:solidFill>
                <a:latin typeface="Arial" charset="0"/>
                <a:cs typeface="Arial" charset="0"/>
              </a:rPr>
              <a:t>1</a:t>
            </a:r>
            <a:r>
              <a:rPr lang="fr-FR" altLang="fr-FR" sz="5600" i="1" dirty="0" smtClean="0">
                <a:solidFill>
                  <a:srgbClr val="002060"/>
                </a:solidFill>
                <a:latin typeface="Arial" charset="0"/>
                <a:cs typeface="Arial" charset="0"/>
              </a:rPr>
              <a:t>, Elise </a:t>
            </a:r>
            <a:r>
              <a:rPr lang="fr-FR" altLang="fr-FR" sz="5600" i="1" dirty="0" err="1" smtClean="0">
                <a:solidFill>
                  <a:srgbClr val="002060"/>
                </a:solidFill>
                <a:latin typeface="Arial" charset="0"/>
                <a:cs typeface="Arial" charset="0"/>
              </a:rPr>
              <a:t>Bonomo</a:t>
            </a:r>
            <a:r>
              <a:rPr lang="fr-FR" altLang="fr-FR" sz="5600" i="1" dirty="0" smtClean="0">
                <a:solidFill>
                  <a:srgbClr val="002060"/>
                </a:solidFill>
                <a:latin typeface="Arial" charset="0"/>
                <a:cs typeface="Arial" charset="0"/>
              </a:rPr>
              <a:t> </a:t>
            </a:r>
            <a:r>
              <a:rPr lang="fr-FR" altLang="fr-FR" sz="5600" i="1" baseline="30000" dirty="0" smtClean="0">
                <a:solidFill>
                  <a:srgbClr val="002060"/>
                </a:solidFill>
                <a:latin typeface="Arial" charset="0"/>
                <a:cs typeface="Arial" charset="0"/>
              </a:rPr>
              <a:t>2</a:t>
            </a:r>
            <a:r>
              <a:rPr lang="fr-FR" altLang="fr-FR" sz="5600" i="1" dirty="0" smtClean="0">
                <a:solidFill>
                  <a:srgbClr val="002060"/>
                </a:solidFill>
                <a:latin typeface="Arial" charset="0"/>
                <a:cs typeface="Arial" charset="0"/>
              </a:rPr>
              <a:t>, Stéphane Verdun </a:t>
            </a:r>
            <a:r>
              <a:rPr lang="fr-FR" altLang="fr-FR" sz="5600" i="1" baseline="30000" dirty="0" smtClean="0">
                <a:solidFill>
                  <a:srgbClr val="002060"/>
                </a:solidFill>
                <a:latin typeface="Arial" charset="0"/>
                <a:cs typeface="Arial" charset="0"/>
              </a:rPr>
              <a:t>3</a:t>
            </a:r>
          </a:p>
          <a:p>
            <a:endParaRPr lang="fr-FR" altLang="fr-FR" sz="5600" i="1" baseline="30000" dirty="0" smtClean="0">
              <a:solidFill>
                <a:srgbClr val="002060"/>
              </a:solidFill>
              <a:latin typeface="Arial" charset="0"/>
              <a:cs typeface="Arial" charset="0"/>
            </a:endParaRPr>
          </a:p>
          <a:p>
            <a:r>
              <a:rPr lang="fr-FR" altLang="fr-FR" sz="5600" baseline="30000" dirty="0" smtClean="0">
                <a:solidFill>
                  <a:srgbClr val="002060"/>
                </a:solidFill>
                <a:latin typeface="Arial" charset="0"/>
                <a:cs typeface="Arial" charset="0"/>
              </a:rPr>
              <a:t>1</a:t>
            </a:r>
            <a:r>
              <a:rPr lang="fr-FR" altLang="fr-FR" sz="5600" dirty="0" smtClean="0">
                <a:solidFill>
                  <a:srgbClr val="002060"/>
                </a:solidFill>
                <a:latin typeface="Arial" charset="0"/>
                <a:cs typeface="Arial" charset="0"/>
              </a:rPr>
              <a:t> : Centre de </a:t>
            </a:r>
            <a:r>
              <a:rPr lang="fr-FR" altLang="fr-FR" sz="5600" dirty="0" err="1" smtClean="0">
                <a:solidFill>
                  <a:srgbClr val="002060"/>
                </a:solidFill>
                <a:latin typeface="Arial" charset="0"/>
                <a:cs typeface="Arial" charset="0"/>
              </a:rPr>
              <a:t>Perharidy</a:t>
            </a:r>
            <a:r>
              <a:rPr lang="fr-FR" altLang="fr-FR" sz="5600" dirty="0" smtClean="0">
                <a:solidFill>
                  <a:srgbClr val="002060"/>
                </a:solidFill>
                <a:latin typeface="Arial" charset="0"/>
                <a:cs typeface="Arial" charset="0"/>
              </a:rPr>
              <a:t>, Fondation </a:t>
            </a:r>
            <a:r>
              <a:rPr lang="fr-FR" altLang="fr-FR" sz="5600" dirty="0" err="1" smtClean="0">
                <a:solidFill>
                  <a:srgbClr val="002060"/>
                </a:solidFill>
                <a:latin typeface="Arial" charset="0"/>
                <a:cs typeface="Arial" charset="0"/>
              </a:rPr>
              <a:t>Ildys</a:t>
            </a:r>
            <a:r>
              <a:rPr lang="fr-FR" altLang="fr-FR" sz="5600" dirty="0" smtClean="0">
                <a:solidFill>
                  <a:srgbClr val="002060"/>
                </a:solidFill>
                <a:latin typeface="Arial" charset="0"/>
                <a:cs typeface="Arial" charset="0"/>
              </a:rPr>
              <a:t> , Roscoff ; </a:t>
            </a:r>
            <a:r>
              <a:rPr lang="fr-FR" altLang="fr-FR" sz="5600" baseline="30000" dirty="0" smtClean="0">
                <a:solidFill>
                  <a:srgbClr val="002060"/>
                </a:solidFill>
                <a:latin typeface="Arial" charset="0"/>
                <a:cs typeface="Arial" charset="0"/>
              </a:rPr>
              <a:t>2</a:t>
            </a:r>
            <a:r>
              <a:rPr lang="fr-FR" altLang="fr-FR" sz="5600" dirty="0" smtClean="0">
                <a:solidFill>
                  <a:srgbClr val="002060"/>
                </a:solidFill>
                <a:latin typeface="Arial" charset="0"/>
                <a:cs typeface="Arial" charset="0"/>
              </a:rPr>
              <a:t> : Filière </a:t>
            </a:r>
            <a:r>
              <a:rPr lang="fr-FR" altLang="fr-FR" sz="5600" dirty="0" err="1" smtClean="0">
                <a:solidFill>
                  <a:srgbClr val="002060"/>
                </a:solidFill>
                <a:latin typeface="Arial" charset="0"/>
                <a:cs typeface="Arial" charset="0"/>
              </a:rPr>
              <a:t>Muco</a:t>
            </a:r>
            <a:r>
              <a:rPr lang="fr-FR" altLang="fr-FR" sz="5600" dirty="0" smtClean="0">
                <a:solidFill>
                  <a:srgbClr val="002060"/>
                </a:solidFill>
                <a:latin typeface="Arial" charset="0"/>
                <a:cs typeface="Arial" charset="0"/>
              </a:rPr>
              <a:t>-CFTR ; </a:t>
            </a:r>
            <a:r>
              <a:rPr lang="fr-FR" altLang="fr-FR" sz="5600" baseline="30000" dirty="0" smtClean="0">
                <a:solidFill>
                  <a:srgbClr val="002060"/>
                </a:solidFill>
                <a:latin typeface="Arial" charset="0"/>
                <a:cs typeface="Arial" charset="0"/>
              </a:rPr>
              <a:t>3</a:t>
            </a:r>
            <a:r>
              <a:rPr lang="fr-FR" altLang="fr-FR" sz="5600" dirty="0" smtClean="0">
                <a:solidFill>
                  <a:srgbClr val="002060"/>
                </a:solidFill>
                <a:latin typeface="Arial" charset="0"/>
                <a:cs typeface="Arial" charset="0"/>
              </a:rPr>
              <a:t> : Département de la Recherche Médicale du GHICL (Groupement des Hôpitaux l’Institut Catholique de Lille )</a:t>
            </a:r>
          </a:p>
          <a:p>
            <a:r>
              <a:rPr lang="fr-FR" altLang="fr-FR" sz="5600" b="1" dirty="0" smtClean="0">
                <a:solidFill>
                  <a:srgbClr val="002060"/>
                </a:solidFill>
                <a:latin typeface="Arial" charset="0"/>
                <a:cs typeface="Arial" charset="0"/>
              </a:rPr>
              <a:t>DIU de </a:t>
            </a:r>
            <a:r>
              <a:rPr lang="fr-FR" altLang="fr-FR" sz="5600" b="1" dirty="0" err="1" smtClean="0">
                <a:solidFill>
                  <a:srgbClr val="002060"/>
                </a:solidFill>
                <a:latin typeface="Arial" charset="0"/>
                <a:cs typeface="Arial" charset="0"/>
              </a:rPr>
              <a:t>tabacologie</a:t>
            </a:r>
            <a:r>
              <a:rPr lang="fr-FR" altLang="fr-FR" sz="5600" b="1" dirty="0" smtClean="0">
                <a:solidFill>
                  <a:srgbClr val="002060"/>
                </a:solidFill>
                <a:latin typeface="Arial" charset="0"/>
                <a:cs typeface="Arial" charset="0"/>
              </a:rPr>
              <a:t> et aide au sevrage tabagique</a:t>
            </a:r>
            <a:r>
              <a:rPr lang="fr-FR" altLang="fr-FR" sz="5600" dirty="0" smtClean="0">
                <a:solidFill>
                  <a:srgbClr val="002060"/>
                </a:solidFill>
                <a:latin typeface="Arial" charset="0"/>
                <a:cs typeface="Arial" charset="0"/>
              </a:rPr>
              <a:t>  , </a:t>
            </a:r>
            <a:r>
              <a:rPr lang="fr-FR" altLang="fr-FR" sz="5600" b="1" dirty="0" smtClean="0">
                <a:solidFill>
                  <a:srgbClr val="002060"/>
                </a:solidFill>
                <a:latin typeface="Arial" charset="0"/>
                <a:cs typeface="Arial" charset="0"/>
              </a:rPr>
              <a:t>Année : 2017 - 2018 </a:t>
            </a:r>
          </a:p>
          <a:p>
            <a:r>
              <a:rPr lang="fr-FR" altLang="fr-FR" sz="5600" b="1" dirty="0" smtClean="0">
                <a:solidFill>
                  <a:srgbClr val="002060"/>
                </a:solidFill>
                <a:latin typeface="Arial" charset="0"/>
                <a:cs typeface="Arial" charset="0"/>
              </a:rPr>
              <a:t> Directeur du mémoire : Pr Thierry </a:t>
            </a:r>
            <a:r>
              <a:rPr lang="fr-FR" altLang="fr-FR" sz="5600" b="1" dirty="0" err="1" smtClean="0">
                <a:solidFill>
                  <a:srgbClr val="002060"/>
                </a:solidFill>
                <a:latin typeface="Arial" charset="0"/>
                <a:cs typeface="Arial" charset="0"/>
              </a:rPr>
              <a:t>Urban</a:t>
            </a:r>
            <a:r>
              <a:rPr lang="fr-FR" altLang="fr-FR" sz="5600" b="1" dirty="0" smtClean="0">
                <a:solidFill>
                  <a:srgbClr val="002060"/>
                </a:solidFill>
                <a:latin typeface="Arial" charset="0"/>
                <a:cs typeface="Arial" charset="0"/>
              </a:rPr>
              <a:t>, Angers </a:t>
            </a:r>
          </a:p>
          <a:p>
            <a:endParaRPr lang="fr-FR" altLang="fr-FR" sz="5600" dirty="0" smtClean="0">
              <a:solidFill>
                <a:srgbClr val="002060"/>
              </a:solidFill>
              <a:latin typeface="Arial" charset="0"/>
              <a:cs typeface="Arial" charset="0"/>
            </a:endParaRPr>
          </a:p>
          <a:p>
            <a:endParaRPr lang="fr-FR" altLang="fr-FR" sz="5600" dirty="0" smtClean="0">
              <a:solidFill>
                <a:srgbClr val="002060"/>
              </a:solidFill>
              <a:latin typeface="Arial" charset="0"/>
              <a:cs typeface="Arial" charset="0"/>
            </a:endParaRPr>
          </a:p>
          <a:p>
            <a:r>
              <a:rPr lang="fr-FR" altLang="fr-FR" sz="4200" i="1" dirty="0" smtClean="0">
                <a:solidFill>
                  <a:srgbClr val="002060"/>
                </a:solidFill>
              </a:rPr>
              <a:t>*CRCM : Centre de ressources et compétences pour la Mucoviscidose</a:t>
            </a:r>
            <a:endParaRPr lang="fr-FR" altLang="fr-FR" sz="4200" baseline="30000" dirty="0" smtClean="0">
              <a:latin typeface="Arial" charset="0"/>
              <a:cs typeface="Arial" charset="0"/>
            </a:endParaRPr>
          </a:p>
          <a:p>
            <a:pPr algn="l"/>
            <a:endParaRPr lang="fr-FR" sz="42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4358" y="0"/>
            <a:ext cx="8329642" cy="654032"/>
          </a:xfrm>
        </p:spPr>
        <p:txBody>
          <a:bodyPr>
            <a:normAutofit fontScale="90000"/>
          </a:bodyPr>
          <a:lstStyle/>
          <a:p>
            <a:r>
              <a:rPr lang="fr-FR" sz="3600" dirty="0" smtClean="0"/>
              <a:t/>
            </a:r>
            <a:br>
              <a:rPr lang="fr-FR" sz="3600" dirty="0" smtClean="0"/>
            </a:br>
            <a:r>
              <a:rPr lang="fr-FR" sz="4000" b="1" dirty="0" smtClean="0">
                <a:solidFill>
                  <a:schemeClr val="accent2"/>
                </a:solidFill>
              </a:rPr>
              <a:t>tabagisme passif et CF </a:t>
            </a:r>
            <a:endParaRPr lang="fr-FR" sz="4000" b="1" dirty="0">
              <a:solidFill>
                <a:schemeClr val="accent2"/>
              </a:solidFill>
            </a:endParaRPr>
          </a:p>
        </p:txBody>
      </p:sp>
      <p:sp>
        <p:nvSpPr>
          <p:cNvPr id="3" name="Espace réservé du contenu 2"/>
          <p:cNvSpPr>
            <a:spLocks noGrp="1"/>
          </p:cNvSpPr>
          <p:nvPr>
            <p:ph sz="quarter" idx="1"/>
          </p:nvPr>
        </p:nvSpPr>
        <p:spPr>
          <a:xfrm>
            <a:off x="214282" y="857232"/>
            <a:ext cx="8515320" cy="5786454"/>
          </a:xfrm>
        </p:spPr>
        <p:txBody>
          <a:bodyPr>
            <a:normAutofit fontScale="77500" lnSpcReduction="20000"/>
          </a:bodyPr>
          <a:lstStyle/>
          <a:p>
            <a:pPr>
              <a:buNone/>
            </a:pPr>
            <a:r>
              <a:rPr lang="fr-FR" sz="1900" b="1" dirty="0" smtClean="0">
                <a:solidFill>
                  <a:schemeClr val="accent1"/>
                </a:solidFill>
              </a:rPr>
              <a:t>PREVALENCE (4)</a:t>
            </a:r>
            <a:r>
              <a:rPr lang="fr-FR" sz="1600" b="1" dirty="0" smtClean="0">
                <a:solidFill>
                  <a:schemeClr val="accent1"/>
                </a:solidFill>
              </a:rPr>
              <a:t> </a:t>
            </a:r>
          </a:p>
          <a:p>
            <a:pPr>
              <a:buNone/>
            </a:pPr>
            <a:r>
              <a:rPr lang="fr-FR" sz="1600" b="1" dirty="0" smtClean="0">
                <a:solidFill>
                  <a:schemeClr val="accent6"/>
                </a:solidFill>
              </a:rPr>
              <a:t>Etudes avec quantification de métabolites du tabac chez enfants CF  (1994 à 2016)</a:t>
            </a:r>
          </a:p>
          <a:p>
            <a:pPr>
              <a:buNone/>
            </a:pPr>
            <a:r>
              <a:rPr lang="fr-FR" sz="1600" b="1" dirty="0" smtClean="0">
                <a:solidFill>
                  <a:schemeClr val="accent6"/>
                </a:solidFill>
              </a:rPr>
              <a:t>TP mesure de </a:t>
            </a:r>
            <a:r>
              <a:rPr lang="fr-FR" sz="1600" b="1" dirty="0" smtClean="0">
                <a:solidFill>
                  <a:schemeClr val="accent1"/>
                </a:solidFill>
              </a:rPr>
              <a:t>33% à 54.8% </a:t>
            </a:r>
          </a:p>
          <a:p>
            <a:pPr>
              <a:buNone/>
            </a:pPr>
            <a:r>
              <a:rPr lang="fr-FR" sz="1600" b="1" dirty="0" smtClean="0">
                <a:solidFill>
                  <a:schemeClr val="accent6"/>
                </a:solidFill>
              </a:rPr>
              <a:t>Etudes  mesurant TP au travers de questionnaires des parents / proches  (1990 à 2015)</a:t>
            </a:r>
          </a:p>
          <a:p>
            <a:pPr>
              <a:buNone/>
            </a:pPr>
            <a:r>
              <a:rPr lang="fr-FR" sz="1600" b="1" dirty="0" smtClean="0">
                <a:solidFill>
                  <a:schemeClr val="accent6"/>
                </a:solidFill>
              </a:rPr>
              <a:t>TP reporté de </a:t>
            </a:r>
            <a:r>
              <a:rPr lang="fr-FR" sz="1600" b="1" dirty="0" smtClean="0">
                <a:solidFill>
                  <a:schemeClr val="accent1"/>
                </a:solidFill>
              </a:rPr>
              <a:t>24 à 76%</a:t>
            </a:r>
          </a:p>
          <a:p>
            <a:pPr>
              <a:buNone/>
            </a:pPr>
            <a:r>
              <a:rPr lang="fr-FR" sz="1600" b="1" dirty="0" smtClean="0">
                <a:solidFill>
                  <a:schemeClr val="accent6"/>
                </a:solidFill>
              </a:rPr>
              <a:t>Parents , grands parents fratrie sont la « source » </a:t>
            </a:r>
          </a:p>
          <a:p>
            <a:pPr>
              <a:buNone/>
            </a:pPr>
            <a:endParaRPr lang="fr-FR" sz="1600" b="1" dirty="0" smtClean="0"/>
          </a:p>
          <a:p>
            <a:pPr>
              <a:buNone/>
            </a:pPr>
            <a:r>
              <a:rPr lang="fr-FR" sz="1900" b="1" dirty="0" smtClean="0">
                <a:solidFill>
                  <a:schemeClr val="accent1"/>
                </a:solidFill>
              </a:rPr>
              <a:t>IMPACT  sur l’état fonctionnel respiratoire enfants CF :</a:t>
            </a:r>
          </a:p>
          <a:p>
            <a:r>
              <a:rPr lang="fr-FR" sz="1600" b="1" dirty="0" smtClean="0">
                <a:solidFill>
                  <a:schemeClr val="accent6"/>
                </a:solidFill>
              </a:rPr>
              <a:t>large étude rétrospective  USA (5)   :baisse du VEMS chez enfants exposés au tabac</a:t>
            </a:r>
          </a:p>
          <a:p>
            <a:pPr>
              <a:buNone/>
            </a:pPr>
            <a:r>
              <a:rPr lang="fr-FR" sz="1600" b="1" dirty="0" smtClean="0">
                <a:solidFill>
                  <a:schemeClr val="accent6"/>
                </a:solidFill>
              </a:rPr>
              <a:t>                                                                 </a:t>
            </a:r>
          </a:p>
          <a:p>
            <a:r>
              <a:rPr lang="fr-FR" sz="1600" b="1" dirty="0" smtClean="0">
                <a:solidFill>
                  <a:schemeClr val="accent6"/>
                </a:solidFill>
              </a:rPr>
              <a:t>Epic étude internationale  ( 6 )   VEMS chez enfants CF 6-7 ans plus bas si tabagisme maternel </a:t>
            </a:r>
          </a:p>
          <a:p>
            <a:pPr>
              <a:buNone/>
            </a:pPr>
            <a:r>
              <a:rPr lang="fr-FR" sz="1600" b="1" dirty="0" smtClean="0">
                <a:solidFill>
                  <a:schemeClr val="accent6"/>
                </a:solidFill>
              </a:rPr>
              <a:t>                                                                 </a:t>
            </a:r>
          </a:p>
          <a:p>
            <a:r>
              <a:rPr lang="fr-FR" sz="1600" b="1" dirty="0" smtClean="0">
                <a:solidFill>
                  <a:schemeClr val="accent6"/>
                </a:solidFill>
              </a:rPr>
              <a:t>2015 ,  étude USA  (7) :      réponse accrue aux B2 mimétiques + air </a:t>
            </a:r>
            <a:r>
              <a:rPr lang="fr-FR" sz="1600" b="1" dirty="0" err="1" smtClean="0">
                <a:solidFill>
                  <a:schemeClr val="accent6"/>
                </a:solidFill>
              </a:rPr>
              <a:t>trapping</a:t>
            </a:r>
            <a:r>
              <a:rPr lang="fr-FR" sz="1600" b="1" dirty="0" smtClean="0">
                <a:solidFill>
                  <a:schemeClr val="accent6"/>
                </a:solidFill>
              </a:rPr>
              <a:t>  /</a:t>
            </a:r>
          </a:p>
          <a:p>
            <a:pPr>
              <a:buNone/>
            </a:pPr>
            <a:r>
              <a:rPr lang="fr-FR" sz="1600" b="1" dirty="0" smtClean="0">
                <a:solidFill>
                  <a:schemeClr val="accent6"/>
                </a:solidFill>
              </a:rPr>
              <a:t>                                                    pas de différence sur VEMS  ( pertinence VEMS chez  jeunes  enfants CF ?)</a:t>
            </a:r>
          </a:p>
          <a:p>
            <a:pPr>
              <a:buNone/>
            </a:pPr>
            <a:r>
              <a:rPr lang="fr-FR" sz="1600" b="1" dirty="0" smtClean="0">
                <a:solidFill>
                  <a:schemeClr val="accent6"/>
                </a:solidFill>
              </a:rPr>
              <a:t>                                                    </a:t>
            </a:r>
            <a:r>
              <a:rPr lang="fr-FR" sz="1600" b="1" dirty="0" err="1" smtClean="0">
                <a:solidFill>
                  <a:schemeClr val="accent6"/>
                </a:solidFill>
              </a:rPr>
              <a:t>Alteration</a:t>
            </a:r>
            <a:r>
              <a:rPr lang="fr-FR" sz="1600" b="1" dirty="0" smtClean="0">
                <a:solidFill>
                  <a:schemeClr val="accent6"/>
                </a:solidFill>
              </a:rPr>
              <a:t> phagocytose bactérienne par action sur CFTR </a:t>
            </a:r>
          </a:p>
          <a:p>
            <a:pPr>
              <a:buNone/>
            </a:pPr>
            <a:r>
              <a:rPr lang="fr-FR" sz="1600" b="1" dirty="0" smtClean="0">
                <a:solidFill>
                  <a:schemeClr val="accent6"/>
                </a:solidFill>
              </a:rPr>
              <a:t>                                                     à +</a:t>
            </a:r>
            <a:r>
              <a:rPr lang="fr-FR" sz="1600" b="1" dirty="0" err="1" smtClean="0">
                <a:solidFill>
                  <a:schemeClr val="accent6"/>
                </a:solidFill>
              </a:rPr>
              <a:t>Staph</a:t>
            </a:r>
            <a:r>
              <a:rPr lang="fr-FR" sz="1600" b="1" dirty="0" smtClean="0">
                <a:solidFill>
                  <a:schemeClr val="accent6"/>
                </a:solidFill>
              </a:rPr>
              <a:t> aureus et anaérobie </a:t>
            </a:r>
            <a:r>
              <a:rPr lang="fr-FR" sz="1600" b="1" dirty="0" err="1" smtClean="0">
                <a:solidFill>
                  <a:schemeClr val="accent6"/>
                </a:solidFill>
              </a:rPr>
              <a:t>danss</a:t>
            </a:r>
            <a:r>
              <a:rPr lang="fr-FR" sz="1600" b="1" dirty="0" smtClean="0">
                <a:solidFill>
                  <a:schemeClr val="accent6"/>
                </a:solidFill>
              </a:rPr>
              <a:t> oropharynx au cours 1 ère année de vie </a:t>
            </a:r>
          </a:p>
          <a:p>
            <a:pPr>
              <a:buFontTx/>
              <a:buChar char="-"/>
            </a:pPr>
            <a:endParaRPr lang="fr-FR" sz="1600" b="1" dirty="0" smtClean="0"/>
          </a:p>
          <a:p>
            <a:pPr>
              <a:buNone/>
            </a:pPr>
            <a:r>
              <a:rPr lang="fr-FR" sz="1900" b="1" dirty="0" smtClean="0">
                <a:solidFill>
                  <a:schemeClr val="accent1"/>
                </a:solidFill>
              </a:rPr>
              <a:t>Impact sur état nutritionnel  ( 4) </a:t>
            </a:r>
          </a:p>
          <a:p>
            <a:pPr>
              <a:buNone/>
            </a:pPr>
            <a:r>
              <a:rPr lang="fr-FR" sz="1600" b="1" dirty="0" smtClean="0"/>
              <a:t> </a:t>
            </a:r>
            <a:r>
              <a:rPr lang="fr-FR" sz="1600" b="1" dirty="0" smtClean="0">
                <a:solidFill>
                  <a:schemeClr val="accent6"/>
                </a:solidFill>
              </a:rPr>
              <a:t>Moins bonne  courbe de croissance enfants entre 6 et 11 ans </a:t>
            </a:r>
          </a:p>
          <a:p>
            <a:pPr>
              <a:buNone/>
            </a:pPr>
            <a:r>
              <a:rPr lang="fr-FR" sz="1600" b="1" dirty="0" smtClean="0">
                <a:solidFill>
                  <a:schemeClr val="accent6"/>
                </a:solidFill>
              </a:rPr>
              <a:t> Moins bonne prise staturale et pondérale au cours 1ere année de vie </a:t>
            </a:r>
          </a:p>
          <a:p>
            <a:pPr>
              <a:buNone/>
            </a:pPr>
            <a:endParaRPr lang="fr-FR" sz="1600" b="1" dirty="0" smtClean="0"/>
          </a:p>
          <a:p>
            <a:pPr>
              <a:buNone/>
            </a:pPr>
            <a:r>
              <a:rPr lang="fr-FR" sz="1800" b="1" dirty="0" smtClean="0">
                <a:solidFill>
                  <a:schemeClr val="accent1"/>
                </a:solidFill>
              </a:rPr>
              <a:t>TP est lie au niveau socio économique   mais sont des  facteurs indépendants  </a:t>
            </a:r>
          </a:p>
          <a:p>
            <a:pPr>
              <a:buNone/>
            </a:pPr>
            <a:r>
              <a:rPr lang="fr-FR" sz="1800" b="1" dirty="0" smtClean="0">
                <a:solidFill>
                  <a:schemeClr val="accent1"/>
                </a:solidFill>
              </a:rPr>
              <a:t> </a:t>
            </a:r>
            <a:r>
              <a:rPr lang="fr-FR" sz="1600" b="1" dirty="0" smtClean="0">
                <a:solidFill>
                  <a:schemeClr val="accent6"/>
                </a:solidFill>
              </a:rPr>
              <a:t>avec impact négatif sur niveau fonctionnel respiratoire, fréquence exacerbations et statut nutritionnel . </a:t>
            </a:r>
          </a:p>
          <a:p>
            <a:pPr>
              <a:buNone/>
            </a:pPr>
            <a:endParaRPr lang="fr-FR" sz="1600" b="1" dirty="0" smtClean="0">
              <a:solidFill>
                <a:schemeClr val="accent6"/>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1482" y="0"/>
            <a:ext cx="8472518" cy="725470"/>
          </a:xfrm>
        </p:spPr>
        <p:txBody>
          <a:bodyPr>
            <a:normAutofit/>
          </a:bodyPr>
          <a:lstStyle/>
          <a:p>
            <a:r>
              <a:rPr lang="fr-FR" sz="3600" b="1" dirty="0" smtClean="0">
                <a:solidFill>
                  <a:schemeClr val="accent2"/>
                </a:solidFill>
              </a:rPr>
              <a:t>Tabagisme actif et CF  </a:t>
            </a:r>
            <a:endParaRPr lang="fr-FR" sz="3600" b="1" dirty="0">
              <a:solidFill>
                <a:schemeClr val="accent2"/>
              </a:solidFill>
            </a:endParaRPr>
          </a:p>
        </p:txBody>
      </p:sp>
      <p:sp>
        <p:nvSpPr>
          <p:cNvPr id="3" name="Espace réservé du contenu 2"/>
          <p:cNvSpPr>
            <a:spLocks noGrp="1"/>
          </p:cNvSpPr>
          <p:nvPr>
            <p:ph sz="quarter" idx="1"/>
          </p:nvPr>
        </p:nvSpPr>
        <p:spPr>
          <a:xfrm>
            <a:off x="0" y="928670"/>
            <a:ext cx="8929718" cy="5054617"/>
          </a:xfrm>
        </p:spPr>
        <p:txBody>
          <a:bodyPr>
            <a:noAutofit/>
          </a:bodyPr>
          <a:lstStyle/>
          <a:p>
            <a:pPr marL="457200" indent="-457200">
              <a:buFont typeface="+mj-lt"/>
              <a:buAutoNum type="arabicPeriod"/>
            </a:pPr>
            <a:r>
              <a:rPr lang="fr-FR" sz="2000" b="1" u="sng" dirty="0" smtClean="0">
                <a:solidFill>
                  <a:schemeClr val="accent1"/>
                </a:solidFill>
              </a:rPr>
              <a:t>Adolescents  /  USA /étude multicentrique (8)</a:t>
            </a:r>
          </a:p>
          <a:p>
            <a:pPr>
              <a:buNone/>
            </a:pPr>
            <a:r>
              <a:rPr lang="fr-FR" sz="1800" dirty="0" smtClean="0">
                <a:solidFill>
                  <a:schemeClr val="tx2"/>
                </a:solidFill>
              </a:rPr>
              <a:t>        Comparé à leurs pairs:</a:t>
            </a:r>
          </a:p>
          <a:p>
            <a:pPr>
              <a:buNone/>
            </a:pPr>
            <a:r>
              <a:rPr lang="fr-FR" sz="1800" dirty="0" smtClean="0">
                <a:solidFill>
                  <a:schemeClr val="tx2"/>
                </a:solidFill>
              </a:rPr>
              <a:t>        Moins de consommation tabac, marijuana et alcool </a:t>
            </a:r>
          </a:p>
          <a:p>
            <a:pPr>
              <a:buNone/>
            </a:pPr>
            <a:r>
              <a:rPr lang="fr-FR" sz="1800" dirty="0" smtClean="0">
                <a:solidFill>
                  <a:schemeClr val="tx2"/>
                </a:solidFill>
              </a:rPr>
              <a:t>        Age de début de consommation plus tardif </a:t>
            </a:r>
          </a:p>
          <a:p>
            <a:pPr>
              <a:buNone/>
            </a:pPr>
            <a:r>
              <a:rPr lang="fr-FR" sz="1800" dirty="0" smtClean="0">
                <a:solidFill>
                  <a:schemeClr val="tx2"/>
                </a:solidFill>
              </a:rPr>
              <a:t>        21% CF fumeurs</a:t>
            </a:r>
          </a:p>
          <a:p>
            <a:pPr>
              <a:buNone/>
            </a:pPr>
            <a:endParaRPr lang="fr-FR" sz="1800" b="1" dirty="0" smtClean="0"/>
          </a:p>
          <a:p>
            <a:pPr>
              <a:buNone/>
            </a:pPr>
            <a:r>
              <a:rPr lang="fr-FR" sz="2000" b="1" u="sng" dirty="0" smtClean="0">
                <a:solidFill>
                  <a:schemeClr val="accent1"/>
                </a:solidFill>
              </a:rPr>
              <a:t>2. Etude 2001, centre adulte CF  Manchester (9)  :</a:t>
            </a:r>
          </a:p>
          <a:p>
            <a:pPr>
              <a:buNone/>
            </a:pPr>
            <a:r>
              <a:rPr lang="fr-FR" sz="1800" dirty="0" smtClean="0">
                <a:solidFill>
                  <a:schemeClr val="tx2"/>
                </a:solidFill>
              </a:rPr>
              <a:t>       Questionnaire envoyé à  232 patients ;  taux réponse  72.8 %</a:t>
            </a:r>
          </a:p>
          <a:p>
            <a:pPr>
              <a:buNone/>
            </a:pPr>
            <a:r>
              <a:rPr lang="fr-FR" sz="1800" dirty="0" smtClean="0">
                <a:solidFill>
                  <a:schemeClr val="accent1"/>
                </a:solidFill>
              </a:rPr>
              <a:t>       21% ont expérimenté le tabac </a:t>
            </a:r>
          </a:p>
          <a:p>
            <a:pPr>
              <a:buNone/>
            </a:pPr>
            <a:r>
              <a:rPr lang="fr-FR" sz="1800" dirty="0" smtClean="0">
                <a:solidFill>
                  <a:schemeClr val="accent1"/>
                </a:solidFill>
              </a:rPr>
              <a:t>       8%</a:t>
            </a:r>
            <a:r>
              <a:rPr lang="fr-FR" sz="1800" dirty="0" smtClean="0">
                <a:solidFill>
                  <a:schemeClr val="tx2"/>
                </a:solidFill>
              </a:rPr>
              <a:t>(  n =13) sont fumeurs actifs   ; 44% entre 5 et 10 </a:t>
            </a:r>
            <a:r>
              <a:rPr lang="fr-FR" sz="1800" dirty="0" err="1" smtClean="0">
                <a:solidFill>
                  <a:schemeClr val="tx2"/>
                </a:solidFill>
              </a:rPr>
              <a:t>cig</a:t>
            </a:r>
            <a:r>
              <a:rPr lang="fr-FR" sz="1800" dirty="0" smtClean="0">
                <a:solidFill>
                  <a:schemeClr val="tx2"/>
                </a:solidFill>
              </a:rPr>
              <a:t>/jr ; 22% :11-20 </a:t>
            </a:r>
            <a:r>
              <a:rPr lang="fr-FR" sz="1800" dirty="0" err="1" smtClean="0">
                <a:solidFill>
                  <a:schemeClr val="tx2"/>
                </a:solidFill>
              </a:rPr>
              <a:t>cig</a:t>
            </a:r>
            <a:r>
              <a:rPr lang="fr-FR" sz="1800" dirty="0" smtClean="0">
                <a:solidFill>
                  <a:schemeClr val="tx2"/>
                </a:solidFill>
              </a:rPr>
              <a:t> / jr  </a:t>
            </a:r>
          </a:p>
          <a:p>
            <a:pPr>
              <a:buNone/>
            </a:pPr>
            <a:r>
              <a:rPr lang="fr-FR" sz="1800" dirty="0" smtClean="0">
                <a:solidFill>
                  <a:schemeClr val="tx2"/>
                </a:solidFill>
              </a:rPr>
              <a:t>       Fumer par habitude plus que plaisir </a:t>
            </a:r>
          </a:p>
          <a:p>
            <a:pPr>
              <a:buNone/>
            </a:pPr>
            <a:r>
              <a:rPr lang="fr-FR" sz="1800" dirty="0" smtClean="0">
                <a:solidFill>
                  <a:schemeClr val="tx2"/>
                </a:solidFill>
              </a:rPr>
              <a:t>       Tous intéressés par arrêt </a:t>
            </a:r>
          </a:p>
          <a:p>
            <a:pPr>
              <a:buNone/>
            </a:pPr>
            <a:r>
              <a:rPr lang="fr-FR" sz="1800" dirty="0" smtClean="0">
                <a:solidFill>
                  <a:schemeClr val="tx2"/>
                </a:solidFill>
              </a:rPr>
              <a:t>       Tentative d’arrêt mené seul sans accompagnement </a:t>
            </a:r>
          </a:p>
          <a:p>
            <a:pPr>
              <a:buNone/>
            </a:pPr>
            <a:r>
              <a:rPr lang="fr-FR" sz="1800" dirty="0" smtClean="0">
                <a:solidFill>
                  <a:schemeClr val="tx2"/>
                </a:solidFill>
              </a:rPr>
              <a:t>       Conscience des effets néfastes du  tabac sur  atteinte respiratoire</a:t>
            </a:r>
          </a:p>
          <a:p>
            <a:pPr>
              <a:buNone/>
            </a:pPr>
            <a:r>
              <a:rPr lang="fr-FR" sz="1800" dirty="0" smtClean="0">
                <a:solidFill>
                  <a:schemeClr val="tx2"/>
                </a:solidFill>
              </a:rPr>
              <a:t>       Méconnaissance autres effets néfastes du tabac ( odorat , baisse appétit…) </a:t>
            </a:r>
          </a:p>
          <a:p>
            <a:pPr>
              <a:buNone/>
            </a:pPr>
            <a:endParaRPr lang="fr-FR" sz="1800" dirty="0" smtClean="0">
              <a:solidFill>
                <a:schemeClr val="tx2"/>
              </a:solidFill>
            </a:endParaRPr>
          </a:p>
          <a:p>
            <a:pPr>
              <a:buNone/>
            </a:pPr>
            <a:endParaRPr lang="fr-FR" sz="2400"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274638"/>
            <a:ext cx="7901014" cy="511156"/>
          </a:xfrm>
        </p:spPr>
        <p:txBody>
          <a:bodyPr>
            <a:normAutofit fontScale="90000"/>
          </a:bodyPr>
          <a:lstStyle/>
          <a:p>
            <a:r>
              <a:rPr lang="fr-FR" sz="4000" b="1" dirty="0" smtClean="0">
                <a:solidFill>
                  <a:schemeClr val="accent2"/>
                </a:solidFill>
              </a:rPr>
              <a:t>Tabagisme actif et CF  </a:t>
            </a:r>
            <a:endParaRPr lang="fr-FR" sz="4000" b="1" dirty="0">
              <a:solidFill>
                <a:schemeClr val="accent2"/>
              </a:solidFill>
            </a:endParaRPr>
          </a:p>
        </p:txBody>
      </p:sp>
      <p:sp>
        <p:nvSpPr>
          <p:cNvPr id="3" name="Espace réservé du contenu 2"/>
          <p:cNvSpPr>
            <a:spLocks noGrp="1"/>
          </p:cNvSpPr>
          <p:nvPr>
            <p:ph sz="quarter" idx="1"/>
          </p:nvPr>
        </p:nvSpPr>
        <p:spPr>
          <a:xfrm>
            <a:off x="285720" y="785794"/>
            <a:ext cx="8186766" cy="5340369"/>
          </a:xfrm>
        </p:spPr>
        <p:txBody>
          <a:bodyPr>
            <a:normAutofit fontScale="25000" lnSpcReduction="20000"/>
          </a:bodyPr>
          <a:lstStyle/>
          <a:p>
            <a:pPr>
              <a:buNone/>
            </a:pPr>
            <a:r>
              <a:rPr lang="fr-FR" b="1" dirty="0" smtClean="0">
                <a:solidFill>
                  <a:srgbClr val="FF0000"/>
                </a:solidFill>
              </a:rPr>
              <a:t> </a:t>
            </a:r>
            <a:endParaRPr lang="fr-FR" sz="8000" b="1" dirty="0" smtClean="0"/>
          </a:p>
          <a:p>
            <a:pPr>
              <a:buNone/>
            </a:pPr>
            <a:r>
              <a:rPr lang="fr-FR" sz="7400" b="1" u="sng" dirty="0" smtClean="0">
                <a:solidFill>
                  <a:schemeClr val="accent1"/>
                </a:solidFill>
              </a:rPr>
              <a:t>Etude prospective  Londonienne 2011 (10)</a:t>
            </a:r>
          </a:p>
          <a:p>
            <a:pPr>
              <a:buNone/>
            </a:pPr>
            <a:r>
              <a:rPr lang="fr-FR" sz="7200" b="1" dirty="0" smtClean="0"/>
              <a:t> </a:t>
            </a:r>
            <a:r>
              <a:rPr lang="fr-FR" sz="7200" dirty="0" smtClean="0">
                <a:solidFill>
                  <a:schemeClr val="tx2"/>
                </a:solidFill>
              </a:rPr>
              <a:t>Questionnaire  599 patients  C F &gt;18ans </a:t>
            </a:r>
          </a:p>
          <a:p>
            <a:pPr>
              <a:buNone/>
            </a:pPr>
            <a:r>
              <a:rPr lang="fr-FR" sz="7200" dirty="0" smtClean="0">
                <a:solidFill>
                  <a:schemeClr val="tx2"/>
                </a:solidFill>
              </a:rPr>
              <a:t> Taux  réponse  :30% ( &gt; femmes ) </a:t>
            </a:r>
          </a:p>
          <a:p>
            <a:r>
              <a:rPr lang="fr-FR" sz="7200" b="1" dirty="0" smtClean="0">
                <a:solidFill>
                  <a:schemeClr val="tx2"/>
                </a:solidFill>
              </a:rPr>
              <a:t>45%  hommes / 47% femmes ont expérimenté le  tabac</a:t>
            </a:r>
          </a:p>
          <a:p>
            <a:r>
              <a:rPr lang="fr-FR" sz="7200" b="1" dirty="0" smtClean="0">
                <a:solidFill>
                  <a:schemeClr val="tx2"/>
                </a:solidFill>
              </a:rPr>
              <a:t>6% fumeurs actifs </a:t>
            </a:r>
          </a:p>
          <a:p>
            <a:r>
              <a:rPr lang="fr-FR" sz="7200" b="1" dirty="0" smtClean="0">
                <a:solidFill>
                  <a:schemeClr val="tx2"/>
                </a:solidFill>
              </a:rPr>
              <a:t>consommation médiane 6 </a:t>
            </a:r>
            <a:r>
              <a:rPr lang="fr-FR" sz="7200" b="1" dirty="0" err="1" smtClean="0">
                <a:solidFill>
                  <a:schemeClr val="tx2"/>
                </a:solidFill>
              </a:rPr>
              <a:t>cig</a:t>
            </a:r>
            <a:r>
              <a:rPr lang="fr-FR" sz="7200" b="1" dirty="0" smtClean="0">
                <a:solidFill>
                  <a:schemeClr val="tx2"/>
                </a:solidFill>
              </a:rPr>
              <a:t> / jr</a:t>
            </a:r>
            <a:r>
              <a:rPr lang="fr-FR" sz="7200" dirty="0" smtClean="0">
                <a:solidFill>
                  <a:schemeClr val="tx2"/>
                </a:solidFill>
              </a:rPr>
              <a:t>  (1-20)</a:t>
            </a:r>
          </a:p>
          <a:p>
            <a:r>
              <a:rPr lang="fr-FR" sz="7200" b="1" dirty="0" smtClean="0">
                <a:solidFill>
                  <a:schemeClr val="tx2"/>
                </a:solidFill>
              </a:rPr>
              <a:t>âge 1</a:t>
            </a:r>
            <a:r>
              <a:rPr lang="fr-FR" sz="7200" b="1" baseline="30000" dirty="0" smtClean="0">
                <a:solidFill>
                  <a:schemeClr val="tx2"/>
                </a:solidFill>
              </a:rPr>
              <a:t>er</a:t>
            </a:r>
            <a:r>
              <a:rPr lang="fr-FR" sz="7200" b="1" dirty="0" smtClean="0">
                <a:solidFill>
                  <a:schemeClr val="tx2"/>
                </a:solidFill>
              </a:rPr>
              <a:t> cigarette 15.6 ans</a:t>
            </a:r>
            <a:r>
              <a:rPr lang="fr-FR" sz="7200" dirty="0" smtClean="0">
                <a:solidFill>
                  <a:schemeClr val="tx2"/>
                </a:solidFill>
              </a:rPr>
              <a:t>  ( =pop </a:t>
            </a:r>
            <a:r>
              <a:rPr lang="fr-FR" sz="7200" dirty="0" err="1" smtClean="0">
                <a:solidFill>
                  <a:schemeClr val="tx2"/>
                </a:solidFill>
              </a:rPr>
              <a:t>generale</a:t>
            </a:r>
            <a:r>
              <a:rPr lang="fr-FR" sz="7200" dirty="0" smtClean="0">
                <a:solidFill>
                  <a:schemeClr val="tx2"/>
                </a:solidFill>
              </a:rPr>
              <a:t> ) H = F</a:t>
            </a:r>
          </a:p>
          <a:p>
            <a:r>
              <a:rPr lang="fr-FR" sz="7200" dirty="0" smtClean="0">
                <a:solidFill>
                  <a:schemeClr val="tx2"/>
                </a:solidFill>
              </a:rPr>
              <a:t>35%  (64) ont </a:t>
            </a:r>
            <a:r>
              <a:rPr lang="fr-FR" sz="7200" dirty="0" err="1" smtClean="0">
                <a:solidFill>
                  <a:schemeClr val="tx2"/>
                </a:solidFill>
              </a:rPr>
              <a:t>experimenté</a:t>
            </a:r>
            <a:r>
              <a:rPr lang="fr-FR" sz="7200" dirty="0" smtClean="0">
                <a:solidFill>
                  <a:schemeClr val="tx2"/>
                </a:solidFill>
              </a:rPr>
              <a:t> drogues illicites  et parmi ces patients 31% ( 56) cannabis / 14% </a:t>
            </a:r>
            <a:r>
              <a:rPr lang="fr-FR" sz="7200" dirty="0" err="1" smtClean="0">
                <a:solidFill>
                  <a:schemeClr val="tx2"/>
                </a:solidFill>
              </a:rPr>
              <a:t>Cocaine</a:t>
            </a:r>
            <a:r>
              <a:rPr lang="fr-FR" sz="7200" dirty="0" smtClean="0">
                <a:solidFill>
                  <a:schemeClr val="tx2"/>
                </a:solidFill>
              </a:rPr>
              <a:t> ( 25)  / </a:t>
            </a:r>
            <a:r>
              <a:rPr lang="fr-FR" sz="7200" dirty="0" err="1" smtClean="0">
                <a:solidFill>
                  <a:schemeClr val="tx2"/>
                </a:solidFill>
              </a:rPr>
              <a:t>exctasy</a:t>
            </a:r>
            <a:r>
              <a:rPr lang="fr-FR" sz="7200" dirty="0" smtClean="0">
                <a:solidFill>
                  <a:schemeClr val="tx2"/>
                </a:solidFill>
              </a:rPr>
              <a:t> 6% </a:t>
            </a:r>
          </a:p>
          <a:p>
            <a:r>
              <a:rPr lang="fr-FR" sz="7200" dirty="0" smtClean="0">
                <a:solidFill>
                  <a:schemeClr val="tx2"/>
                </a:solidFill>
              </a:rPr>
              <a:t> +</a:t>
            </a:r>
            <a:r>
              <a:rPr lang="fr-FR" sz="7200" b="1" dirty="0" smtClean="0">
                <a:solidFill>
                  <a:schemeClr val="tx2"/>
                </a:solidFill>
              </a:rPr>
              <a:t>exacerbations et  + cure IV en particulier chez filles / femmes </a:t>
            </a:r>
          </a:p>
          <a:p>
            <a:pPr>
              <a:buNone/>
            </a:pPr>
            <a:endParaRPr lang="fr-FR" sz="5600" b="1" dirty="0" smtClean="0"/>
          </a:p>
          <a:p>
            <a:pPr>
              <a:buNone/>
            </a:pPr>
            <a:endParaRPr lang="fr-FR" sz="4000" b="1" dirty="0" smtClean="0">
              <a:solidFill>
                <a:srgbClr val="FF0000"/>
              </a:solidFill>
            </a:endParaRPr>
          </a:p>
          <a:p>
            <a:pPr>
              <a:buNone/>
            </a:pPr>
            <a:r>
              <a:rPr lang="fr-FR" sz="7400" b="1" u="sng" dirty="0" smtClean="0">
                <a:solidFill>
                  <a:schemeClr val="accent1"/>
                </a:solidFill>
              </a:rPr>
              <a:t>Etude espagnole 2008 ( 11 )  </a:t>
            </a:r>
            <a:endParaRPr lang="fr-FR" sz="4000" b="1" u="sng" dirty="0" smtClean="0">
              <a:solidFill>
                <a:schemeClr val="accent1"/>
              </a:solidFill>
            </a:endParaRPr>
          </a:p>
          <a:p>
            <a:pPr>
              <a:buNone/>
            </a:pPr>
            <a:endParaRPr lang="fr-FR" sz="4000" b="1" dirty="0" smtClean="0"/>
          </a:p>
          <a:p>
            <a:pPr>
              <a:buNone/>
            </a:pPr>
            <a:r>
              <a:rPr lang="fr-FR" sz="4000" b="1" dirty="0" smtClean="0">
                <a:solidFill>
                  <a:schemeClr val="tx2"/>
                </a:solidFill>
              </a:rPr>
              <a:t> </a:t>
            </a:r>
            <a:r>
              <a:rPr lang="fr-FR" sz="7200" dirty="0" smtClean="0">
                <a:solidFill>
                  <a:schemeClr val="tx2"/>
                </a:solidFill>
              </a:rPr>
              <a:t>région Murcia forte prévalence tabagisme  ( 33.9% pop générale )</a:t>
            </a:r>
          </a:p>
          <a:p>
            <a:pPr>
              <a:buNone/>
            </a:pPr>
            <a:r>
              <a:rPr lang="fr-FR" sz="7200" dirty="0" smtClean="0">
                <a:solidFill>
                  <a:schemeClr val="tx2"/>
                </a:solidFill>
              </a:rPr>
              <a:t> </a:t>
            </a:r>
            <a:r>
              <a:rPr lang="fr-FR" sz="7200" b="1" dirty="0" smtClean="0">
                <a:solidFill>
                  <a:schemeClr val="tx2"/>
                </a:solidFill>
              </a:rPr>
              <a:t>14.% fumeurs actifs ( CF &gt;15 ans ) </a:t>
            </a:r>
          </a:p>
          <a:p>
            <a:pPr>
              <a:buNone/>
            </a:pPr>
            <a:r>
              <a:rPr lang="fr-FR" sz="7200" b="1" dirty="0" smtClean="0">
                <a:solidFill>
                  <a:schemeClr val="tx2"/>
                </a:solidFill>
              </a:rPr>
              <a:t> 6.5 </a:t>
            </a:r>
            <a:r>
              <a:rPr lang="fr-FR" sz="7200" b="1" dirty="0" err="1" smtClean="0">
                <a:solidFill>
                  <a:schemeClr val="tx2"/>
                </a:solidFill>
              </a:rPr>
              <a:t>cig</a:t>
            </a:r>
            <a:r>
              <a:rPr lang="fr-FR" sz="7200" b="1" dirty="0" smtClean="0">
                <a:solidFill>
                  <a:schemeClr val="tx2"/>
                </a:solidFill>
              </a:rPr>
              <a:t>/ jr en moyenne </a:t>
            </a:r>
            <a:r>
              <a:rPr lang="fr-FR" sz="7200" dirty="0" smtClean="0">
                <a:solidFill>
                  <a:schemeClr val="tx2"/>
                </a:solidFill>
              </a:rPr>
              <a:t>(1.8 – 11 )</a:t>
            </a:r>
          </a:p>
          <a:p>
            <a:pPr>
              <a:buNone/>
            </a:pPr>
            <a:r>
              <a:rPr lang="fr-FR" sz="7200" b="1" dirty="0" smtClean="0">
                <a:solidFill>
                  <a:schemeClr val="tx2"/>
                </a:solidFill>
              </a:rPr>
              <a:t>âge moyen 1ère cigarette 15.3 ans </a:t>
            </a:r>
          </a:p>
          <a:p>
            <a:pPr>
              <a:buNone/>
            </a:pPr>
            <a:r>
              <a:rPr lang="fr-FR" sz="7200" dirty="0" smtClean="0">
                <a:solidFill>
                  <a:schemeClr val="tx2"/>
                </a:solidFill>
              </a:rPr>
              <a:t>durée tabagisme  :15.75 ans ( 7.42-24.08)</a:t>
            </a:r>
          </a:p>
          <a:p>
            <a:pPr>
              <a:buNone/>
            </a:pPr>
            <a:r>
              <a:rPr lang="fr-FR" sz="7200" dirty="0" smtClean="0">
                <a:solidFill>
                  <a:schemeClr val="tx2"/>
                </a:solidFill>
              </a:rPr>
              <a:t> forte corrélation à entourage fumeur </a:t>
            </a:r>
          </a:p>
          <a:p>
            <a:pPr>
              <a:buNone/>
            </a:pPr>
            <a:endParaRPr lang="fr-FR" sz="72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857232"/>
          </a:xfrm>
        </p:spPr>
        <p:txBody>
          <a:bodyPr>
            <a:normAutofit fontScale="90000"/>
          </a:bodyPr>
          <a:lstStyle/>
          <a:p>
            <a:r>
              <a:rPr lang="fr-FR" sz="4000" b="1" dirty="0" smtClean="0">
                <a:solidFill>
                  <a:schemeClr val="accent2"/>
                </a:solidFill>
              </a:rPr>
              <a:t>Tabagisme , CF et transplantation </a:t>
            </a:r>
            <a:endParaRPr lang="fr-FR" sz="4000" b="1" dirty="0">
              <a:solidFill>
                <a:schemeClr val="accent2"/>
              </a:solidFill>
            </a:endParaRPr>
          </a:p>
        </p:txBody>
      </p:sp>
      <p:sp>
        <p:nvSpPr>
          <p:cNvPr id="3" name="Espace réservé du contenu 2"/>
          <p:cNvSpPr>
            <a:spLocks noGrp="1"/>
          </p:cNvSpPr>
          <p:nvPr>
            <p:ph sz="quarter" idx="1"/>
          </p:nvPr>
        </p:nvSpPr>
        <p:spPr>
          <a:xfrm>
            <a:off x="428596" y="1071546"/>
            <a:ext cx="8186766" cy="4840303"/>
          </a:xfrm>
        </p:spPr>
        <p:txBody>
          <a:bodyPr>
            <a:normAutofit/>
          </a:bodyPr>
          <a:lstStyle/>
          <a:p>
            <a:pPr>
              <a:buNone/>
            </a:pPr>
            <a:r>
              <a:rPr lang="fr-FR" sz="2000" b="1" dirty="0" smtClean="0">
                <a:solidFill>
                  <a:schemeClr val="accent1"/>
                </a:solidFill>
              </a:rPr>
              <a:t>Tabagisme et qualité du greffon  (12)</a:t>
            </a:r>
          </a:p>
          <a:p>
            <a:r>
              <a:rPr lang="fr-FR" sz="1800" dirty="0" smtClean="0">
                <a:solidFill>
                  <a:schemeClr val="tx2"/>
                </a:solidFill>
              </a:rPr>
              <a:t>Plus de rejet post greffe si greffon issu patient fumeur  (&gt;20 paquets années) </a:t>
            </a:r>
          </a:p>
          <a:p>
            <a:r>
              <a:rPr lang="fr-FR" sz="1800" dirty="0" smtClean="0">
                <a:solidFill>
                  <a:schemeClr val="tx2"/>
                </a:solidFill>
              </a:rPr>
              <a:t>Moins bonne survie </a:t>
            </a:r>
          </a:p>
          <a:p>
            <a:pPr>
              <a:buNone/>
            </a:pPr>
            <a:r>
              <a:rPr lang="fr-FR" sz="1800" dirty="0" smtClean="0">
                <a:solidFill>
                  <a:schemeClr val="tx2"/>
                </a:solidFill>
              </a:rPr>
              <a:t>        si greffon issu patient fumeur  (&gt;20 paquets années) (12) </a:t>
            </a:r>
          </a:p>
          <a:p>
            <a:pPr>
              <a:buNone/>
            </a:pPr>
            <a:r>
              <a:rPr lang="fr-FR" sz="1800" i="1" dirty="0" smtClean="0">
                <a:solidFill>
                  <a:schemeClr val="tx2"/>
                </a:solidFill>
              </a:rPr>
              <a:t>       </a:t>
            </a:r>
          </a:p>
          <a:p>
            <a:pPr>
              <a:buNone/>
            </a:pPr>
            <a:r>
              <a:rPr lang="fr-FR" sz="2000" b="1" dirty="0" smtClean="0">
                <a:solidFill>
                  <a:schemeClr val="accent1"/>
                </a:solidFill>
              </a:rPr>
              <a:t>Tabagisme post transplantation </a:t>
            </a:r>
            <a:r>
              <a:rPr lang="fr-FR" sz="1800" b="1" i="1" dirty="0" smtClean="0">
                <a:solidFill>
                  <a:schemeClr val="accent1"/>
                </a:solidFill>
              </a:rPr>
              <a:t>(</a:t>
            </a:r>
            <a:r>
              <a:rPr lang="fr-FR" sz="1800" b="1" dirty="0" smtClean="0">
                <a:solidFill>
                  <a:schemeClr val="accent1"/>
                </a:solidFill>
              </a:rPr>
              <a:t>13</a:t>
            </a:r>
            <a:r>
              <a:rPr lang="fr-FR" sz="1800" b="1" i="1" dirty="0" smtClean="0">
                <a:solidFill>
                  <a:schemeClr val="accent1"/>
                </a:solidFill>
              </a:rPr>
              <a:t>)</a:t>
            </a:r>
            <a:endParaRPr lang="fr-FR" sz="1800" i="1" dirty="0" smtClean="0">
              <a:solidFill>
                <a:schemeClr val="accent1"/>
              </a:solidFill>
            </a:endParaRPr>
          </a:p>
          <a:p>
            <a:pPr>
              <a:buNone/>
            </a:pPr>
            <a:r>
              <a:rPr lang="fr-FR" sz="1800" i="1" dirty="0" smtClean="0"/>
              <a:t>  </a:t>
            </a:r>
            <a:r>
              <a:rPr lang="fr-FR" sz="1800" dirty="0" smtClean="0">
                <a:solidFill>
                  <a:schemeClr val="tx2"/>
                </a:solidFill>
              </a:rPr>
              <a:t>étude belge :   Questionnaire + </a:t>
            </a:r>
            <a:r>
              <a:rPr lang="fr-FR" sz="1800" dirty="0" err="1" smtClean="0">
                <a:solidFill>
                  <a:schemeClr val="tx2"/>
                </a:solidFill>
              </a:rPr>
              <a:t>cotinine</a:t>
            </a:r>
            <a:r>
              <a:rPr lang="fr-FR" sz="1800" dirty="0" smtClean="0">
                <a:solidFill>
                  <a:schemeClr val="tx2"/>
                </a:solidFill>
              </a:rPr>
              <a:t> urinaire </a:t>
            </a:r>
          </a:p>
          <a:p>
            <a:pPr>
              <a:buNone/>
            </a:pPr>
            <a:r>
              <a:rPr lang="fr-FR" sz="1800" dirty="0" smtClean="0">
                <a:solidFill>
                  <a:schemeClr val="tx2"/>
                </a:solidFill>
              </a:rPr>
              <a:t>                          12 %  fumeurs toutes étiologies confondues </a:t>
            </a:r>
          </a:p>
          <a:p>
            <a:pPr>
              <a:buNone/>
            </a:pPr>
            <a:r>
              <a:rPr lang="fr-FR" sz="1800" dirty="0" smtClean="0">
                <a:solidFill>
                  <a:schemeClr val="tx2"/>
                </a:solidFill>
              </a:rPr>
              <a:t>                          </a:t>
            </a:r>
            <a:r>
              <a:rPr lang="fr-FR" sz="1800" b="1" dirty="0" smtClean="0">
                <a:solidFill>
                  <a:schemeClr val="tx2"/>
                </a:solidFill>
              </a:rPr>
              <a:t>3% groupe CF </a:t>
            </a:r>
          </a:p>
          <a:p>
            <a:pPr>
              <a:buNone/>
            </a:pPr>
            <a:r>
              <a:rPr lang="fr-FR" sz="1800" b="1" dirty="0" smtClean="0">
                <a:solidFill>
                  <a:schemeClr val="tx2"/>
                </a:solidFill>
              </a:rPr>
              <a:t>Plus de risque de reprise du tabagisme  si milieu fumeur et si période abstinence courte en pré-greffe </a:t>
            </a:r>
          </a:p>
          <a:p>
            <a:pPr>
              <a:buNone/>
            </a:pPr>
            <a:r>
              <a:rPr lang="fr-FR" sz="1800" b="1" dirty="0" smtClean="0">
                <a:solidFill>
                  <a:schemeClr val="tx2"/>
                </a:solidFill>
              </a:rPr>
              <a:t>Chez fumeur en post greffe : plus de néoplasie notamment pulmonaire </a:t>
            </a:r>
          </a:p>
          <a:p>
            <a:pPr>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928670"/>
          </a:xfrm>
        </p:spPr>
        <p:txBody>
          <a:bodyPr>
            <a:noAutofit/>
          </a:bodyPr>
          <a:lstStyle/>
          <a:p>
            <a:r>
              <a:rPr lang="fr-FR" sz="3200" b="1" dirty="0" smtClean="0">
                <a:solidFill>
                  <a:schemeClr val="accent2"/>
                </a:solidFill>
              </a:rPr>
              <a:t>Programme Aide au sevrage Tabagique </a:t>
            </a:r>
            <a:endParaRPr lang="fr-FR" sz="3200" b="1" dirty="0">
              <a:solidFill>
                <a:schemeClr val="accent2"/>
              </a:solidFill>
            </a:endParaRPr>
          </a:p>
        </p:txBody>
      </p:sp>
      <p:sp>
        <p:nvSpPr>
          <p:cNvPr id="3" name="Espace réservé du contenu 2"/>
          <p:cNvSpPr>
            <a:spLocks noGrp="1"/>
          </p:cNvSpPr>
          <p:nvPr>
            <p:ph sz="quarter" idx="1"/>
          </p:nvPr>
        </p:nvSpPr>
        <p:spPr>
          <a:xfrm>
            <a:off x="357158" y="1071546"/>
            <a:ext cx="8229600" cy="4525963"/>
          </a:xfrm>
        </p:spPr>
        <p:txBody>
          <a:bodyPr>
            <a:normAutofit fontScale="70000" lnSpcReduction="20000"/>
          </a:bodyPr>
          <a:lstStyle/>
          <a:p>
            <a:pPr>
              <a:buNone/>
            </a:pPr>
            <a:endParaRPr lang="fr-FR" b="1" dirty="0" smtClean="0">
              <a:solidFill>
                <a:schemeClr val="accent1"/>
              </a:solidFill>
            </a:endParaRPr>
          </a:p>
          <a:p>
            <a:pPr>
              <a:buNone/>
            </a:pPr>
            <a:r>
              <a:rPr lang="fr-FR" b="1" dirty="0" smtClean="0">
                <a:solidFill>
                  <a:schemeClr val="accent1"/>
                </a:solidFill>
              </a:rPr>
              <a:t>Equipe espagnole: étude prospective sur 5 ans  (14 )</a:t>
            </a:r>
            <a:r>
              <a:rPr lang="fr-FR" dirty="0" smtClean="0"/>
              <a:t> </a:t>
            </a:r>
          </a:p>
          <a:p>
            <a:r>
              <a:rPr lang="fr-FR" dirty="0" smtClean="0">
                <a:solidFill>
                  <a:schemeClr val="tx2"/>
                </a:solidFill>
              </a:rPr>
              <a:t>Intervention téléphonique auprès de patients et leur entourage IDE </a:t>
            </a:r>
            <a:r>
              <a:rPr lang="fr-FR" dirty="0" err="1" smtClean="0">
                <a:solidFill>
                  <a:schemeClr val="tx2"/>
                </a:solidFill>
              </a:rPr>
              <a:t>tabacologue</a:t>
            </a:r>
            <a:endParaRPr lang="fr-FR" dirty="0" smtClean="0">
              <a:solidFill>
                <a:schemeClr val="tx2"/>
              </a:solidFill>
            </a:endParaRPr>
          </a:p>
          <a:p>
            <a:pPr>
              <a:buNone/>
            </a:pPr>
            <a:r>
              <a:rPr lang="fr-FR" dirty="0" smtClean="0">
                <a:solidFill>
                  <a:schemeClr val="tx2"/>
                </a:solidFill>
              </a:rPr>
              <a:t>     -effets néfastes du tabac /CF , intérêt de l’arrêt</a:t>
            </a:r>
          </a:p>
          <a:p>
            <a:pPr>
              <a:buNone/>
            </a:pPr>
            <a:r>
              <a:rPr lang="fr-FR" dirty="0" smtClean="0">
                <a:solidFill>
                  <a:schemeClr val="tx2"/>
                </a:solidFill>
              </a:rPr>
              <a:t>     - évaluation des patients au tabagisme passif à la maison et en dehors</a:t>
            </a:r>
          </a:p>
          <a:p>
            <a:pPr>
              <a:buNone/>
            </a:pPr>
            <a:r>
              <a:rPr lang="fr-FR" dirty="0" smtClean="0">
                <a:solidFill>
                  <a:schemeClr val="tx2"/>
                </a:solidFill>
              </a:rPr>
              <a:t>     -évaluation fumeur motivation </a:t>
            </a:r>
          </a:p>
          <a:p>
            <a:pPr>
              <a:buNone/>
            </a:pPr>
            <a:r>
              <a:rPr lang="fr-FR" dirty="0" smtClean="0">
                <a:solidFill>
                  <a:schemeClr val="tx2"/>
                </a:solidFill>
              </a:rPr>
              <a:t>     -évaluation de la dépendance </a:t>
            </a:r>
          </a:p>
          <a:p>
            <a:pPr>
              <a:buNone/>
            </a:pPr>
            <a:r>
              <a:rPr lang="fr-FR" dirty="0" smtClean="0">
                <a:solidFill>
                  <a:schemeClr val="tx2"/>
                </a:solidFill>
              </a:rPr>
              <a:t>     -accompagnement de l’arrêt </a:t>
            </a:r>
          </a:p>
          <a:p>
            <a:pPr>
              <a:buNone/>
            </a:pPr>
            <a:r>
              <a:rPr lang="fr-FR" dirty="0" smtClean="0">
                <a:solidFill>
                  <a:schemeClr val="tx2"/>
                </a:solidFill>
              </a:rPr>
              <a:t>     - renforcer le bénéfice de l’arrêt </a:t>
            </a:r>
          </a:p>
          <a:p>
            <a:pPr>
              <a:buNone/>
            </a:pPr>
            <a:endParaRPr lang="fr-FR" dirty="0" smtClean="0"/>
          </a:p>
          <a:p>
            <a:pPr>
              <a:buNone/>
            </a:pPr>
            <a:r>
              <a:rPr lang="fr-FR" b="1" dirty="0" smtClean="0">
                <a:solidFill>
                  <a:schemeClr val="tx2"/>
                </a:solidFill>
              </a:rPr>
              <a:t>Résultats : très positifs</a:t>
            </a:r>
          </a:p>
          <a:p>
            <a:pPr>
              <a:buFontTx/>
              <a:buChar char="-"/>
            </a:pPr>
            <a:r>
              <a:rPr lang="fr-FR" dirty="0" smtClean="0">
                <a:solidFill>
                  <a:schemeClr val="tx2"/>
                </a:solidFill>
              </a:rPr>
              <a:t>  Fumeurs actifs     10.23 à 4.55%</a:t>
            </a:r>
          </a:p>
          <a:p>
            <a:pPr>
              <a:buFontTx/>
              <a:buChar char="-"/>
            </a:pPr>
            <a:r>
              <a:rPr lang="fr-FR" dirty="0" smtClean="0">
                <a:solidFill>
                  <a:schemeClr val="tx2"/>
                </a:solidFill>
              </a:rPr>
              <a:t> tabagisme passif    62.03 à 36.9%</a:t>
            </a:r>
          </a:p>
          <a:p>
            <a:pPr>
              <a:buNone/>
            </a:pPr>
            <a:r>
              <a:rPr lang="fr-FR" dirty="0" smtClean="0">
                <a:solidFill>
                  <a:schemeClr val="tx2"/>
                </a:solidFill>
              </a:rPr>
              <a:t>( résultats questionnaires corrélés à </a:t>
            </a:r>
            <a:r>
              <a:rPr lang="fr-FR" dirty="0" err="1" smtClean="0">
                <a:solidFill>
                  <a:schemeClr val="tx2"/>
                </a:solidFill>
              </a:rPr>
              <a:t>cotinine</a:t>
            </a:r>
            <a:r>
              <a:rPr lang="fr-FR" dirty="0" smtClean="0">
                <a:solidFill>
                  <a:schemeClr val="tx2"/>
                </a:solidFill>
              </a:rPr>
              <a:t> urinaire ) </a:t>
            </a:r>
          </a:p>
          <a:p>
            <a:pPr>
              <a:buNone/>
            </a:pPr>
            <a:endParaRPr lang="fr-FR"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normAutofit/>
          </a:bodyPr>
          <a:lstStyle/>
          <a:p>
            <a:r>
              <a:rPr lang="fr-FR" sz="4000" b="1" dirty="0" smtClean="0">
                <a:solidFill>
                  <a:schemeClr val="accent2"/>
                </a:solidFill>
              </a:rPr>
              <a:t>Objectifs de notre étude  </a:t>
            </a:r>
            <a:endParaRPr lang="fr-FR" sz="4000" b="1" dirty="0">
              <a:solidFill>
                <a:schemeClr val="accent2"/>
              </a:solidFill>
            </a:endParaRPr>
          </a:p>
        </p:txBody>
      </p:sp>
      <p:sp>
        <p:nvSpPr>
          <p:cNvPr id="3" name="Espace réservé du contenu 2"/>
          <p:cNvSpPr>
            <a:spLocks noGrp="1"/>
          </p:cNvSpPr>
          <p:nvPr>
            <p:ph sz="quarter" idx="1"/>
          </p:nvPr>
        </p:nvSpPr>
        <p:spPr>
          <a:xfrm>
            <a:off x="428596" y="1000108"/>
            <a:ext cx="8258204" cy="5126055"/>
          </a:xfrm>
        </p:spPr>
        <p:txBody>
          <a:bodyPr>
            <a:normAutofit/>
          </a:bodyPr>
          <a:lstStyle/>
          <a:p>
            <a:pPr lvl="0"/>
            <a:r>
              <a:rPr lang="fr-FR" b="1" dirty="0" smtClean="0">
                <a:solidFill>
                  <a:schemeClr val="accent1"/>
                </a:solidFill>
              </a:rPr>
              <a:t>Principal :</a:t>
            </a:r>
          </a:p>
          <a:p>
            <a:pPr lvl="0" algn="just">
              <a:buFont typeface="Wingdings" pitchFamily="2" charset="2"/>
              <a:buChar char="v"/>
            </a:pPr>
            <a:r>
              <a:rPr lang="fr-FR" dirty="0" smtClean="0"/>
              <a:t>  </a:t>
            </a:r>
            <a:r>
              <a:rPr lang="fr-FR" sz="2400" dirty="0" smtClean="0">
                <a:solidFill>
                  <a:schemeClr val="tx2"/>
                </a:solidFill>
              </a:rPr>
              <a:t>Mesurer la prévalence du tabagisme, actif et/ ou  passif chez les patients CF de plus de 15 ans, suivis dans les CRCM du Réseau </a:t>
            </a:r>
            <a:r>
              <a:rPr lang="fr-FR" sz="2400" dirty="0" err="1" smtClean="0">
                <a:solidFill>
                  <a:schemeClr val="tx2"/>
                </a:solidFill>
              </a:rPr>
              <a:t>Muco</a:t>
            </a:r>
            <a:r>
              <a:rPr lang="fr-FR" sz="2400" dirty="0" smtClean="0">
                <a:solidFill>
                  <a:schemeClr val="tx2"/>
                </a:solidFill>
              </a:rPr>
              <a:t> Ouest et St pierre de la Réunion</a:t>
            </a:r>
          </a:p>
          <a:p>
            <a:r>
              <a:rPr lang="fr-FR" b="1" dirty="0" smtClean="0">
                <a:solidFill>
                  <a:schemeClr val="accent1"/>
                </a:solidFill>
              </a:rPr>
              <a:t>Secondaires :</a:t>
            </a:r>
          </a:p>
          <a:p>
            <a:pPr lvl="1" defTabSz="717550">
              <a:buFont typeface="Wingdings" pitchFamily="2" charset="2"/>
              <a:buChar char="v"/>
            </a:pPr>
            <a:r>
              <a:rPr lang="fr-FR" sz="2400" dirty="0" smtClean="0">
                <a:solidFill>
                  <a:schemeClr val="tx2"/>
                </a:solidFill>
              </a:rPr>
              <a:t>Explorer les liens potentiels  entre le tabagisme et certaines caractéristiques </a:t>
            </a:r>
            <a:r>
              <a:rPr lang="fr-FR" sz="2400" dirty="0" err="1" smtClean="0">
                <a:solidFill>
                  <a:schemeClr val="tx2"/>
                </a:solidFill>
              </a:rPr>
              <a:t>socio-démographiques</a:t>
            </a:r>
            <a:r>
              <a:rPr lang="fr-FR" sz="2400" dirty="0" smtClean="0">
                <a:solidFill>
                  <a:schemeClr val="tx2"/>
                </a:solidFill>
              </a:rPr>
              <a:t> ou médicales</a:t>
            </a:r>
          </a:p>
          <a:p>
            <a:pPr lvl="1" defTabSz="717550">
              <a:buFont typeface="Wingdings" pitchFamily="2" charset="2"/>
              <a:buChar char="v"/>
            </a:pPr>
            <a:r>
              <a:rPr lang="fr-FR" sz="2400" dirty="0" smtClean="0">
                <a:solidFill>
                  <a:schemeClr val="tx2"/>
                </a:solidFill>
              </a:rPr>
              <a:t>Evaluer la prise en compte de ce sujet par les équipes des CRCM</a:t>
            </a:r>
          </a:p>
          <a:p>
            <a:endParaRPr lang="fr-FR"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0" y="188640"/>
            <a:ext cx="9144000" cy="548680"/>
          </a:xfrm>
        </p:spPr>
        <p:txBody>
          <a:bodyPr>
            <a:noAutofit/>
          </a:bodyPr>
          <a:lstStyle/>
          <a:p>
            <a:r>
              <a:rPr lang="fr-FR" sz="3600" b="1" dirty="0" smtClean="0">
                <a:solidFill>
                  <a:schemeClr val="accent2"/>
                </a:solidFill>
              </a:rPr>
              <a:t>METHODOLOGIE</a:t>
            </a:r>
            <a:endParaRPr lang="fr-FR" sz="3600" b="1" dirty="0">
              <a:solidFill>
                <a:schemeClr val="accent2"/>
              </a:solidFill>
            </a:endParaRPr>
          </a:p>
        </p:txBody>
      </p:sp>
      <p:sp>
        <p:nvSpPr>
          <p:cNvPr id="3" name="Espace réservé du contenu 2"/>
          <p:cNvSpPr>
            <a:spLocks noGrp="1"/>
          </p:cNvSpPr>
          <p:nvPr>
            <p:ph sz="quarter" idx="1"/>
          </p:nvPr>
        </p:nvSpPr>
        <p:spPr>
          <a:xfrm>
            <a:off x="0" y="714356"/>
            <a:ext cx="9144000" cy="4032448"/>
          </a:xfrm>
        </p:spPr>
        <p:txBody>
          <a:bodyPr>
            <a:noAutofit/>
          </a:bodyPr>
          <a:lstStyle/>
          <a:p>
            <a:pPr algn="just"/>
            <a:r>
              <a:rPr lang="fr-FR" sz="1800" dirty="0" smtClean="0">
                <a:solidFill>
                  <a:schemeClr val="tx2"/>
                </a:solidFill>
              </a:rPr>
              <a:t>Envoi par Email aux équipes des CRCM  du contexte, des objectifs et  des modalités de l’étude  au travers du document intitulé « </a:t>
            </a:r>
            <a:r>
              <a:rPr lang="fr-FR" sz="1800" b="1" dirty="0" smtClean="0">
                <a:solidFill>
                  <a:schemeClr val="accent2"/>
                </a:solidFill>
              </a:rPr>
              <a:t>Tabaco CF tryptique</a:t>
            </a:r>
            <a:r>
              <a:rPr lang="fr-FR" sz="1800" dirty="0" smtClean="0">
                <a:solidFill>
                  <a:schemeClr val="tx2"/>
                </a:solidFill>
              </a:rPr>
              <a:t> »  </a:t>
            </a:r>
            <a:r>
              <a:rPr lang="fr-FR" sz="1800" i="1" dirty="0" smtClean="0">
                <a:solidFill>
                  <a:schemeClr val="tx2"/>
                </a:solidFill>
              </a:rPr>
              <a:t>(annexe 1)</a:t>
            </a:r>
          </a:p>
          <a:p>
            <a:pPr algn="just"/>
            <a:r>
              <a:rPr lang="fr-FR" sz="1800" dirty="0" smtClean="0">
                <a:solidFill>
                  <a:schemeClr val="tx2"/>
                </a:solidFill>
              </a:rPr>
              <a:t>Cette </a:t>
            </a:r>
            <a:r>
              <a:rPr lang="fr-FR" sz="1800" dirty="0">
                <a:solidFill>
                  <a:schemeClr val="tx2"/>
                </a:solidFill>
              </a:rPr>
              <a:t>e</a:t>
            </a:r>
            <a:r>
              <a:rPr lang="fr-FR" sz="1800" dirty="0" smtClean="0">
                <a:solidFill>
                  <a:schemeClr val="tx2"/>
                </a:solidFill>
              </a:rPr>
              <a:t>nquête n’est  concernée par la loi Jardet et n’est pas soumise à une déclaration à la CNIL ni à une autorisation CPP.</a:t>
            </a:r>
          </a:p>
          <a:p>
            <a:pPr algn="just"/>
            <a:r>
              <a:rPr lang="fr-FR" sz="1800" dirty="0" smtClean="0">
                <a:solidFill>
                  <a:schemeClr val="tx2"/>
                </a:solidFill>
              </a:rPr>
              <a:t>Quand le CRCM a donné son accord de participation, nous lui avons fait parvenir </a:t>
            </a:r>
            <a:r>
              <a:rPr lang="fr-FR" sz="1800" b="1" dirty="0" smtClean="0">
                <a:solidFill>
                  <a:schemeClr val="tx2"/>
                </a:solidFill>
              </a:rPr>
              <a:t>la  </a:t>
            </a:r>
            <a:r>
              <a:rPr lang="fr-FR" sz="1800" b="1" dirty="0" smtClean="0">
                <a:solidFill>
                  <a:schemeClr val="accent2"/>
                </a:solidFill>
              </a:rPr>
              <a:t>lettre  d’information destinée au patient</a:t>
            </a:r>
            <a:r>
              <a:rPr lang="fr-FR" sz="1800" dirty="0" smtClean="0">
                <a:solidFill>
                  <a:schemeClr val="accent2"/>
                </a:solidFill>
              </a:rPr>
              <a:t> </a:t>
            </a:r>
            <a:r>
              <a:rPr lang="fr-FR" sz="1800" i="1" dirty="0" smtClean="0">
                <a:solidFill>
                  <a:schemeClr val="tx2"/>
                </a:solidFill>
              </a:rPr>
              <a:t>(annexe 2)  </a:t>
            </a:r>
            <a:r>
              <a:rPr lang="fr-FR" sz="1800" dirty="0" smtClean="0">
                <a:solidFill>
                  <a:schemeClr val="tx2"/>
                </a:solidFill>
              </a:rPr>
              <a:t>et le  </a:t>
            </a:r>
            <a:r>
              <a:rPr lang="fr-FR" sz="1800" b="1" dirty="0" smtClean="0">
                <a:solidFill>
                  <a:schemeClr val="accent2"/>
                </a:solidFill>
              </a:rPr>
              <a:t>questionnaire</a:t>
            </a:r>
            <a:r>
              <a:rPr lang="fr-FR" sz="1800" dirty="0" smtClean="0">
                <a:solidFill>
                  <a:schemeClr val="tx2"/>
                </a:solidFill>
              </a:rPr>
              <a:t>, à renseigner en ligne (lien informatique SurveyMonkey) ou en version papier </a:t>
            </a:r>
            <a:r>
              <a:rPr lang="fr-FR" sz="1800" i="1" dirty="0">
                <a:solidFill>
                  <a:schemeClr val="tx2"/>
                </a:solidFill>
              </a:rPr>
              <a:t>(annexe </a:t>
            </a:r>
            <a:r>
              <a:rPr lang="fr-FR" sz="1800" i="1" dirty="0" smtClean="0">
                <a:solidFill>
                  <a:schemeClr val="tx2"/>
                </a:solidFill>
              </a:rPr>
              <a:t>3) </a:t>
            </a:r>
            <a:endParaRPr lang="fr-FR" sz="1800" dirty="0" smtClean="0">
              <a:solidFill>
                <a:schemeClr val="tx2"/>
              </a:solidFill>
            </a:endParaRPr>
          </a:p>
          <a:p>
            <a:pPr algn="just"/>
            <a:r>
              <a:rPr lang="fr-FR" sz="1800" dirty="0" smtClean="0">
                <a:solidFill>
                  <a:schemeClr val="tx2"/>
                </a:solidFill>
              </a:rPr>
              <a:t>Le  questionnaire a été  renseigné de façon </a:t>
            </a:r>
            <a:r>
              <a:rPr lang="fr-FR" sz="1800" b="1" dirty="0" smtClean="0">
                <a:solidFill>
                  <a:schemeClr val="accent2"/>
                </a:solidFill>
              </a:rPr>
              <a:t>anonyme</a:t>
            </a:r>
            <a:r>
              <a:rPr lang="fr-FR" sz="1800" dirty="0" smtClean="0">
                <a:solidFill>
                  <a:schemeClr val="tx2"/>
                </a:solidFill>
              </a:rPr>
              <a:t> par le patient lors d’une visite de suivie.</a:t>
            </a:r>
          </a:p>
          <a:p>
            <a:pPr algn="just"/>
            <a:r>
              <a:rPr lang="fr-FR" sz="1800" dirty="0" smtClean="0"/>
              <a:t>Il comporte </a:t>
            </a:r>
            <a:r>
              <a:rPr lang="fr-FR" sz="1800" b="1" dirty="0" smtClean="0">
                <a:solidFill>
                  <a:schemeClr val="accent2"/>
                </a:solidFill>
              </a:rPr>
              <a:t>24 questions réparties dans différentes rubriques</a:t>
            </a:r>
            <a:r>
              <a:rPr lang="fr-FR" sz="1800" b="1" dirty="0" smtClean="0">
                <a:solidFill>
                  <a:srgbClr val="0070C0"/>
                </a:solidFill>
              </a:rPr>
              <a:t> </a:t>
            </a:r>
            <a:r>
              <a:rPr lang="fr-FR" sz="1800" dirty="0" smtClean="0"/>
              <a:t>:          </a:t>
            </a:r>
          </a:p>
          <a:p>
            <a:pPr lvl="1" algn="just"/>
            <a:r>
              <a:rPr lang="fr-FR" sz="1400" dirty="0" smtClean="0"/>
              <a:t>Q1 à 7 : Situation familiale et sociale</a:t>
            </a:r>
          </a:p>
          <a:p>
            <a:pPr lvl="1" algn="just"/>
            <a:r>
              <a:rPr lang="fr-FR" sz="1400" dirty="0" smtClean="0"/>
              <a:t>Q8 à 10 : Tabagisme passif </a:t>
            </a:r>
          </a:p>
          <a:p>
            <a:pPr lvl="1" algn="just"/>
            <a:r>
              <a:rPr lang="fr-FR" sz="1400" dirty="0" smtClean="0"/>
              <a:t>Q11à 13 : Mucoviscidose</a:t>
            </a:r>
          </a:p>
          <a:p>
            <a:pPr lvl="1" algn="just"/>
            <a:r>
              <a:rPr lang="fr-FR" sz="1400" dirty="0" smtClean="0"/>
              <a:t>Q14 et 15 : Expérimentation tabac,  cannabis, cigarette électronique </a:t>
            </a:r>
          </a:p>
          <a:p>
            <a:pPr lvl="1" algn="just"/>
            <a:r>
              <a:rPr lang="fr-FR" sz="1400" dirty="0" smtClean="0"/>
              <a:t>Q16 à 18 :   Consommation au cours des 30 derniers jours </a:t>
            </a:r>
          </a:p>
          <a:p>
            <a:pPr lvl="1" algn="just"/>
            <a:r>
              <a:rPr lang="fr-FR" sz="1400" dirty="0" smtClean="0"/>
              <a:t>Q19 : EVA sur  l’mportance de ne pas fumer </a:t>
            </a:r>
          </a:p>
          <a:p>
            <a:pPr lvl="1" algn="just"/>
            <a:r>
              <a:rPr lang="fr-FR" sz="1400" dirty="0" smtClean="0"/>
              <a:t>Q20 :  EVA sur le plaisir à fumer </a:t>
            </a:r>
          </a:p>
          <a:p>
            <a:pPr lvl="1" algn="just"/>
            <a:r>
              <a:rPr lang="fr-FR" sz="1400" dirty="0" smtClean="0"/>
              <a:t>Q21 à 24  : Prise en compte du tabagisme dans le CRCM et modalités d’aide au sevrage  proposées</a:t>
            </a:r>
            <a:endParaRPr lang="fr-FR" sz="1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0" y="0"/>
            <a:ext cx="9144000" cy="548680"/>
          </a:xfrm>
        </p:spPr>
        <p:txBody>
          <a:bodyPr>
            <a:noAutofit/>
          </a:bodyPr>
          <a:lstStyle/>
          <a:p>
            <a:r>
              <a:rPr lang="fr-FR" sz="3600" b="1" dirty="0" smtClean="0">
                <a:solidFill>
                  <a:schemeClr val="accent2"/>
                </a:solidFill>
              </a:rPr>
              <a:t>ANALYSE STATISTIQUE</a:t>
            </a:r>
            <a:endParaRPr lang="fr-FR" sz="3600" b="1" dirty="0">
              <a:solidFill>
                <a:schemeClr val="accent2"/>
              </a:solidFill>
            </a:endParaRPr>
          </a:p>
        </p:txBody>
      </p:sp>
      <p:sp>
        <p:nvSpPr>
          <p:cNvPr id="3" name="Espace réservé du contenu 2"/>
          <p:cNvSpPr>
            <a:spLocks noGrp="1"/>
          </p:cNvSpPr>
          <p:nvPr>
            <p:ph sz="quarter" idx="1"/>
          </p:nvPr>
        </p:nvSpPr>
        <p:spPr>
          <a:xfrm>
            <a:off x="0" y="785794"/>
            <a:ext cx="8715436" cy="3456954"/>
          </a:xfrm>
        </p:spPr>
        <p:txBody>
          <a:bodyPr>
            <a:noAutofit/>
          </a:bodyPr>
          <a:lstStyle/>
          <a:p>
            <a:pPr marL="177800" indent="-177800" algn="just"/>
            <a:r>
              <a:rPr lang="fr-FR" sz="1400" b="1" dirty="0" smtClean="0">
                <a:solidFill>
                  <a:srgbClr val="0070C0"/>
                </a:solidFill>
              </a:rPr>
              <a:t>Analyse descriptive de l’ensemble des variables </a:t>
            </a:r>
          </a:p>
          <a:p>
            <a:pPr marL="534988" lvl="1" indent="-261938" algn="just"/>
            <a:r>
              <a:rPr lang="fr-FR" sz="1400" dirty="0" smtClean="0">
                <a:solidFill>
                  <a:schemeClr val="tx2"/>
                </a:solidFill>
              </a:rPr>
              <a:t>Variables quantitatives : calcul moyenne, écart-type, médiane, quartiles, minimum et maximum</a:t>
            </a:r>
          </a:p>
          <a:p>
            <a:pPr marL="534988" lvl="1" indent="-261938" algn="just"/>
            <a:r>
              <a:rPr lang="fr-FR" sz="1400" dirty="0" smtClean="0">
                <a:solidFill>
                  <a:schemeClr val="tx2"/>
                </a:solidFill>
              </a:rPr>
              <a:t>Variables qualitatives et ordinales : calcul effectif et fréquence</a:t>
            </a:r>
          </a:p>
          <a:p>
            <a:pPr marL="534988" lvl="1" indent="-261938" algn="just"/>
            <a:endParaRPr lang="fr-FR" sz="1400" dirty="0" smtClean="0"/>
          </a:p>
          <a:p>
            <a:pPr marL="177800" indent="-177800" algn="just"/>
            <a:r>
              <a:rPr lang="fr-FR" sz="1400" b="1" dirty="0" smtClean="0">
                <a:solidFill>
                  <a:srgbClr val="0070C0"/>
                </a:solidFill>
              </a:rPr>
              <a:t>Recherche des facteurs liés au fait que les patients soient des fumeurs actifs (ou non) </a:t>
            </a:r>
          </a:p>
          <a:p>
            <a:pPr marL="534988" lvl="1" indent="-261938" algn="just"/>
            <a:r>
              <a:rPr lang="fr-FR" sz="1400" dirty="0">
                <a:solidFill>
                  <a:schemeClr val="tx2"/>
                </a:solidFill>
              </a:rPr>
              <a:t>Patients « non-fumeurs » = ceux pour lesquels la réponse à la Q16 (nombre de cigarettes fumées </a:t>
            </a:r>
            <a:endParaRPr lang="fr-FR" sz="1400" dirty="0" smtClean="0">
              <a:solidFill>
                <a:schemeClr val="tx2"/>
              </a:solidFill>
            </a:endParaRPr>
          </a:p>
          <a:p>
            <a:pPr marL="534988" lvl="1" indent="-261938" algn="just">
              <a:buNone/>
            </a:pPr>
            <a:r>
              <a:rPr lang="fr-FR" sz="1400" dirty="0" smtClean="0">
                <a:solidFill>
                  <a:schemeClr val="tx2"/>
                </a:solidFill>
              </a:rPr>
              <a:t>        dans </a:t>
            </a:r>
            <a:r>
              <a:rPr lang="fr-FR" sz="1400" dirty="0">
                <a:solidFill>
                  <a:schemeClr val="tx2"/>
                </a:solidFill>
              </a:rPr>
              <a:t>les 30 derniers jours) est « Aucune » et la réponse à la </a:t>
            </a:r>
            <a:r>
              <a:rPr lang="fr-FR" sz="1400" dirty="0" smtClean="0">
                <a:solidFill>
                  <a:schemeClr val="tx2"/>
                </a:solidFill>
              </a:rPr>
              <a:t>Q18(Cannabis </a:t>
            </a:r>
            <a:r>
              <a:rPr lang="fr-FR" sz="1400" dirty="0">
                <a:solidFill>
                  <a:schemeClr val="tx2"/>
                </a:solidFill>
              </a:rPr>
              <a:t>au cours des 30 derniers jours) est « 0 fois » </a:t>
            </a:r>
          </a:p>
          <a:p>
            <a:pPr marL="534988" lvl="1" indent="-261938" algn="just"/>
            <a:r>
              <a:rPr lang="fr-FR" sz="1400" dirty="0">
                <a:solidFill>
                  <a:schemeClr val="tx2"/>
                </a:solidFill>
              </a:rPr>
              <a:t>Variables quantitatives : comparaison des 2 groupes de patients à l’aide d’un test de Wilcoxon-Mann-Whitney, les données ne suivant pas une loi normale. </a:t>
            </a:r>
          </a:p>
          <a:p>
            <a:pPr marL="534988" lvl="1" indent="-261938" algn="just"/>
            <a:r>
              <a:rPr lang="fr-FR" sz="1400" dirty="0">
                <a:solidFill>
                  <a:schemeClr val="tx2"/>
                </a:solidFill>
              </a:rPr>
              <a:t>Variables qualitatives : comparaison avec des tests du Chi-2 ou de Fisher exact en cas de faible effectif.  </a:t>
            </a:r>
          </a:p>
          <a:p>
            <a:pPr marL="534988" lvl="1" indent="-261938" algn="just"/>
            <a:r>
              <a:rPr lang="fr-FR" sz="1400" dirty="0">
                <a:solidFill>
                  <a:schemeClr val="tx2"/>
                </a:solidFill>
              </a:rPr>
              <a:t>Les Q11 et Q12 (fourchette d’âge au moment du diagnostic de la mucoviscidose et fourchette du VEMS) ont été considérés comme des variables ordinales, et un test de Wilcoxon-Mann-Whitney a été employé.</a:t>
            </a:r>
          </a:p>
          <a:p>
            <a:pPr marL="177800" indent="-177800" algn="just"/>
            <a:r>
              <a:rPr lang="fr-FR" sz="1400" b="1" dirty="0" smtClean="0">
                <a:solidFill>
                  <a:srgbClr val="0070C0"/>
                </a:solidFill>
              </a:rPr>
              <a:t>Seuil de significativité de 5%</a:t>
            </a:r>
            <a:r>
              <a:rPr lang="fr-FR" sz="1400" dirty="0" smtClean="0"/>
              <a:t> </a:t>
            </a:r>
            <a:r>
              <a:rPr lang="fr-FR" sz="1400" dirty="0" smtClean="0">
                <a:solidFill>
                  <a:schemeClr val="tx2"/>
                </a:solidFill>
              </a:rPr>
              <a:t>pour toutes les analyses. Etant donné que beaucoup de facteurs sont considérés et l’aspect exploratoire de cette analyse, aucune correction de multiplicité n’a été réalisée afin de conserver une puissance correcte</a:t>
            </a:r>
            <a:r>
              <a:rPr lang="fr-FR" sz="1400" dirty="0" smtClean="0"/>
              <a:t>. </a:t>
            </a:r>
          </a:p>
          <a:p>
            <a:pPr marL="177800" indent="-177800" algn="just"/>
            <a:r>
              <a:rPr lang="fr-FR" sz="1400" dirty="0" smtClean="0">
                <a:solidFill>
                  <a:schemeClr val="tx2"/>
                </a:solidFill>
              </a:rPr>
              <a:t>Les analyses statistiques ont été réalisées avec le </a:t>
            </a:r>
            <a:r>
              <a:rPr lang="fr-FR" sz="1400" b="1" dirty="0" smtClean="0">
                <a:solidFill>
                  <a:schemeClr val="tx2"/>
                </a:solidFill>
              </a:rPr>
              <a:t>logiciel R</a:t>
            </a:r>
            <a:r>
              <a:rPr lang="fr-FR" sz="1400" dirty="0" smtClean="0">
                <a:solidFill>
                  <a:schemeClr val="tx2"/>
                </a:solidFill>
              </a:rPr>
              <a:t> (version 3.4.2), par la </a:t>
            </a:r>
            <a:r>
              <a:rPr lang="fr-FR" sz="1400" b="1" dirty="0" smtClean="0">
                <a:solidFill>
                  <a:srgbClr val="0070C0"/>
                </a:solidFill>
              </a:rPr>
              <a:t>cellule biostatistique du Département de Recherche Médicale du GHICL.</a:t>
            </a:r>
            <a:endParaRPr lang="fr-FR" sz="1400" b="1" dirty="0">
              <a:solidFill>
                <a:srgbClr val="0070C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a:spLocks noGrp="1"/>
          </p:cNvSpPr>
          <p:nvPr>
            <p:ph type="title"/>
          </p:nvPr>
        </p:nvSpPr>
        <p:spPr>
          <a:xfrm>
            <a:off x="0" y="0"/>
            <a:ext cx="9144000" cy="548680"/>
          </a:xfrm>
        </p:spPr>
        <p:txBody>
          <a:bodyPr>
            <a:noAutofit/>
          </a:bodyPr>
          <a:lstStyle/>
          <a:p>
            <a:r>
              <a:rPr lang="fr-FR" sz="3600" b="1" dirty="0" smtClean="0">
                <a:solidFill>
                  <a:schemeClr val="accent2"/>
                </a:solidFill>
              </a:rPr>
              <a:t>ANALYSES DESCRIPTIVES (1) </a:t>
            </a:r>
            <a:endParaRPr lang="fr-FR" sz="3600" b="1" dirty="0">
              <a:solidFill>
                <a:schemeClr val="accent2"/>
              </a:solidFill>
            </a:endParaRPr>
          </a:p>
        </p:txBody>
      </p:sp>
      <p:sp>
        <p:nvSpPr>
          <p:cNvPr id="3" name="Espace réservé du contenu 2"/>
          <p:cNvSpPr>
            <a:spLocks noGrp="1"/>
          </p:cNvSpPr>
          <p:nvPr>
            <p:ph sz="quarter" idx="1"/>
          </p:nvPr>
        </p:nvSpPr>
        <p:spPr>
          <a:xfrm>
            <a:off x="107504" y="692696"/>
            <a:ext cx="8822214" cy="4761937"/>
          </a:xfrm>
        </p:spPr>
        <p:txBody>
          <a:bodyPr>
            <a:normAutofit/>
          </a:bodyPr>
          <a:lstStyle/>
          <a:p>
            <a:pPr marL="177800" indent="-177800" algn="just"/>
            <a:r>
              <a:rPr lang="fr-FR" sz="1800" b="1" dirty="0" smtClean="0">
                <a:solidFill>
                  <a:schemeClr val="accent2"/>
                </a:solidFill>
              </a:rPr>
              <a:t>248 questionnaires </a:t>
            </a:r>
            <a:r>
              <a:rPr lang="fr-FR" sz="1800" dirty="0" smtClean="0">
                <a:solidFill>
                  <a:schemeClr val="tx2"/>
                </a:solidFill>
              </a:rPr>
              <a:t>renseignés entre 15 mars et 15 juin 2018   </a:t>
            </a:r>
          </a:p>
          <a:p>
            <a:pPr marL="177800" indent="-177800" algn="just"/>
            <a:r>
              <a:rPr lang="fr-FR" sz="1800" dirty="0" smtClean="0">
                <a:solidFill>
                  <a:schemeClr val="tx2"/>
                </a:solidFill>
              </a:rPr>
              <a:t>&gt;1/3 population cible de 719 patients</a:t>
            </a:r>
          </a:p>
          <a:p>
            <a:pPr marL="177800" indent="-177800" algn="just"/>
            <a:r>
              <a:rPr lang="fr-FR" sz="1800" dirty="0" smtClean="0">
                <a:solidFill>
                  <a:schemeClr val="tx2"/>
                </a:solidFill>
              </a:rPr>
              <a:t>8 refus  </a:t>
            </a:r>
          </a:p>
          <a:p>
            <a:pPr marL="177800" indent="-177800"/>
            <a:r>
              <a:rPr lang="fr-FR" sz="1800" dirty="0" smtClean="0">
                <a:solidFill>
                  <a:schemeClr val="tx2"/>
                </a:solidFill>
              </a:rPr>
              <a:t>Age moyen : </a:t>
            </a:r>
            <a:r>
              <a:rPr lang="fr-FR" sz="1800" b="1" dirty="0" smtClean="0">
                <a:solidFill>
                  <a:schemeClr val="accent2"/>
                </a:solidFill>
              </a:rPr>
              <a:t>27.7 ans </a:t>
            </a:r>
            <a:r>
              <a:rPr lang="fr-FR" sz="1800" dirty="0" smtClean="0">
                <a:solidFill>
                  <a:schemeClr val="tx2"/>
                </a:solidFill>
              </a:rPr>
              <a:t>+/- 10.4 (14-67 )</a:t>
            </a:r>
          </a:p>
          <a:p>
            <a:pPr marL="177800" indent="-177800"/>
            <a:r>
              <a:rPr lang="fr-FR" sz="1800" b="1" dirty="0" smtClean="0">
                <a:solidFill>
                  <a:schemeClr val="accent2"/>
                </a:solidFill>
              </a:rPr>
              <a:t>Femmes : 48.8 %</a:t>
            </a:r>
          </a:p>
          <a:p>
            <a:pPr marL="177800" indent="-177800"/>
            <a:r>
              <a:rPr lang="fr-FR" sz="1800" b="1" dirty="0" smtClean="0">
                <a:solidFill>
                  <a:schemeClr val="accent2"/>
                </a:solidFill>
              </a:rPr>
              <a:t>16 patients transplantés pulmonaires</a:t>
            </a:r>
          </a:p>
          <a:p>
            <a:pPr>
              <a:buNone/>
            </a:pPr>
            <a:r>
              <a:rPr lang="fr-FR" sz="1600" dirty="0" smtClean="0"/>
              <a:t>                                                                                 </a:t>
            </a:r>
          </a:p>
          <a:p>
            <a:pPr>
              <a:buNone/>
            </a:pPr>
            <a:endParaRPr lang="fr-FR" sz="2000" dirty="0" smtClean="0"/>
          </a:p>
          <a:p>
            <a:endParaRPr lang="fr-FR" sz="2000" dirty="0"/>
          </a:p>
        </p:txBody>
      </p:sp>
      <p:graphicFrame>
        <p:nvGraphicFramePr>
          <p:cNvPr id="5" name="Graphique 4"/>
          <p:cNvGraphicFramePr/>
          <p:nvPr>
            <p:extLst>
              <p:ext uri="{D42A27DB-BD31-4B8C-83A1-F6EECF244321}">
                <p14:modId xmlns="" xmlns:p14="http://schemas.microsoft.com/office/powerpoint/2010/main" val="2349965971"/>
              </p:ext>
            </p:extLst>
          </p:nvPr>
        </p:nvGraphicFramePr>
        <p:xfrm>
          <a:off x="142844" y="3214686"/>
          <a:ext cx="4285140" cy="295061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Graphique 5"/>
          <p:cNvGraphicFramePr/>
          <p:nvPr>
            <p:extLst>
              <p:ext uri="{D42A27DB-BD31-4B8C-83A1-F6EECF244321}">
                <p14:modId xmlns="" xmlns:p14="http://schemas.microsoft.com/office/powerpoint/2010/main" val="1578246367"/>
              </p:ext>
            </p:extLst>
          </p:nvPr>
        </p:nvGraphicFramePr>
        <p:xfrm>
          <a:off x="5364088" y="3645024"/>
          <a:ext cx="3384376" cy="302433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Espace réservé du contenu 3"/>
          <p:cNvGraphicFramePr>
            <a:graphicFrameLocks/>
          </p:cNvGraphicFramePr>
          <p:nvPr>
            <p:extLst>
              <p:ext uri="{D42A27DB-BD31-4B8C-83A1-F6EECF244321}">
                <p14:modId xmlns="" xmlns:p14="http://schemas.microsoft.com/office/powerpoint/2010/main" val="2703863956"/>
              </p:ext>
            </p:extLst>
          </p:nvPr>
        </p:nvGraphicFramePr>
        <p:xfrm>
          <a:off x="5076056" y="1124744"/>
          <a:ext cx="3571868" cy="2286016"/>
        </p:xfrm>
        <a:graphic>
          <a:graphicData uri="http://schemas.openxmlformats.org/drawingml/2006/chart">
            <c:chart xmlns:c="http://schemas.openxmlformats.org/drawingml/2006/chart" xmlns:r="http://schemas.openxmlformats.org/officeDocument/2006/relationships" r:id="rId5"/>
          </a:graphicData>
        </a:graphic>
      </p:graphicFrame>
      <p:sp>
        <p:nvSpPr>
          <p:cNvPr id="10" name="ZoneTexte 9"/>
          <p:cNvSpPr txBox="1"/>
          <p:nvPr/>
        </p:nvSpPr>
        <p:spPr>
          <a:xfrm>
            <a:off x="5364088" y="3717032"/>
            <a:ext cx="3384376" cy="584775"/>
          </a:xfrm>
          <a:prstGeom prst="rect">
            <a:avLst/>
          </a:prstGeom>
          <a:noFill/>
        </p:spPr>
        <p:txBody>
          <a:bodyPr wrap="square" rtlCol="0">
            <a:spAutoFit/>
          </a:bodyPr>
          <a:lstStyle/>
          <a:p>
            <a:pPr algn="ctr"/>
            <a:r>
              <a:rPr lang="fr-FR" sz="1600" dirty="0" smtClean="0">
                <a:solidFill>
                  <a:schemeClr val="tx2"/>
                </a:solidFill>
              </a:rPr>
              <a:t>Figure  4 : % patients selon leur activité  professionnelle </a:t>
            </a:r>
            <a:endParaRPr lang="fr-FR" sz="1600" dirty="0">
              <a:solidFill>
                <a:schemeClr val="tx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0" y="0"/>
            <a:ext cx="9144000" cy="548680"/>
          </a:xfrm>
        </p:spPr>
        <p:txBody>
          <a:bodyPr>
            <a:noAutofit/>
          </a:bodyPr>
          <a:lstStyle/>
          <a:p>
            <a:r>
              <a:rPr lang="fr-FR" sz="3600" b="1" dirty="0" smtClean="0">
                <a:solidFill>
                  <a:srgbClr val="0070C0"/>
                </a:solidFill>
              </a:rPr>
              <a:t>ANALYSES DESCRIPTIVES (2) </a:t>
            </a:r>
            <a:endParaRPr lang="fr-FR" sz="3600" b="1" dirty="0">
              <a:solidFill>
                <a:srgbClr val="0070C0"/>
              </a:solidFill>
            </a:endParaRPr>
          </a:p>
        </p:txBody>
      </p:sp>
      <p:sp>
        <p:nvSpPr>
          <p:cNvPr id="3" name="Espace réservé du contenu 2"/>
          <p:cNvSpPr>
            <a:spLocks noGrp="1"/>
          </p:cNvSpPr>
          <p:nvPr>
            <p:ph sz="quarter" idx="1"/>
          </p:nvPr>
        </p:nvSpPr>
        <p:spPr>
          <a:xfrm>
            <a:off x="0" y="764704"/>
            <a:ext cx="9036496" cy="5643602"/>
          </a:xfrm>
        </p:spPr>
        <p:txBody>
          <a:bodyPr>
            <a:normAutofit/>
          </a:bodyPr>
          <a:lstStyle/>
          <a:p>
            <a:r>
              <a:rPr lang="fr-FR" sz="2000" dirty="0" smtClean="0">
                <a:solidFill>
                  <a:schemeClr val="tx2"/>
                </a:solidFill>
              </a:rPr>
              <a:t>L’Exposition au tabagisme passif est de </a:t>
            </a:r>
            <a:r>
              <a:rPr lang="fr-FR" sz="2000" b="1" dirty="0" smtClean="0">
                <a:solidFill>
                  <a:schemeClr val="tx2"/>
                </a:solidFill>
              </a:rPr>
              <a:t>55% </a:t>
            </a:r>
          </a:p>
          <a:p>
            <a:r>
              <a:rPr lang="fr-FR" sz="2000" dirty="0" smtClean="0">
                <a:solidFill>
                  <a:schemeClr val="tx2"/>
                </a:solidFill>
              </a:rPr>
              <a:t>66.9% des patients ont un fumeur dans leur entourage proche </a:t>
            </a:r>
          </a:p>
          <a:p>
            <a:pPr>
              <a:buNone/>
            </a:pPr>
            <a:r>
              <a:rPr lang="fr-FR" sz="2000" dirty="0" smtClean="0">
                <a:solidFill>
                  <a:schemeClr val="tx2"/>
                </a:solidFill>
              </a:rPr>
              <a:t>      dont 33.4% cas  représentés par le père ou la mère du patient </a:t>
            </a:r>
          </a:p>
          <a:p>
            <a:pPr marL="0" indent="0" algn="ctr">
              <a:buNone/>
            </a:pPr>
            <a:endParaRPr lang="fr-FR" sz="2000" u="sng" dirty="0" smtClean="0"/>
          </a:p>
          <a:p>
            <a:pPr marL="0" indent="0" algn="ctr">
              <a:buNone/>
            </a:pPr>
            <a:r>
              <a:rPr lang="fr-FR" sz="2000" u="sng" dirty="0" smtClean="0">
                <a:solidFill>
                  <a:schemeClr val="tx2"/>
                </a:solidFill>
              </a:rPr>
              <a:t>Tableau 1 : Expérimentation du tabac et du cannabis</a:t>
            </a:r>
            <a:endParaRPr lang="fr-FR" sz="2000" u="sng" dirty="0">
              <a:solidFill>
                <a:schemeClr val="tx2"/>
              </a:solidFill>
            </a:endParaRPr>
          </a:p>
          <a:p>
            <a:pPr marL="0" indent="0">
              <a:buNone/>
            </a:pPr>
            <a:endParaRPr lang="fr-FR" sz="2000" u="sng" dirty="0" smtClean="0"/>
          </a:p>
          <a:p>
            <a:pPr marL="0" indent="0">
              <a:buNone/>
            </a:pPr>
            <a:endParaRPr lang="fr-FR" sz="2000" u="sng" dirty="0"/>
          </a:p>
          <a:p>
            <a:pPr marL="0" indent="0">
              <a:buNone/>
            </a:pPr>
            <a:endParaRPr lang="fr-FR" sz="2000" u="sng" dirty="0" smtClean="0"/>
          </a:p>
          <a:p>
            <a:pPr marL="0" indent="0">
              <a:buNone/>
            </a:pPr>
            <a:endParaRPr lang="fr-FR" sz="2000" u="sng" dirty="0"/>
          </a:p>
          <a:p>
            <a:pPr marL="0" indent="0">
              <a:buNone/>
            </a:pPr>
            <a:endParaRPr lang="fr-FR" sz="2000" u="sng" dirty="0" smtClean="0"/>
          </a:p>
          <a:p>
            <a:pPr marL="0" indent="0" algn="ctr">
              <a:buNone/>
            </a:pPr>
            <a:r>
              <a:rPr lang="fr-FR" sz="2000" u="sng" dirty="0" smtClean="0"/>
              <a:t>Tableau 2 : Expérimentation de la cigarette électronique </a:t>
            </a:r>
          </a:p>
          <a:p>
            <a:pPr>
              <a:buNone/>
            </a:pPr>
            <a:r>
              <a:rPr lang="fr-FR" sz="2000" u="sng" dirty="0" smtClean="0"/>
              <a:t>  </a:t>
            </a:r>
          </a:p>
          <a:p>
            <a:endParaRPr lang="fr-FR" dirty="0" smtClean="0"/>
          </a:p>
          <a:p>
            <a:endParaRPr lang="fr-FR" dirty="0" smtClean="0"/>
          </a:p>
        </p:txBody>
      </p:sp>
      <p:graphicFrame>
        <p:nvGraphicFramePr>
          <p:cNvPr id="4" name="Tableau 3"/>
          <p:cNvGraphicFramePr>
            <a:graphicFrameLocks noGrp="1"/>
          </p:cNvGraphicFramePr>
          <p:nvPr>
            <p:extLst>
              <p:ext uri="{D42A27DB-BD31-4B8C-83A1-F6EECF244321}">
                <p14:modId xmlns="" xmlns:p14="http://schemas.microsoft.com/office/powerpoint/2010/main" val="1486175590"/>
              </p:ext>
            </p:extLst>
          </p:nvPr>
        </p:nvGraphicFramePr>
        <p:xfrm>
          <a:off x="785786" y="2857496"/>
          <a:ext cx="7572436" cy="1371600"/>
        </p:xfrm>
        <a:graphic>
          <a:graphicData uri="http://schemas.openxmlformats.org/drawingml/2006/table">
            <a:tbl>
              <a:tblPr firstRow="1" bandRow="1">
                <a:tableStyleId>{5C22544A-7EE6-4342-B048-85BDC9FD1C3A}</a:tableStyleId>
              </a:tblPr>
              <a:tblGrid>
                <a:gridCol w="1893109"/>
                <a:gridCol w="1893109"/>
                <a:gridCol w="1893109"/>
                <a:gridCol w="1893109"/>
              </a:tblGrid>
              <a:tr h="294322">
                <a:tc>
                  <a:txBody>
                    <a:bodyPr/>
                    <a:lstStyle/>
                    <a:p>
                      <a:pPr algn="ctr"/>
                      <a:endParaRPr lang="fr-FR" sz="1600" dirty="0"/>
                    </a:p>
                  </a:txBody>
                  <a:tcPr anchor="ctr"/>
                </a:tc>
                <a:tc>
                  <a:txBody>
                    <a:bodyPr/>
                    <a:lstStyle/>
                    <a:p>
                      <a:pPr algn="ctr"/>
                      <a:r>
                        <a:rPr lang="fr-FR" dirty="0" smtClean="0"/>
                        <a:t>Jamais</a:t>
                      </a:r>
                      <a:endParaRPr lang="fr-FR" dirty="0"/>
                    </a:p>
                  </a:txBody>
                  <a:tcPr anchor="ctr"/>
                </a:tc>
                <a:tc>
                  <a:txBody>
                    <a:bodyPr/>
                    <a:lstStyle/>
                    <a:p>
                      <a:pPr algn="ctr"/>
                      <a:r>
                        <a:rPr lang="fr-FR" dirty="0" smtClean="0"/>
                        <a:t>1 fois</a:t>
                      </a:r>
                      <a:endParaRPr lang="fr-FR" dirty="0"/>
                    </a:p>
                  </a:txBody>
                  <a:tcPr anchor="ctr"/>
                </a:tc>
                <a:tc>
                  <a:txBody>
                    <a:bodyPr/>
                    <a:lstStyle/>
                    <a:p>
                      <a:pPr algn="ctr"/>
                      <a:r>
                        <a:rPr lang="fr-FR" dirty="0" smtClean="0"/>
                        <a:t>Plusieurs</a:t>
                      </a:r>
                      <a:r>
                        <a:rPr lang="fr-FR" baseline="0" dirty="0" smtClean="0"/>
                        <a:t> fois </a:t>
                      </a:r>
                      <a:endParaRPr lang="fr-FR" dirty="0"/>
                    </a:p>
                  </a:txBody>
                  <a:tcPr anchor="ctr"/>
                </a:tc>
              </a:tr>
              <a:tr h="176047">
                <a:tc>
                  <a:txBody>
                    <a:bodyPr/>
                    <a:lstStyle/>
                    <a:p>
                      <a:pPr algn="ctr"/>
                      <a:r>
                        <a:rPr lang="fr-FR" sz="1600" dirty="0" smtClean="0">
                          <a:solidFill>
                            <a:schemeClr val="tx2"/>
                          </a:solidFill>
                        </a:rPr>
                        <a:t>Cigarettes</a:t>
                      </a:r>
                      <a:r>
                        <a:rPr lang="fr-FR" sz="1600" baseline="0" dirty="0" smtClean="0">
                          <a:solidFill>
                            <a:schemeClr val="tx2"/>
                          </a:solidFill>
                        </a:rPr>
                        <a:t> paquet</a:t>
                      </a:r>
                      <a:endParaRPr lang="fr-FR" sz="1600" dirty="0">
                        <a:solidFill>
                          <a:schemeClr val="tx2"/>
                        </a:solidFill>
                      </a:endParaRPr>
                    </a:p>
                  </a:txBody>
                  <a:tcPr anchor="ctr"/>
                </a:tc>
                <a:tc>
                  <a:txBody>
                    <a:bodyPr/>
                    <a:lstStyle/>
                    <a:p>
                      <a:pPr algn="ctr"/>
                      <a:r>
                        <a:rPr lang="fr-FR" sz="1600" dirty="0" smtClean="0">
                          <a:solidFill>
                            <a:schemeClr val="tx2"/>
                          </a:solidFill>
                        </a:rPr>
                        <a:t> 54.7 %</a:t>
                      </a:r>
                      <a:endParaRPr lang="fr-FR" sz="1600" dirty="0">
                        <a:solidFill>
                          <a:schemeClr val="tx2"/>
                        </a:solidFill>
                      </a:endParaRPr>
                    </a:p>
                  </a:txBody>
                  <a:tcPr anchor="ctr"/>
                </a:tc>
                <a:tc>
                  <a:txBody>
                    <a:bodyPr/>
                    <a:lstStyle/>
                    <a:p>
                      <a:pPr algn="ctr"/>
                      <a:r>
                        <a:rPr lang="fr-FR" sz="1600" dirty="0" smtClean="0">
                          <a:solidFill>
                            <a:schemeClr val="tx2"/>
                          </a:solidFill>
                        </a:rPr>
                        <a:t>18.4 %</a:t>
                      </a:r>
                      <a:endParaRPr lang="fr-FR" sz="1600" dirty="0">
                        <a:solidFill>
                          <a:schemeClr val="tx2"/>
                        </a:solidFill>
                      </a:endParaRPr>
                    </a:p>
                  </a:txBody>
                  <a:tcPr anchor="ctr"/>
                </a:tc>
                <a:tc>
                  <a:txBody>
                    <a:bodyPr/>
                    <a:lstStyle/>
                    <a:p>
                      <a:pPr algn="ctr"/>
                      <a:r>
                        <a:rPr lang="fr-FR" sz="1600" b="1" dirty="0" smtClean="0">
                          <a:solidFill>
                            <a:srgbClr val="0070C0"/>
                          </a:solidFill>
                        </a:rPr>
                        <a:t>26.9 %</a:t>
                      </a:r>
                      <a:endParaRPr lang="fr-FR" sz="1600" b="1" dirty="0">
                        <a:solidFill>
                          <a:srgbClr val="0070C0"/>
                        </a:solidFill>
                      </a:endParaRPr>
                    </a:p>
                  </a:txBody>
                  <a:tcPr anchor="ctr"/>
                </a:tc>
              </a:tr>
              <a:tr h="176047">
                <a:tc>
                  <a:txBody>
                    <a:bodyPr/>
                    <a:lstStyle/>
                    <a:p>
                      <a:pPr algn="ctr"/>
                      <a:r>
                        <a:rPr lang="fr-FR" sz="1600" dirty="0" smtClean="0">
                          <a:solidFill>
                            <a:schemeClr val="tx2"/>
                          </a:solidFill>
                        </a:rPr>
                        <a:t>Cigarettes roulées </a:t>
                      </a:r>
                      <a:endParaRPr lang="fr-FR" sz="1600" dirty="0">
                        <a:solidFill>
                          <a:schemeClr val="tx2"/>
                        </a:solidFill>
                      </a:endParaRPr>
                    </a:p>
                  </a:txBody>
                  <a:tcPr anchor="ctr"/>
                </a:tc>
                <a:tc>
                  <a:txBody>
                    <a:bodyPr/>
                    <a:lstStyle/>
                    <a:p>
                      <a:pPr algn="ctr"/>
                      <a:r>
                        <a:rPr lang="fr-FR" sz="1600" dirty="0" smtClean="0">
                          <a:solidFill>
                            <a:schemeClr val="tx2"/>
                          </a:solidFill>
                        </a:rPr>
                        <a:t> 74.3 %</a:t>
                      </a:r>
                      <a:endParaRPr lang="fr-FR" sz="1600" dirty="0">
                        <a:solidFill>
                          <a:schemeClr val="tx2"/>
                        </a:solidFill>
                      </a:endParaRPr>
                    </a:p>
                  </a:txBody>
                  <a:tcPr anchor="ctr"/>
                </a:tc>
                <a:tc>
                  <a:txBody>
                    <a:bodyPr/>
                    <a:lstStyle/>
                    <a:p>
                      <a:pPr algn="ctr"/>
                      <a:r>
                        <a:rPr lang="fr-FR" sz="1600" dirty="0" smtClean="0">
                          <a:solidFill>
                            <a:schemeClr val="tx2"/>
                          </a:solidFill>
                        </a:rPr>
                        <a:t>6.9 %</a:t>
                      </a:r>
                      <a:endParaRPr lang="fr-FR" sz="1600" dirty="0">
                        <a:solidFill>
                          <a:schemeClr val="tx2"/>
                        </a:solidFill>
                      </a:endParaRPr>
                    </a:p>
                  </a:txBody>
                  <a:tcPr anchor="ctr"/>
                </a:tc>
                <a:tc>
                  <a:txBody>
                    <a:bodyPr/>
                    <a:lstStyle/>
                    <a:p>
                      <a:pPr algn="ctr"/>
                      <a:r>
                        <a:rPr lang="fr-FR" sz="1600" b="1" dirty="0" smtClean="0">
                          <a:solidFill>
                            <a:srgbClr val="0070C0"/>
                          </a:solidFill>
                        </a:rPr>
                        <a:t>18.8 %</a:t>
                      </a:r>
                      <a:endParaRPr lang="fr-FR" sz="1600" b="1" dirty="0">
                        <a:solidFill>
                          <a:srgbClr val="0070C0"/>
                        </a:solidFill>
                      </a:endParaRPr>
                    </a:p>
                  </a:txBody>
                  <a:tcPr anchor="ctr"/>
                </a:tc>
              </a:tr>
              <a:tr h="176047">
                <a:tc>
                  <a:txBody>
                    <a:bodyPr/>
                    <a:lstStyle/>
                    <a:p>
                      <a:pPr algn="ctr"/>
                      <a:r>
                        <a:rPr lang="fr-FR" sz="1600" dirty="0" smtClean="0">
                          <a:solidFill>
                            <a:schemeClr val="tx2"/>
                          </a:solidFill>
                        </a:rPr>
                        <a:t>Cannabis</a:t>
                      </a:r>
                      <a:r>
                        <a:rPr lang="fr-FR" sz="1600" baseline="0" dirty="0" smtClean="0">
                          <a:solidFill>
                            <a:schemeClr val="tx2"/>
                          </a:solidFill>
                        </a:rPr>
                        <a:t> </a:t>
                      </a:r>
                      <a:endParaRPr lang="fr-FR" sz="1600" dirty="0">
                        <a:solidFill>
                          <a:schemeClr val="tx2"/>
                        </a:solidFill>
                      </a:endParaRPr>
                    </a:p>
                  </a:txBody>
                  <a:tcPr anchor="ctr"/>
                </a:tc>
                <a:tc>
                  <a:txBody>
                    <a:bodyPr/>
                    <a:lstStyle/>
                    <a:p>
                      <a:pPr algn="ctr"/>
                      <a:r>
                        <a:rPr lang="fr-FR" sz="1600" dirty="0" smtClean="0">
                          <a:solidFill>
                            <a:schemeClr val="tx2"/>
                          </a:solidFill>
                        </a:rPr>
                        <a:t> 71 %</a:t>
                      </a:r>
                      <a:endParaRPr lang="fr-FR" sz="1600" dirty="0">
                        <a:solidFill>
                          <a:schemeClr val="tx2"/>
                        </a:solidFill>
                      </a:endParaRPr>
                    </a:p>
                  </a:txBody>
                  <a:tcPr anchor="ctr"/>
                </a:tc>
                <a:tc>
                  <a:txBody>
                    <a:bodyPr/>
                    <a:lstStyle/>
                    <a:p>
                      <a:pPr algn="ctr"/>
                      <a:r>
                        <a:rPr lang="fr-FR" sz="1600" dirty="0" smtClean="0">
                          <a:solidFill>
                            <a:schemeClr val="tx2"/>
                          </a:solidFill>
                        </a:rPr>
                        <a:t>10.6 %</a:t>
                      </a:r>
                      <a:endParaRPr lang="fr-FR" sz="1600" dirty="0">
                        <a:solidFill>
                          <a:schemeClr val="tx2"/>
                        </a:solidFill>
                      </a:endParaRPr>
                    </a:p>
                  </a:txBody>
                  <a:tcPr anchor="ctr"/>
                </a:tc>
                <a:tc>
                  <a:txBody>
                    <a:bodyPr/>
                    <a:lstStyle/>
                    <a:p>
                      <a:pPr algn="ctr"/>
                      <a:r>
                        <a:rPr lang="fr-FR" sz="1600" b="1" dirty="0" smtClean="0">
                          <a:solidFill>
                            <a:srgbClr val="0070C0"/>
                          </a:solidFill>
                        </a:rPr>
                        <a:t>18.4 %</a:t>
                      </a:r>
                      <a:endParaRPr lang="fr-FR" sz="1600" b="1" dirty="0">
                        <a:solidFill>
                          <a:srgbClr val="0070C0"/>
                        </a:solidFill>
                      </a:endParaRPr>
                    </a:p>
                  </a:txBody>
                  <a:tcPr anchor="ctr"/>
                </a:tc>
              </a:tr>
            </a:tbl>
          </a:graphicData>
        </a:graphic>
      </p:graphicFrame>
      <p:graphicFrame>
        <p:nvGraphicFramePr>
          <p:cNvPr id="10" name="Tableau 9"/>
          <p:cNvGraphicFramePr>
            <a:graphicFrameLocks noGrp="1"/>
          </p:cNvGraphicFramePr>
          <p:nvPr>
            <p:extLst>
              <p:ext uri="{D42A27DB-BD31-4B8C-83A1-F6EECF244321}">
                <p14:modId xmlns="" xmlns:p14="http://schemas.microsoft.com/office/powerpoint/2010/main" val="3340328431"/>
              </p:ext>
            </p:extLst>
          </p:nvPr>
        </p:nvGraphicFramePr>
        <p:xfrm>
          <a:off x="539550" y="5213034"/>
          <a:ext cx="8175854" cy="1154408"/>
        </p:xfrm>
        <a:graphic>
          <a:graphicData uri="http://schemas.openxmlformats.org/drawingml/2006/table">
            <a:tbl>
              <a:tblPr firstRow="1" bandRow="1">
                <a:tableStyleId>{5C22544A-7EE6-4342-B048-85BDC9FD1C3A}</a:tableStyleId>
              </a:tblPr>
              <a:tblGrid>
                <a:gridCol w="1147567"/>
                <a:gridCol w="1269872"/>
                <a:gridCol w="1025268"/>
                <a:gridCol w="1147567"/>
                <a:gridCol w="1147567"/>
                <a:gridCol w="1147567"/>
                <a:gridCol w="1290446"/>
              </a:tblGrid>
              <a:tr h="577204">
                <a:tc>
                  <a:txBody>
                    <a:bodyPr/>
                    <a:lstStyle/>
                    <a:p>
                      <a:pPr algn="ctr"/>
                      <a:r>
                        <a:rPr lang="fr-FR" sz="1600" dirty="0" smtClean="0"/>
                        <a:t>Jamais </a:t>
                      </a:r>
                      <a:endParaRPr lang="fr-FR" sz="1600" dirty="0"/>
                    </a:p>
                  </a:txBody>
                  <a:tcPr anchor="ctr"/>
                </a:tc>
                <a:tc>
                  <a:txBody>
                    <a:bodyPr/>
                    <a:lstStyle/>
                    <a:p>
                      <a:pPr algn="ctr"/>
                      <a:r>
                        <a:rPr lang="fr-FR" sz="1600" dirty="0" smtClean="0"/>
                        <a:t>&lt;1</a:t>
                      </a:r>
                      <a:r>
                        <a:rPr lang="fr-FR" sz="1400" dirty="0" smtClean="0"/>
                        <a:t>/semaine</a:t>
                      </a:r>
                      <a:endParaRPr lang="fr-FR" sz="1400" dirty="0"/>
                    </a:p>
                  </a:txBody>
                  <a:tcPr anchor="ctr"/>
                </a:tc>
                <a:tc>
                  <a:txBody>
                    <a:bodyPr/>
                    <a:lstStyle/>
                    <a:p>
                      <a:pPr algn="ctr"/>
                      <a:r>
                        <a:rPr lang="fr-FR" sz="1600" dirty="0" smtClean="0"/>
                        <a:t>&lt;1/jr</a:t>
                      </a:r>
                      <a:endParaRPr lang="fr-FR" sz="1600" dirty="0"/>
                    </a:p>
                  </a:txBody>
                  <a:tcPr anchor="ctr"/>
                </a:tc>
                <a:tc>
                  <a:txBody>
                    <a:bodyPr/>
                    <a:lstStyle/>
                    <a:p>
                      <a:pPr algn="ctr"/>
                      <a:r>
                        <a:rPr lang="fr-FR" sz="1600" dirty="0" smtClean="0"/>
                        <a:t>1 à5/jr</a:t>
                      </a:r>
                      <a:endParaRPr lang="fr-FR" sz="1600" dirty="0"/>
                    </a:p>
                  </a:txBody>
                  <a:tcPr anchor="ctr"/>
                </a:tc>
                <a:tc>
                  <a:txBody>
                    <a:bodyPr/>
                    <a:lstStyle/>
                    <a:p>
                      <a:pPr algn="ctr"/>
                      <a:r>
                        <a:rPr lang="fr-FR" sz="1600" dirty="0" smtClean="0"/>
                        <a:t>6 à10 /jr </a:t>
                      </a:r>
                      <a:endParaRPr lang="fr-FR" sz="1600" dirty="0"/>
                    </a:p>
                  </a:txBody>
                  <a:tcPr anchor="ctr"/>
                </a:tc>
                <a:tc>
                  <a:txBody>
                    <a:bodyPr/>
                    <a:lstStyle/>
                    <a:p>
                      <a:pPr algn="ctr"/>
                      <a:r>
                        <a:rPr lang="fr-FR" sz="1600" dirty="0" smtClean="0"/>
                        <a:t>11à20/jr</a:t>
                      </a:r>
                      <a:endParaRPr lang="fr-FR" sz="1600" dirty="0"/>
                    </a:p>
                  </a:txBody>
                  <a:tcPr anchor="ctr"/>
                </a:tc>
                <a:tc>
                  <a:txBody>
                    <a:bodyPr/>
                    <a:lstStyle/>
                    <a:p>
                      <a:pPr algn="ctr"/>
                      <a:r>
                        <a:rPr lang="fr-FR" sz="1600" dirty="0" smtClean="0"/>
                        <a:t>&gt;20/jr</a:t>
                      </a:r>
                      <a:endParaRPr lang="fr-FR" sz="1600" dirty="0"/>
                    </a:p>
                  </a:txBody>
                  <a:tcPr anchor="ctr"/>
                </a:tc>
              </a:tr>
              <a:tr h="577204">
                <a:tc>
                  <a:txBody>
                    <a:bodyPr/>
                    <a:lstStyle/>
                    <a:p>
                      <a:pPr algn="ctr"/>
                      <a:r>
                        <a:rPr lang="fr-FR" sz="1600" dirty="0" smtClean="0">
                          <a:solidFill>
                            <a:schemeClr val="tx2"/>
                          </a:solidFill>
                        </a:rPr>
                        <a:t>90.6 %</a:t>
                      </a:r>
                      <a:endParaRPr lang="fr-FR" sz="1600" dirty="0">
                        <a:solidFill>
                          <a:schemeClr val="tx2"/>
                        </a:solidFill>
                      </a:endParaRPr>
                    </a:p>
                  </a:txBody>
                  <a:tcPr anchor="ctr"/>
                </a:tc>
                <a:tc>
                  <a:txBody>
                    <a:bodyPr/>
                    <a:lstStyle/>
                    <a:p>
                      <a:pPr algn="ctr"/>
                      <a:r>
                        <a:rPr lang="fr-FR" sz="1600" dirty="0" smtClean="0">
                          <a:solidFill>
                            <a:schemeClr val="tx2"/>
                          </a:solidFill>
                        </a:rPr>
                        <a:t>2.9 %</a:t>
                      </a:r>
                      <a:endParaRPr lang="fr-FR" sz="1600" dirty="0">
                        <a:solidFill>
                          <a:schemeClr val="tx2"/>
                        </a:solidFill>
                      </a:endParaRPr>
                    </a:p>
                  </a:txBody>
                  <a:tcPr anchor="ctr"/>
                </a:tc>
                <a:tc>
                  <a:txBody>
                    <a:bodyPr/>
                    <a:lstStyle/>
                    <a:p>
                      <a:pPr algn="ctr"/>
                      <a:r>
                        <a:rPr lang="fr-FR" sz="1600" dirty="0" smtClean="0">
                          <a:solidFill>
                            <a:schemeClr val="tx2"/>
                          </a:solidFill>
                        </a:rPr>
                        <a:t>0.4 %</a:t>
                      </a:r>
                      <a:endParaRPr lang="fr-FR" sz="1600" dirty="0">
                        <a:solidFill>
                          <a:schemeClr val="tx2"/>
                        </a:solidFill>
                      </a:endParaRPr>
                    </a:p>
                  </a:txBody>
                  <a:tcPr anchor="ctr"/>
                </a:tc>
                <a:tc>
                  <a:txBody>
                    <a:bodyPr/>
                    <a:lstStyle/>
                    <a:p>
                      <a:pPr algn="ctr"/>
                      <a:r>
                        <a:rPr lang="fr-FR" sz="1600" dirty="0" smtClean="0">
                          <a:solidFill>
                            <a:schemeClr val="tx2"/>
                          </a:solidFill>
                        </a:rPr>
                        <a:t>2.9 %</a:t>
                      </a:r>
                      <a:endParaRPr lang="fr-FR" sz="1600" dirty="0">
                        <a:solidFill>
                          <a:schemeClr val="tx2"/>
                        </a:solidFill>
                      </a:endParaRPr>
                    </a:p>
                  </a:txBody>
                  <a:tcPr anchor="ctr"/>
                </a:tc>
                <a:tc>
                  <a:txBody>
                    <a:bodyPr/>
                    <a:lstStyle/>
                    <a:p>
                      <a:pPr algn="ctr"/>
                      <a:r>
                        <a:rPr lang="fr-FR" sz="1600" dirty="0" smtClean="0">
                          <a:solidFill>
                            <a:schemeClr val="tx2"/>
                          </a:solidFill>
                        </a:rPr>
                        <a:t>1.2 %</a:t>
                      </a:r>
                      <a:endParaRPr lang="fr-FR" sz="1600" dirty="0">
                        <a:solidFill>
                          <a:schemeClr val="tx2"/>
                        </a:solidFill>
                      </a:endParaRPr>
                    </a:p>
                  </a:txBody>
                  <a:tcPr anchor="ctr"/>
                </a:tc>
                <a:tc>
                  <a:txBody>
                    <a:bodyPr/>
                    <a:lstStyle/>
                    <a:p>
                      <a:pPr algn="ctr"/>
                      <a:r>
                        <a:rPr lang="fr-FR" sz="1600" dirty="0" smtClean="0">
                          <a:solidFill>
                            <a:schemeClr val="tx2"/>
                          </a:solidFill>
                        </a:rPr>
                        <a:t>1.6 %</a:t>
                      </a:r>
                      <a:endParaRPr lang="fr-FR" sz="1600" dirty="0">
                        <a:solidFill>
                          <a:schemeClr val="tx2"/>
                        </a:solidFill>
                      </a:endParaRPr>
                    </a:p>
                  </a:txBody>
                  <a:tcPr anchor="ctr"/>
                </a:tc>
                <a:tc>
                  <a:txBody>
                    <a:bodyPr/>
                    <a:lstStyle/>
                    <a:p>
                      <a:pPr algn="ctr"/>
                      <a:r>
                        <a:rPr lang="fr-FR" sz="1600" dirty="0" smtClean="0">
                          <a:solidFill>
                            <a:schemeClr val="tx2"/>
                          </a:solidFill>
                        </a:rPr>
                        <a:t>0.4 %</a:t>
                      </a:r>
                      <a:endParaRPr lang="fr-FR" sz="1600" dirty="0">
                        <a:solidFill>
                          <a:schemeClr val="tx2"/>
                        </a:solidFill>
                      </a:endParaRPr>
                    </a:p>
                  </a:txBody>
                  <a:tcPr anchor="ct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142852"/>
            <a:ext cx="8043890" cy="500066"/>
          </a:xfrm>
        </p:spPr>
        <p:txBody>
          <a:bodyPr>
            <a:noAutofit/>
          </a:bodyPr>
          <a:lstStyle/>
          <a:p>
            <a:r>
              <a:rPr lang="fr-FR" sz="3600" b="1" dirty="0" smtClean="0">
                <a:solidFill>
                  <a:schemeClr val="accent2"/>
                </a:solidFill>
              </a:rPr>
              <a:t>Tabagisme en France</a:t>
            </a:r>
            <a:endParaRPr lang="fr-FR" sz="3600" b="1" dirty="0">
              <a:solidFill>
                <a:schemeClr val="accent2"/>
              </a:solidFill>
            </a:endParaRPr>
          </a:p>
        </p:txBody>
      </p:sp>
      <p:sp>
        <p:nvSpPr>
          <p:cNvPr id="3" name="Espace réservé du contenu 2"/>
          <p:cNvSpPr>
            <a:spLocks noGrp="1"/>
          </p:cNvSpPr>
          <p:nvPr>
            <p:ph sz="quarter" idx="1"/>
          </p:nvPr>
        </p:nvSpPr>
        <p:spPr>
          <a:xfrm>
            <a:off x="214282" y="714356"/>
            <a:ext cx="8229600" cy="5240343"/>
          </a:xfrm>
        </p:spPr>
        <p:txBody>
          <a:bodyPr>
            <a:noAutofit/>
          </a:bodyPr>
          <a:lstStyle/>
          <a:p>
            <a:pPr>
              <a:buNone/>
            </a:pPr>
            <a:r>
              <a:rPr lang="fr-FR" sz="1400" b="1" dirty="0" smtClean="0">
                <a:solidFill>
                  <a:schemeClr val="accent6"/>
                </a:solidFill>
              </a:rPr>
              <a:t>Le Baromètre santé 2017 (1) </a:t>
            </a:r>
          </a:p>
          <a:p>
            <a:pPr>
              <a:buNone/>
            </a:pPr>
            <a:r>
              <a:rPr lang="fr-FR" sz="1400" dirty="0" smtClean="0">
                <a:solidFill>
                  <a:schemeClr val="accent6"/>
                </a:solidFill>
              </a:rPr>
              <a:t>  enquête aléatoire représentative de la population des 18-75 ans résidant en France métropolitaine,</a:t>
            </a:r>
          </a:p>
          <a:p>
            <a:pPr>
              <a:buNone/>
            </a:pPr>
            <a:r>
              <a:rPr lang="fr-FR" sz="1400" dirty="0" smtClean="0">
                <a:solidFill>
                  <a:schemeClr val="accent6"/>
                </a:solidFill>
              </a:rPr>
              <a:t> menée par téléphone entre janvier et juillet 2017 </a:t>
            </a:r>
          </a:p>
          <a:p>
            <a:pPr>
              <a:buNone/>
            </a:pPr>
            <a:r>
              <a:rPr lang="fr-FR" sz="1400" dirty="0" smtClean="0">
                <a:solidFill>
                  <a:schemeClr val="accent6"/>
                </a:solidFill>
              </a:rPr>
              <a:t> auprès d’un échantillon de 25 319 individus.</a:t>
            </a:r>
          </a:p>
          <a:p>
            <a:pPr>
              <a:buNone/>
            </a:pPr>
            <a:r>
              <a:rPr lang="fr-FR" sz="1400" b="1" dirty="0" smtClean="0">
                <a:solidFill>
                  <a:schemeClr val="accent6"/>
                </a:solidFill>
              </a:rPr>
              <a:t>En 2017</a:t>
            </a:r>
          </a:p>
          <a:p>
            <a:pPr>
              <a:buNone/>
            </a:pPr>
            <a:r>
              <a:rPr lang="fr-FR" sz="1400" b="1" dirty="0" smtClean="0">
                <a:solidFill>
                  <a:schemeClr val="accent6"/>
                </a:solidFill>
              </a:rPr>
              <a:t>      31,9% des personnes de 18-75 ans interrogées ont déclaré qu’elles fumaient au moins occasionnellement et 26,9% quotidiennement. Ces prévalences sont en baisse de respectivement 3,2 et 2,5 points par rapport à 2016</a:t>
            </a:r>
          </a:p>
          <a:p>
            <a:pPr>
              <a:buNone/>
            </a:pPr>
            <a:endParaRPr lang="fr-FR" sz="1400" b="1" dirty="0" smtClean="0">
              <a:solidFill>
                <a:schemeClr val="accent6"/>
              </a:solidFill>
            </a:endParaRPr>
          </a:p>
          <a:p>
            <a:r>
              <a:rPr lang="fr-FR" sz="1400" b="1" dirty="0" smtClean="0">
                <a:solidFill>
                  <a:schemeClr val="accent6"/>
                </a:solidFill>
              </a:rPr>
              <a:t>La consommation quotidienne de tabac a diminué parmi les hommes de 18-24 ans de 44,2% à 35,3%</a:t>
            </a:r>
          </a:p>
          <a:p>
            <a:pPr>
              <a:buNone/>
            </a:pPr>
            <a:endParaRPr lang="fr-FR" sz="1400" b="1" dirty="0" smtClean="0">
              <a:solidFill>
                <a:schemeClr val="accent6"/>
              </a:solidFill>
            </a:endParaRPr>
          </a:p>
          <a:p>
            <a:r>
              <a:rPr lang="fr-FR" sz="1400" b="1" dirty="0" smtClean="0">
                <a:solidFill>
                  <a:schemeClr val="accent6"/>
                </a:solidFill>
              </a:rPr>
              <a:t>Elle a également diminué parmi les hommes de 45-54 ans et les femmes de 55-64 ans, premières baisses dans ces deux tranches d’âges après des hausses continues depuis 2005.</a:t>
            </a:r>
          </a:p>
          <a:p>
            <a:pPr>
              <a:buNone/>
            </a:pPr>
            <a:endParaRPr lang="fr-FR" sz="1400" dirty="0" smtClean="0">
              <a:solidFill>
                <a:schemeClr val="accent6"/>
              </a:solidFill>
            </a:endParaRPr>
          </a:p>
          <a:p>
            <a:r>
              <a:rPr lang="fr-FR" sz="1400" b="1" dirty="0" smtClean="0">
                <a:solidFill>
                  <a:schemeClr val="accent6"/>
                </a:solidFill>
              </a:rPr>
              <a:t>première fois depuis 2000 que la prévalence du tabagisme quotidien diminue parmi les fumeurs les plus défavorisés : de 38,8% en 2016 à 34,0% en 2017 parmi les personnes aux revenus les plus faibles  de 49,7% à 43,5% parmi les personnes au chômage.</a:t>
            </a:r>
          </a:p>
          <a:p>
            <a:r>
              <a:rPr lang="fr-FR" sz="1400" b="1" dirty="0" smtClean="0">
                <a:solidFill>
                  <a:schemeClr val="accent6"/>
                </a:solidFill>
              </a:rPr>
              <a:t>Conclusion </a:t>
            </a:r>
            <a:r>
              <a:rPr lang="fr-FR" sz="1400" b="1" i="1" dirty="0" smtClean="0"/>
              <a:t>:  </a:t>
            </a:r>
            <a:r>
              <a:rPr lang="fr-FR" sz="1400" b="1" i="1" dirty="0" smtClean="0">
                <a:solidFill>
                  <a:schemeClr val="accent1"/>
                </a:solidFill>
              </a:rPr>
              <a:t>France reste un mauvais élève mais progresse</a:t>
            </a:r>
          </a:p>
          <a:p>
            <a:pPr>
              <a:buNone/>
            </a:pPr>
            <a:r>
              <a:rPr lang="fr-FR" sz="1400" b="1" i="1" dirty="0" smtClean="0">
                <a:solidFill>
                  <a:schemeClr val="accent1"/>
                </a:solidFill>
              </a:rPr>
              <a:t>                             Impact intensification de  la prévention et accompagnement sevrage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0" y="0"/>
            <a:ext cx="9144000" cy="548680"/>
          </a:xfrm>
        </p:spPr>
        <p:txBody>
          <a:bodyPr>
            <a:noAutofit/>
          </a:bodyPr>
          <a:lstStyle/>
          <a:p>
            <a:r>
              <a:rPr lang="fr-FR" sz="3600" b="1" dirty="0" smtClean="0">
                <a:solidFill>
                  <a:schemeClr val="accent2"/>
                </a:solidFill>
              </a:rPr>
              <a:t>ANALYSES DESCRIPTIVES (3) </a:t>
            </a:r>
            <a:endParaRPr lang="fr-FR" sz="3600" b="1" dirty="0">
              <a:solidFill>
                <a:schemeClr val="accent2"/>
              </a:solidFill>
            </a:endParaRPr>
          </a:p>
        </p:txBody>
      </p:sp>
      <p:sp>
        <p:nvSpPr>
          <p:cNvPr id="3" name="Espace réservé du contenu 2"/>
          <p:cNvSpPr>
            <a:spLocks noGrp="1"/>
          </p:cNvSpPr>
          <p:nvPr>
            <p:ph sz="quarter" idx="1"/>
          </p:nvPr>
        </p:nvSpPr>
        <p:spPr>
          <a:xfrm>
            <a:off x="179512" y="1142984"/>
            <a:ext cx="8856984" cy="4983179"/>
          </a:xfrm>
        </p:spPr>
        <p:txBody>
          <a:bodyPr>
            <a:normAutofit fontScale="92500"/>
          </a:bodyPr>
          <a:lstStyle/>
          <a:p>
            <a:pPr algn="just"/>
            <a:r>
              <a:rPr lang="fr-FR" sz="2400" dirty="0" smtClean="0"/>
              <a:t>L’ Age moyen de la  </a:t>
            </a:r>
            <a:r>
              <a:rPr lang="fr-FR" sz="2400" b="1" dirty="0" smtClean="0">
                <a:solidFill>
                  <a:srgbClr val="0070C0"/>
                </a:solidFill>
              </a:rPr>
              <a:t>1</a:t>
            </a:r>
            <a:r>
              <a:rPr lang="fr-FR" sz="2400" b="1" baseline="30000" dirty="0" smtClean="0">
                <a:solidFill>
                  <a:srgbClr val="0070C0"/>
                </a:solidFill>
              </a:rPr>
              <a:t>ière</a:t>
            </a:r>
            <a:r>
              <a:rPr lang="fr-FR" sz="2400" b="1" dirty="0" smtClean="0">
                <a:solidFill>
                  <a:srgbClr val="0070C0"/>
                </a:solidFill>
              </a:rPr>
              <a:t> cigarette </a:t>
            </a:r>
            <a:r>
              <a:rPr lang="fr-FR" sz="2400" dirty="0" smtClean="0"/>
              <a:t>est de  </a:t>
            </a:r>
            <a:r>
              <a:rPr lang="fr-FR" sz="2400" b="1" dirty="0" smtClean="0">
                <a:solidFill>
                  <a:srgbClr val="0070C0"/>
                </a:solidFill>
              </a:rPr>
              <a:t>15.9 ans  </a:t>
            </a:r>
            <a:r>
              <a:rPr lang="fr-FR" sz="2400" dirty="0" smtClean="0"/>
              <a:t>+/- 3.4 (9-37).</a:t>
            </a:r>
          </a:p>
          <a:p>
            <a:pPr marL="0" indent="0" algn="just">
              <a:buNone/>
            </a:pPr>
            <a:endParaRPr lang="fr-FR" sz="1500" dirty="0" smtClean="0"/>
          </a:p>
          <a:p>
            <a:pPr algn="just"/>
            <a:r>
              <a:rPr lang="fr-FR" sz="2400" dirty="0" smtClean="0"/>
              <a:t>On dénombre </a:t>
            </a:r>
            <a:r>
              <a:rPr lang="fr-FR" sz="2400" b="1" dirty="0" smtClean="0">
                <a:solidFill>
                  <a:srgbClr val="0070C0"/>
                </a:solidFill>
              </a:rPr>
              <a:t>10 % de Fumeurs actifs.</a:t>
            </a:r>
            <a:r>
              <a:rPr lang="fr-FR" sz="2400" dirty="0" smtClean="0">
                <a:solidFill>
                  <a:srgbClr val="FF0000"/>
                </a:solidFill>
              </a:rPr>
              <a:t> </a:t>
            </a:r>
          </a:p>
          <a:p>
            <a:pPr marL="0" indent="0" algn="just">
              <a:buNone/>
            </a:pPr>
            <a:endParaRPr lang="fr-FR" sz="1500" dirty="0" smtClean="0">
              <a:solidFill>
                <a:srgbClr val="FF0000"/>
              </a:solidFill>
            </a:endParaRPr>
          </a:p>
          <a:p>
            <a:pPr algn="just"/>
            <a:r>
              <a:rPr lang="fr-FR" sz="2400" dirty="0" smtClean="0"/>
              <a:t>1 seul fumeur actif  déclaré chez transplantés (6.25 %).  </a:t>
            </a:r>
          </a:p>
          <a:p>
            <a:pPr marL="0" indent="0" algn="just">
              <a:buNone/>
            </a:pPr>
            <a:endParaRPr lang="fr-FR" sz="1400" dirty="0" smtClean="0"/>
          </a:p>
          <a:p>
            <a:pPr algn="just"/>
            <a:r>
              <a:rPr lang="fr-FR" sz="2400" dirty="0" smtClean="0"/>
              <a:t>Au sein des fumeurs, </a:t>
            </a:r>
            <a:r>
              <a:rPr lang="fr-FR" sz="2400" b="1" dirty="0" smtClean="0">
                <a:solidFill>
                  <a:srgbClr val="0070C0"/>
                </a:solidFill>
              </a:rPr>
              <a:t>20  %  fument plus de  10 cigarettes / jour.</a:t>
            </a:r>
          </a:p>
          <a:p>
            <a:pPr marL="0" indent="0" algn="just">
              <a:buNone/>
            </a:pPr>
            <a:endParaRPr lang="fr-FR" sz="1400" dirty="0" smtClean="0">
              <a:solidFill>
                <a:srgbClr val="FF0000"/>
              </a:solidFill>
            </a:endParaRPr>
          </a:p>
          <a:p>
            <a:pPr algn="just"/>
            <a:r>
              <a:rPr lang="fr-FR" sz="2400" dirty="0" smtClean="0"/>
              <a:t>La Consommation de </a:t>
            </a:r>
            <a:r>
              <a:rPr lang="fr-FR" sz="2400" b="1" dirty="0" smtClean="0">
                <a:solidFill>
                  <a:srgbClr val="0070C0"/>
                </a:solidFill>
              </a:rPr>
              <a:t>cannabis</a:t>
            </a:r>
            <a:r>
              <a:rPr lang="fr-FR" sz="2400" dirty="0" smtClean="0"/>
              <a:t> concerne </a:t>
            </a:r>
            <a:r>
              <a:rPr lang="fr-FR" sz="2400" b="1" dirty="0" smtClean="0">
                <a:solidFill>
                  <a:srgbClr val="0070C0"/>
                </a:solidFill>
              </a:rPr>
              <a:t>3.1 % des patients </a:t>
            </a:r>
            <a:r>
              <a:rPr lang="fr-FR" sz="2400" dirty="0" smtClean="0"/>
              <a:t>(7)                                                      1</a:t>
            </a:r>
            <a:r>
              <a:rPr lang="fr-FR" sz="2400" dirty="0" smtClean="0">
                <a:solidFill>
                  <a:srgbClr val="FF0000"/>
                </a:solidFill>
              </a:rPr>
              <a:t> </a:t>
            </a:r>
            <a:r>
              <a:rPr lang="fr-FR" sz="2400" dirty="0" smtClean="0"/>
              <a:t>seulement a fumé entre 6 et 9 joints dans le mois. </a:t>
            </a:r>
          </a:p>
          <a:p>
            <a:pPr marL="0" indent="0" algn="just">
              <a:buNone/>
            </a:pPr>
            <a:endParaRPr lang="fr-FR" sz="1400" dirty="0" smtClean="0"/>
          </a:p>
          <a:p>
            <a:pPr algn="just"/>
            <a:r>
              <a:rPr lang="fr-FR" sz="2400" dirty="0" smtClean="0"/>
              <a:t>Fumer est  d’abord  une </a:t>
            </a:r>
            <a:r>
              <a:rPr lang="fr-FR" sz="2400" b="1" dirty="0" smtClean="0">
                <a:solidFill>
                  <a:srgbClr val="0070C0"/>
                </a:solidFill>
              </a:rPr>
              <a:t>source de plaisir</a:t>
            </a:r>
            <a:r>
              <a:rPr lang="fr-FR" sz="2400" dirty="0" smtClean="0">
                <a:solidFill>
                  <a:srgbClr val="FF0000"/>
                </a:solidFill>
              </a:rPr>
              <a:t> </a:t>
            </a:r>
            <a:r>
              <a:rPr lang="fr-FR" sz="2400" dirty="0" smtClean="0"/>
              <a:t>:  cotée 7  / 10  (+/- 1.9). </a:t>
            </a:r>
          </a:p>
          <a:p>
            <a:pPr>
              <a:buNone/>
            </a:pPr>
            <a:r>
              <a:rPr lang="fr-FR" sz="2000" dirty="0" smtClean="0">
                <a:solidFill>
                  <a:srgbClr val="FF0000"/>
                </a:solidFill>
              </a:rPr>
              <a:t>                                                  </a:t>
            </a:r>
          </a:p>
          <a:p>
            <a:endParaRPr lang="fr-FR" dirty="0" smtClean="0"/>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1357298"/>
            <a:ext cx="8750206" cy="5384070"/>
          </a:xfrm>
        </p:spPr>
        <p:txBody>
          <a:bodyPr>
            <a:normAutofit/>
          </a:bodyPr>
          <a:lstStyle/>
          <a:p>
            <a:pPr algn="just"/>
            <a:r>
              <a:rPr lang="fr-FR" sz="2000" dirty="0" smtClean="0">
                <a:solidFill>
                  <a:schemeClr val="tx2"/>
                </a:solidFill>
              </a:rPr>
              <a:t>Pas de différence fumeurs VS  non fumeurs en termes de :</a:t>
            </a:r>
          </a:p>
          <a:p>
            <a:pPr lvl="1" algn="just"/>
            <a:r>
              <a:rPr lang="fr-FR" sz="2000" dirty="0" smtClean="0">
                <a:solidFill>
                  <a:schemeClr val="tx2"/>
                </a:solidFill>
              </a:rPr>
              <a:t>Sexe</a:t>
            </a:r>
          </a:p>
          <a:p>
            <a:pPr lvl="1" algn="just"/>
            <a:r>
              <a:rPr lang="fr-FR" sz="2000" dirty="0" smtClean="0">
                <a:solidFill>
                  <a:schemeClr val="tx2"/>
                </a:solidFill>
              </a:rPr>
              <a:t>Age au diagnostic</a:t>
            </a:r>
          </a:p>
          <a:p>
            <a:pPr lvl="1" algn="just"/>
            <a:r>
              <a:rPr lang="fr-FR" sz="2000" dirty="0" smtClean="0">
                <a:solidFill>
                  <a:schemeClr val="tx2"/>
                </a:solidFill>
              </a:rPr>
              <a:t>Niveau </a:t>
            </a:r>
            <a:r>
              <a:rPr lang="fr-FR" sz="2000" dirty="0">
                <a:solidFill>
                  <a:schemeClr val="tx2"/>
                </a:solidFill>
              </a:rPr>
              <a:t>fonction </a:t>
            </a:r>
            <a:r>
              <a:rPr lang="fr-FR" sz="2000" dirty="0" smtClean="0">
                <a:solidFill>
                  <a:schemeClr val="tx2"/>
                </a:solidFill>
              </a:rPr>
              <a:t>respiratoire (1 </a:t>
            </a:r>
            <a:r>
              <a:rPr lang="fr-FR" sz="2000" dirty="0">
                <a:solidFill>
                  <a:schemeClr val="tx2"/>
                </a:solidFill>
              </a:rPr>
              <a:t>seul fumeur de tabac  avec </a:t>
            </a:r>
            <a:r>
              <a:rPr lang="fr-FR" sz="2000" dirty="0" smtClean="0">
                <a:solidFill>
                  <a:schemeClr val="tx2"/>
                </a:solidFill>
              </a:rPr>
              <a:t>VEMS &lt; 40</a:t>
            </a:r>
            <a:r>
              <a:rPr lang="fr-FR" sz="2000" dirty="0">
                <a:solidFill>
                  <a:schemeClr val="tx2"/>
                </a:solidFill>
              </a:rPr>
              <a:t>%)</a:t>
            </a:r>
          </a:p>
          <a:p>
            <a:pPr lvl="1" algn="just"/>
            <a:r>
              <a:rPr lang="fr-FR" sz="2000" dirty="0" smtClean="0">
                <a:solidFill>
                  <a:schemeClr val="tx2"/>
                </a:solidFill>
              </a:rPr>
              <a:t>Conditions  </a:t>
            </a:r>
            <a:r>
              <a:rPr lang="fr-FR" sz="2000" dirty="0">
                <a:solidFill>
                  <a:schemeClr val="tx2"/>
                </a:solidFill>
              </a:rPr>
              <a:t>socio économiques </a:t>
            </a:r>
          </a:p>
          <a:p>
            <a:pPr algn="just"/>
            <a:r>
              <a:rPr lang="fr-FR" sz="2000" b="1" dirty="0" smtClean="0">
                <a:solidFill>
                  <a:schemeClr val="accent2"/>
                </a:solidFill>
              </a:rPr>
              <a:t>La présence de fumeurs dans l’entourage (p=0.001) et l’exposition au tabagisme passif  (p =0.00019) sont des facteurs de risques importants</a:t>
            </a:r>
            <a:r>
              <a:rPr lang="fr-FR" sz="2000" b="1" dirty="0" smtClean="0">
                <a:solidFill>
                  <a:srgbClr val="0070C0"/>
                </a:solidFill>
              </a:rPr>
              <a:t>. </a:t>
            </a:r>
          </a:p>
          <a:p>
            <a:pPr algn="just"/>
            <a:r>
              <a:rPr lang="fr-FR" sz="2000" dirty="0" smtClean="0">
                <a:solidFill>
                  <a:schemeClr val="tx2"/>
                </a:solidFill>
              </a:rPr>
              <a:t>Les non-fumeurs ont beaucoup moins expérimenté les cigarettes (paquet et à rouler), le cannabis ou la cigarette électronique, ne « </a:t>
            </a:r>
            <a:r>
              <a:rPr lang="fr-FR" sz="2000" dirty="0" err="1" smtClean="0">
                <a:solidFill>
                  <a:schemeClr val="tx2"/>
                </a:solidFill>
              </a:rPr>
              <a:t>vapotent</a:t>
            </a:r>
            <a:r>
              <a:rPr lang="fr-FR" sz="2000" dirty="0" smtClean="0">
                <a:solidFill>
                  <a:schemeClr val="tx2"/>
                </a:solidFill>
              </a:rPr>
              <a:t> » pas, trouvent très important de ne pas fumer et n’ont sans surprise pas de plaisir à fumer.</a:t>
            </a:r>
          </a:p>
          <a:p>
            <a:pPr>
              <a:buNone/>
            </a:pPr>
            <a:endParaRPr lang="fr-FR" sz="2000" dirty="0" smtClean="0"/>
          </a:p>
        </p:txBody>
      </p:sp>
      <p:sp>
        <p:nvSpPr>
          <p:cNvPr id="4" name="Titre 1"/>
          <p:cNvSpPr txBox="1">
            <a:spLocks/>
          </p:cNvSpPr>
          <p:nvPr/>
        </p:nvSpPr>
        <p:spPr>
          <a:xfrm>
            <a:off x="-142908" y="-285776"/>
            <a:ext cx="9144000" cy="17008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600" b="1" dirty="0" smtClean="0">
                <a:solidFill>
                  <a:schemeClr val="accent2"/>
                </a:solidFill>
              </a:rPr>
              <a:t>Croisement avec les caractéristiques socio-démographiques</a:t>
            </a:r>
            <a:endParaRPr lang="fr-FR" sz="3600" b="1" dirty="0">
              <a:solidFill>
                <a:schemeClr val="accent2"/>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7702" y="116632"/>
            <a:ext cx="9144000" cy="548680"/>
          </a:xfrm>
        </p:spPr>
        <p:txBody>
          <a:bodyPr>
            <a:noAutofit/>
          </a:bodyPr>
          <a:lstStyle/>
          <a:p>
            <a:r>
              <a:rPr lang="fr-FR" sz="3600" b="1" dirty="0" smtClean="0">
                <a:solidFill>
                  <a:schemeClr val="accent2"/>
                </a:solidFill>
              </a:rPr>
              <a:t>  Approche  dans les CRCM </a:t>
            </a:r>
            <a:endParaRPr lang="fr-FR" sz="3600" b="1" dirty="0">
              <a:solidFill>
                <a:schemeClr val="accent2"/>
              </a:solidFill>
            </a:endParaRPr>
          </a:p>
        </p:txBody>
      </p:sp>
      <p:sp>
        <p:nvSpPr>
          <p:cNvPr id="3" name="Espace réservé du contenu 2"/>
          <p:cNvSpPr>
            <a:spLocks noGrp="1"/>
          </p:cNvSpPr>
          <p:nvPr>
            <p:ph sz="quarter" idx="1"/>
          </p:nvPr>
        </p:nvSpPr>
        <p:spPr>
          <a:xfrm>
            <a:off x="107504" y="980728"/>
            <a:ext cx="8928992" cy="5877271"/>
          </a:xfrm>
        </p:spPr>
        <p:txBody>
          <a:bodyPr>
            <a:normAutofit fontScale="85000" lnSpcReduction="10000"/>
          </a:bodyPr>
          <a:lstStyle/>
          <a:p>
            <a:r>
              <a:rPr lang="fr-FR" sz="2600" b="1" dirty="0" smtClean="0">
                <a:solidFill>
                  <a:schemeClr val="accent2"/>
                </a:solidFill>
              </a:rPr>
              <a:t>27.3% des patients n’ont jamais été interrogé </a:t>
            </a:r>
          </a:p>
          <a:p>
            <a:r>
              <a:rPr lang="fr-FR" sz="2600" b="1" dirty="0" smtClean="0">
                <a:solidFill>
                  <a:schemeClr val="accent2"/>
                </a:solidFill>
              </a:rPr>
              <a:t> 30.3 % une seule fois </a:t>
            </a:r>
          </a:p>
          <a:p>
            <a:pPr marL="0" indent="0">
              <a:buNone/>
            </a:pPr>
            <a:endParaRPr lang="fr-FR" sz="1500" b="1" dirty="0" smtClean="0">
              <a:solidFill>
                <a:srgbClr val="0070C0"/>
              </a:solidFill>
            </a:endParaRPr>
          </a:p>
          <a:p>
            <a:r>
              <a:rPr lang="fr-FR" sz="2600" dirty="0" smtClean="0">
                <a:solidFill>
                  <a:schemeClr val="tx2"/>
                </a:solidFill>
              </a:rPr>
              <a:t>Les fumeurs «repérés»  sont plus souvent interrogés</a:t>
            </a:r>
          </a:p>
          <a:p>
            <a:pPr marL="0" indent="0">
              <a:buNone/>
            </a:pPr>
            <a:endParaRPr lang="fr-FR" sz="1500" dirty="0" smtClean="0">
              <a:solidFill>
                <a:schemeClr val="tx2"/>
              </a:solidFill>
            </a:endParaRPr>
          </a:p>
          <a:p>
            <a:r>
              <a:rPr lang="fr-FR" sz="2600" dirty="0" smtClean="0">
                <a:solidFill>
                  <a:schemeClr val="tx2"/>
                </a:solidFill>
              </a:rPr>
              <a:t>L’évocation du tabagisme varie selon les catégories de soignants : </a:t>
            </a:r>
            <a:endParaRPr lang="fr-FR" sz="2600" dirty="0">
              <a:solidFill>
                <a:schemeClr val="tx2"/>
              </a:solidFill>
            </a:endParaRPr>
          </a:p>
          <a:p>
            <a:pPr marL="457200" lvl="1" indent="0">
              <a:buNone/>
            </a:pPr>
            <a:r>
              <a:rPr lang="fr-FR" sz="2600" dirty="0" smtClean="0">
                <a:solidFill>
                  <a:schemeClr val="tx2"/>
                </a:solidFill>
              </a:rPr>
              <a:t>	Médecin : 57.8 %         IDE : 41.8 % </a:t>
            </a:r>
          </a:p>
          <a:p>
            <a:pPr marL="457200" lvl="1" indent="0">
              <a:buNone/>
            </a:pPr>
            <a:r>
              <a:rPr lang="fr-FR" sz="2600" dirty="0" smtClean="0">
                <a:solidFill>
                  <a:schemeClr val="tx2"/>
                </a:solidFill>
              </a:rPr>
              <a:t>	Kiné : 28.6 %		  APA : 4.3 %    </a:t>
            </a:r>
          </a:p>
          <a:p>
            <a:pPr marL="457200" lvl="1" indent="0">
              <a:buNone/>
            </a:pPr>
            <a:r>
              <a:rPr lang="fr-FR" sz="2600" dirty="0" smtClean="0">
                <a:solidFill>
                  <a:schemeClr val="tx2"/>
                </a:solidFill>
              </a:rPr>
              <a:t>	Psycho : 3.5 % 	  As. sociale ( 0.4%)</a:t>
            </a:r>
          </a:p>
          <a:p>
            <a:pPr marL="457200" lvl="1" indent="0">
              <a:buNone/>
            </a:pPr>
            <a:endParaRPr lang="fr-FR" sz="1500" dirty="0" smtClean="0"/>
          </a:p>
          <a:p>
            <a:r>
              <a:rPr lang="fr-FR" sz="2600" b="1" dirty="0" smtClean="0">
                <a:solidFill>
                  <a:schemeClr val="tx2"/>
                </a:solidFill>
              </a:rPr>
              <a:t>Seulement 24 %  fumeurs (actifs ou ex.) se sont vus proposer une  aide au sevrage tabagique par leur CRCM</a:t>
            </a:r>
          </a:p>
          <a:p>
            <a:pPr marL="0" indent="0">
              <a:buNone/>
            </a:pPr>
            <a:endParaRPr lang="fr-FR" sz="1400" b="1" dirty="0" smtClean="0">
              <a:solidFill>
                <a:srgbClr val="0070C0"/>
              </a:solidFill>
            </a:endParaRPr>
          </a:p>
          <a:p>
            <a:r>
              <a:rPr lang="fr-FR" sz="2600" dirty="0" smtClean="0">
                <a:solidFill>
                  <a:schemeClr val="tx2"/>
                </a:solidFill>
              </a:rPr>
              <a:t>Sevrage obtenu  </a:t>
            </a:r>
          </a:p>
          <a:p>
            <a:pPr lvl="1"/>
            <a:r>
              <a:rPr lang="fr-FR" sz="2600" dirty="0" smtClean="0">
                <a:solidFill>
                  <a:schemeClr val="tx2"/>
                </a:solidFill>
              </a:rPr>
              <a:t>seul  : 24 %  </a:t>
            </a:r>
          </a:p>
          <a:p>
            <a:pPr lvl="1"/>
            <a:r>
              <a:rPr lang="fr-FR" sz="2600" dirty="0" smtClean="0">
                <a:solidFill>
                  <a:schemeClr val="tx2"/>
                </a:solidFill>
              </a:rPr>
              <a:t>par substituts nicotiniques  : 1.7 %</a:t>
            </a:r>
            <a:endParaRPr lang="fr-FR" sz="2600" dirty="0">
              <a:solidFill>
                <a:schemeClr val="tx2"/>
              </a:solidFill>
            </a:endParaRPr>
          </a:p>
          <a:p>
            <a:pPr lvl="1"/>
            <a:r>
              <a:rPr lang="fr-FR" sz="2600" dirty="0" smtClean="0">
                <a:solidFill>
                  <a:schemeClr val="tx2"/>
                </a:solidFill>
              </a:rPr>
              <a:t>par cigarette électronique  : 2.6 % </a:t>
            </a:r>
            <a:endParaRPr lang="fr-FR" sz="2000" dirty="0">
              <a:solidFill>
                <a:schemeClr val="tx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357158" y="357166"/>
            <a:ext cx="9144000" cy="548680"/>
          </a:xfrm>
        </p:spPr>
        <p:txBody>
          <a:bodyPr>
            <a:noAutofit/>
          </a:bodyPr>
          <a:lstStyle/>
          <a:p>
            <a:r>
              <a:rPr lang="fr-FR" sz="3600" b="1" dirty="0" smtClean="0">
                <a:solidFill>
                  <a:srgbClr val="0070C0"/>
                </a:solidFill>
              </a:rPr>
              <a:t>DISCUSSION</a:t>
            </a:r>
            <a:endParaRPr lang="fr-FR" sz="3600" b="1" dirty="0">
              <a:solidFill>
                <a:srgbClr val="0070C0"/>
              </a:solidFill>
            </a:endParaRPr>
          </a:p>
        </p:txBody>
      </p:sp>
      <p:sp>
        <p:nvSpPr>
          <p:cNvPr id="3" name="Espace réservé du contenu 2"/>
          <p:cNvSpPr>
            <a:spLocks noGrp="1"/>
          </p:cNvSpPr>
          <p:nvPr>
            <p:ph sz="quarter" idx="1"/>
          </p:nvPr>
        </p:nvSpPr>
        <p:spPr>
          <a:xfrm>
            <a:off x="142844" y="1071546"/>
            <a:ext cx="9001156" cy="5593800"/>
          </a:xfrm>
        </p:spPr>
        <p:txBody>
          <a:bodyPr>
            <a:noAutofit/>
          </a:bodyPr>
          <a:lstStyle/>
          <a:p>
            <a:pPr marL="177800" indent="-177800" algn="just"/>
            <a:r>
              <a:rPr lang="fr-FR" sz="1700" dirty="0">
                <a:solidFill>
                  <a:schemeClr val="tx2"/>
                </a:solidFill>
              </a:rPr>
              <a:t>Large participation et faible taux de </a:t>
            </a:r>
            <a:r>
              <a:rPr lang="fr-FR" sz="1700" dirty="0" smtClean="0">
                <a:solidFill>
                  <a:schemeClr val="tx2"/>
                </a:solidFill>
              </a:rPr>
              <a:t>refus  permettent à  cette enquête de répondre aux objectifs</a:t>
            </a:r>
          </a:p>
          <a:p>
            <a:pPr marL="177800" indent="-177800" algn="just">
              <a:buNone/>
            </a:pPr>
            <a:endParaRPr lang="fr-FR" sz="1700" dirty="0" smtClean="0">
              <a:solidFill>
                <a:schemeClr val="tx2"/>
              </a:solidFill>
            </a:endParaRPr>
          </a:p>
          <a:p>
            <a:pPr marL="177800" indent="-177800" algn="just"/>
            <a:r>
              <a:rPr lang="fr-FR" sz="1700" dirty="0" smtClean="0">
                <a:solidFill>
                  <a:schemeClr val="tx2"/>
                </a:solidFill>
              </a:rPr>
              <a:t>Expérimentation du tabagisme ,comme dans la population générale française, est élevée et plus marquée que dans les deux études anglaises </a:t>
            </a:r>
            <a:r>
              <a:rPr lang="fr-FR" sz="1700" i="1" dirty="0" smtClean="0">
                <a:solidFill>
                  <a:schemeClr val="tx2"/>
                </a:solidFill>
              </a:rPr>
              <a:t>(8 -9)</a:t>
            </a:r>
            <a:r>
              <a:rPr lang="fr-FR" sz="1700" dirty="0" smtClean="0">
                <a:solidFill>
                  <a:schemeClr val="tx2"/>
                </a:solidFill>
              </a:rPr>
              <a:t>.</a:t>
            </a:r>
          </a:p>
          <a:p>
            <a:pPr marL="177800" indent="-177800" algn="just">
              <a:buNone/>
            </a:pPr>
            <a:endParaRPr lang="fr-FR" sz="1700" dirty="0" smtClean="0">
              <a:solidFill>
                <a:schemeClr val="tx2"/>
              </a:solidFill>
            </a:endParaRPr>
          </a:p>
          <a:p>
            <a:pPr marL="177800" indent="-177800" algn="just"/>
            <a:r>
              <a:rPr lang="fr-FR" sz="1700" dirty="0" smtClean="0">
                <a:solidFill>
                  <a:schemeClr val="tx2"/>
                </a:solidFill>
              </a:rPr>
              <a:t>Prévalence intermédiaire  pour le tabagisme actif : 10%</a:t>
            </a:r>
          </a:p>
          <a:p>
            <a:pPr marL="177800" indent="-177800" algn="just">
              <a:buNone/>
            </a:pPr>
            <a:r>
              <a:rPr lang="fr-FR" sz="1700" dirty="0" smtClean="0">
                <a:solidFill>
                  <a:schemeClr val="tx2"/>
                </a:solidFill>
              </a:rPr>
              <a:t>    (6 et 8% pour les études anglaises, 14% pour l’ étude espagnole </a:t>
            </a:r>
            <a:r>
              <a:rPr lang="fr-FR" sz="1700" i="1" dirty="0" smtClean="0">
                <a:solidFill>
                  <a:schemeClr val="tx2"/>
                </a:solidFill>
              </a:rPr>
              <a:t>(11) )</a:t>
            </a:r>
          </a:p>
          <a:p>
            <a:pPr marL="177800" indent="-177800" algn="just">
              <a:buNone/>
            </a:pPr>
            <a:r>
              <a:rPr lang="fr-FR" sz="1700" i="1" dirty="0" smtClean="0">
                <a:solidFill>
                  <a:schemeClr val="tx2"/>
                </a:solidFill>
              </a:rPr>
              <a:t>  </a:t>
            </a:r>
            <a:r>
              <a:rPr lang="fr-FR" sz="1700" dirty="0" smtClean="0">
                <a:solidFill>
                  <a:schemeClr val="tx2"/>
                </a:solidFill>
              </a:rPr>
              <a:t>  mais qui n’est pas nulle dans une population dont le pronostic est dominée par l’atteinte respiratoire. </a:t>
            </a:r>
          </a:p>
          <a:p>
            <a:pPr marL="177800" indent="-177800" algn="just">
              <a:buNone/>
            </a:pPr>
            <a:endParaRPr lang="fr-FR" sz="1700" dirty="0" smtClean="0">
              <a:solidFill>
                <a:schemeClr val="tx2"/>
              </a:solidFill>
            </a:endParaRPr>
          </a:p>
          <a:p>
            <a:pPr marL="177800" indent="-177800" algn="just"/>
            <a:r>
              <a:rPr lang="fr-FR" sz="1700" dirty="0" smtClean="0">
                <a:solidFill>
                  <a:schemeClr val="tx2"/>
                </a:solidFill>
              </a:rPr>
              <a:t>Age moyen de la  1</a:t>
            </a:r>
            <a:r>
              <a:rPr lang="fr-FR" sz="1700" baseline="30000" dirty="0" smtClean="0">
                <a:solidFill>
                  <a:schemeClr val="tx2"/>
                </a:solidFill>
              </a:rPr>
              <a:t>ière</a:t>
            </a:r>
            <a:r>
              <a:rPr lang="fr-FR" sz="1700" dirty="0" smtClean="0">
                <a:solidFill>
                  <a:schemeClr val="tx2"/>
                </a:solidFill>
              </a:rPr>
              <a:t> cigarette :</a:t>
            </a:r>
            <a:r>
              <a:rPr lang="fr-FR" sz="1800" b="1" dirty="0" smtClean="0">
                <a:solidFill>
                  <a:schemeClr val="tx2"/>
                </a:solidFill>
              </a:rPr>
              <a:t> 15.9 ans</a:t>
            </a:r>
            <a:r>
              <a:rPr lang="fr-FR" sz="1700" dirty="0" smtClean="0">
                <a:solidFill>
                  <a:schemeClr val="tx2"/>
                </a:solidFill>
              </a:rPr>
              <a:t> plus tardif que dans la population générale mais  similaire aux autres études </a:t>
            </a:r>
          </a:p>
          <a:p>
            <a:pPr marL="177800" indent="-177800" algn="just">
              <a:buNone/>
            </a:pPr>
            <a:endParaRPr lang="fr-FR" sz="1700" dirty="0">
              <a:solidFill>
                <a:schemeClr val="tx2"/>
              </a:solidFill>
            </a:endParaRPr>
          </a:p>
          <a:p>
            <a:pPr marL="177800" indent="-177800" algn="just"/>
            <a:r>
              <a:rPr lang="fr-FR" sz="1700" dirty="0" smtClean="0">
                <a:solidFill>
                  <a:schemeClr val="tx2"/>
                </a:solidFill>
              </a:rPr>
              <a:t>Faible proportion de « gros fumeurs » (tabac et cannabis)</a:t>
            </a:r>
          </a:p>
          <a:p>
            <a:pPr marL="177800" indent="-177800" algn="just">
              <a:buNone/>
            </a:pPr>
            <a:r>
              <a:rPr lang="fr-FR" sz="1700" dirty="0" smtClean="0">
                <a:solidFill>
                  <a:schemeClr val="tx2"/>
                </a:solidFill>
              </a:rPr>
              <a:t> </a:t>
            </a:r>
          </a:p>
          <a:p>
            <a:pPr marL="177800" indent="-177800" algn="just"/>
            <a:r>
              <a:rPr lang="fr-FR" sz="1700" dirty="0" smtClean="0">
                <a:solidFill>
                  <a:schemeClr val="tx2"/>
                </a:solidFill>
              </a:rPr>
              <a:t>Acte de fumer d’abord perçu comme un plaisir : pas retrouvé dans les autres études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7467600" cy="1143000"/>
          </a:xfrm>
        </p:spPr>
        <p:txBody>
          <a:bodyPr>
            <a:normAutofit/>
          </a:bodyPr>
          <a:lstStyle/>
          <a:p>
            <a:r>
              <a:rPr lang="fr-FR" sz="3600" b="1" dirty="0" smtClean="0">
                <a:solidFill>
                  <a:schemeClr val="accent2"/>
                </a:solidFill>
              </a:rPr>
              <a:t>Discussion</a:t>
            </a:r>
            <a:endParaRPr lang="fr-FR" sz="3600" b="1" dirty="0">
              <a:solidFill>
                <a:schemeClr val="accent2"/>
              </a:solidFill>
            </a:endParaRPr>
          </a:p>
        </p:txBody>
      </p:sp>
      <p:sp>
        <p:nvSpPr>
          <p:cNvPr id="3" name="Espace réservé du contenu 2"/>
          <p:cNvSpPr>
            <a:spLocks noGrp="1"/>
          </p:cNvSpPr>
          <p:nvPr>
            <p:ph sz="quarter" idx="1"/>
          </p:nvPr>
        </p:nvSpPr>
        <p:spPr>
          <a:xfrm>
            <a:off x="428596" y="1285860"/>
            <a:ext cx="7496204" cy="5188092"/>
          </a:xfrm>
        </p:spPr>
        <p:txBody>
          <a:bodyPr>
            <a:normAutofit fontScale="85000" lnSpcReduction="20000"/>
          </a:bodyPr>
          <a:lstStyle/>
          <a:p>
            <a:pPr marL="177800" indent="-177800" algn="just"/>
            <a:r>
              <a:rPr lang="fr-FR" dirty="0" smtClean="0">
                <a:solidFill>
                  <a:schemeClr val="tx2"/>
                </a:solidFill>
              </a:rPr>
              <a:t>Pas de lien avec les conditions socio-économiques, mais étudié que pour le tabagisme actif et avec peu d’indicateurs </a:t>
            </a:r>
          </a:p>
          <a:p>
            <a:pPr marL="177800" indent="-177800" algn="just">
              <a:buNone/>
            </a:pPr>
            <a:endParaRPr lang="fr-FR" dirty="0" smtClean="0">
              <a:solidFill>
                <a:schemeClr val="tx2"/>
              </a:solidFill>
            </a:endParaRPr>
          </a:p>
          <a:p>
            <a:pPr marL="177800" indent="-177800" algn="just"/>
            <a:r>
              <a:rPr lang="fr-FR" dirty="0" smtClean="0">
                <a:solidFill>
                  <a:schemeClr val="tx2"/>
                </a:solidFill>
              </a:rPr>
              <a:t>TP élevé, comme dans  les autres études. Dans plus d’1/3 des cas, il émane du père ou de la mère du patient. </a:t>
            </a:r>
          </a:p>
          <a:p>
            <a:pPr marL="177800" indent="-177800" algn="just">
              <a:buNone/>
            </a:pPr>
            <a:endParaRPr lang="fr-FR" dirty="0" smtClean="0">
              <a:solidFill>
                <a:schemeClr val="tx2"/>
              </a:solidFill>
            </a:endParaRPr>
          </a:p>
          <a:p>
            <a:pPr marL="177800" indent="-177800" algn="just"/>
            <a:r>
              <a:rPr lang="fr-FR" dirty="0" smtClean="0">
                <a:solidFill>
                  <a:schemeClr val="tx2"/>
                </a:solidFill>
              </a:rPr>
              <a:t>Comme dans les autres études : présence de fumeurs dans l’entourage et TP sont des facteurs de risque très forts</a:t>
            </a:r>
          </a:p>
          <a:p>
            <a:pPr marL="177800" indent="-177800" algn="just">
              <a:buNone/>
            </a:pPr>
            <a:endParaRPr lang="fr-FR" dirty="0" smtClean="0">
              <a:solidFill>
                <a:schemeClr val="tx2"/>
              </a:solidFill>
            </a:endParaRPr>
          </a:p>
          <a:p>
            <a:pPr marL="177800" indent="-177800" algn="just"/>
            <a:r>
              <a:rPr lang="fr-FR" dirty="0" smtClean="0">
                <a:solidFill>
                  <a:schemeClr val="tx2"/>
                </a:solidFill>
              </a:rPr>
              <a:t>Absence de lien avec l’âge du diagnostic : on aurait pu espérer une moindre proportion de patients fumeurs chez les patients ayant bénéficié d’un diagnostic précoce (</a:t>
            </a:r>
            <a:r>
              <a:rPr lang="fr-FR" dirty="0" smtClean="0">
                <a:solidFill>
                  <a:schemeClr val="tx2"/>
                </a:solidFill>
                <a:sym typeface="Symbol"/>
              </a:rPr>
              <a:t> </a:t>
            </a:r>
            <a:r>
              <a:rPr lang="fr-FR" dirty="0" smtClean="0">
                <a:solidFill>
                  <a:schemeClr val="tx2"/>
                </a:solidFill>
              </a:rPr>
              <a:t>75% de nos patients)  et donc d’un accompagnement  des équipes</a:t>
            </a:r>
          </a:p>
          <a:p>
            <a:pPr marL="177800" indent="-177800" algn="just">
              <a:buNone/>
            </a:pPr>
            <a:endParaRPr lang="fr-FR" dirty="0" smtClean="0">
              <a:solidFill>
                <a:schemeClr val="tx2"/>
              </a:solidFill>
            </a:endParaRPr>
          </a:p>
          <a:p>
            <a:pPr marL="177800" indent="-177800" algn="just"/>
            <a:r>
              <a:rPr lang="fr-FR" dirty="0" smtClean="0">
                <a:solidFill>
                  <a:schemeClr val="tx2"/>
                </a:solidFill>
              </a:rPr>
              <a:t>Importante proportion de patients jamais interrogés sur leur consommation ; peu d’aide au sevrage  tabagique : Manque d’une « culture </a:t>
            </a:r>
            <a:r>
              <a:rPr lang="fr-FR" dirty="0" err="1" smtClean="0">
                <a:solidFill>
                  <a:schemeClr val="tx2"/>
                </a:solidFill>
              </a:rPr>
              <a:t>tabacologique</a:t>
            </a:r>
            <a:r>
              <a:rPr lang="fr-FR" dirty="0" smtClean="0">
                <a:solidFill>
                  <a:schemeClr val="tx2"/>
                </a:solidFill>
              </a:rPr>
              <a:t> » partagée au sein des CRCM </a:t>
            </a:r>
          </a:p>
          <a:p>
            <a:endParaRPr lang="fr-FR" dirty="0">
              <a:solidFill>
                <a:schemeClr val="tx2"/>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285719" y="428604"/>
            <a:ext cx="8866597" cy="380724"/>
          </a:xfrm>
        </p:spPr>
        <p:txBody>
          <a:bodyPr>
            <a:noAutofit/>
          </a:bodyPr>
          <a:lstStyle/>
          <a:p>
            <a:r>
              <a:rPr lang="fr-FR" sz="3600" b="1" dirty="0" smtClean="0">
                <a:solidFill>
                  <a:schemeClr val="accent2"/>
                </a:solidFill>
              </a:rPr>
              <a:t>Points faibles de l’</a:t>
            </a:r>
            <a:r>
              <a:rPr lang="fr-FR" sz="3600" b="1" dirty="0" err="1" smtClean="0">
                <a:solidFill>
                  <a:schemeClr val="accent2"/>
                </a:solidFill>
              </a:rPr>
              <a:t>etude</a:t>
            </a:r>
            <a:r>
              <a:rPr lang="fr-FR" sz="3600" b="1" dirty="0" smtClean="0">
                <a:solidFill>
                  <a:schemeClr val="accent2"/>
                </a:solidFill>
              </a:rPr>
              <a:t> </a:t>
            </a:r>
            <a:endParaRPr lang="fr-FR" sz="3600" b="1" dirty="0">
              <a:solidFill>
                <a:schemeClr val="accent2"/>
              </a:solidFill>
            </a:endParaRPr>
          </a:p>
        </p:txBody>
      </p:sp>
      <p:sp>
        <p:nvSpPr>
          <p:cNvPr id="3" name="Espace réservé du contenu 2"/>
          <p:cNvSpPr>
            <a:spLocks noGrp="1"/>
          </p:cNvSpPr>
          <p:nvPr>
            <p:ph sz="quarter" idx="1"/>
          </p:nvPr>
        </p:nvSpPr>
        <p:spPr>
          <a:xfrm>
            <a:off x="107504" y="1268760"/>
            <a:ext cx="8856984" cy="4857403"/>
          </a:xfrm>
        </p:spPr>
        <p:txBody>
          <a:bodyPr>
            <a:normAutofit lnSpcReduction="10000"/>
          </a:bodyPr>
          <a:lstStyle/>
          <a:p>
            <a:pPr algn="just"/>
            <a:r>
              <a:rPr lang="fr-FR" sz="2400" dirty="0" smtClean="0">
                <a:solidFill>
                  <a:schemeClr val="tx2"/>
                </a:solidFill>
              </a:rPr>
              <a:t>Le temps imparti à limité le nombre d’inclusions</a:t>
            </a:r>
          </a:p>
          <a:p>
            <a:pPr marL="0" indent="0" algn="just">
              <a:buNone/>
            </a:pPr>
            <a:endParaRPr lang="fr-FR" sz="1300" dirty="0" smtClean="0">
              <a:solidFill>
                <a:schemeClr val="tx2"/>
              </a:solidFill>
            </a:endParaRPr>
          </a:p>
          <a:p>
            <a:pPr algn="just"/>
            <a:r>
              <a:rPr lang="fr-FR" sz="2400" dirty="0" smtClean="0">
                <a:solidFill>
                  <a:schemeClr val="tx2"/>
                </a:solidFill>
              </a:rPr>
              <a:t>Les résultats ne sont basés que sur un questionnaire : </a:t>
            </a:r>
          </a:p>
          <a:p>
            <a:pPr algn="just">
              <a:buNone/>
            </a:pPr>
            <a:r>
              <a:rPr lang="fr-FR" dirty="0" smtClean="0">
                <a:solidFill>
                  <a:schemeClr val="tx2"/>
                </a:solidFill>
              </a:rPr>
              <a:t>   </a:t>
            </a:r>
            <a:r>
              <a:rPr lang="fr-FR" sz="2400" dirty="0" smtClean="0">
                <a:solidFill>
                  <a:schemeClr val="tx2"/>
                </a:solidFill>
              </a:rPr>
              <a:t>pas de marqueurs biologiques de la consommation et /ou </a:t>
            </a:r>
          </a:p>
          <a:p>
            <a:pPr algn="just">
              <a:buNone/>
            </a:pPr>
            <a:r>
              <a:rPr lang="fr-FR" dirty="0" smtClean="0">
                <a:solidFill>
                  <a:schemeClr val="tx2"/>
                </a:solidFill>
              </a:rPr>
              <a:t>   </a:t>
            </a:r>
            <a:r>
              <a:rPr lang="fr-FR" sz="2400" dirty="0" smtClean="0">
                <a:solidFill>
                  <a:schemeClr val="tx2"/>
                </a:solidFill>
              </a:rPr>
              <a:t>exposition tabagique effective.</a:t>
            </a:r>
          </a:p>
          <a:p>
            <a:pPr marL="0" indent="0" algn="just">
              <a:buNone/>
            </a:pPr>
            <a:endParaRPr lang="fr-FR" sz="1300" dirty="0" smtClean="0">
              <a:solidFill>
                <a:schemeClr val="tx2"/>
              </a:solidFill>
            </a:endParaRPr>
          </a:p>
          <a:p>
            <a:pPr algn="just"/>
            <a:r>
              <a:rPr lang="fr-FR" sz="2400" dirty="0" smtClean="0">
                <a:solidFill>
                  <a:schemeClr val="tx2"/>
                </a:solidFill>
              </a:rPr>
              <a:t>Peu de patients transplantés ont été inclus : ’interprétation du résultat  de 6.25 % de fumeurs actifs à interpréter avec réserve.  </a:t>
            </a:r>
          </a:p>
          <a:p>
            <a:pPr marL="0" indent="0" algn="just">
              <a:buNone/>
            </a:pPr>
            <a:endParaRPr lang="fr-FR" sz="1200" dirty="0" smtClean="0">
              <a:solidFill>
                <a:schemeClr val="tx2"/>
              </a:solidFill>
            </a:endParaRPr>
          </a:p>
          <a:p>
            <a:pPr algn="just"/>
            <a:r>
              <a:rPr lang="fr-FR" sz="2400" dirty="0" smtClean="0">
                <a:solidFill>
                  <a:schemeClr val="tx2"/>
                </a:solidFill>
              </a:rPr>
              <a:t>Cette enquête ne donne pas d’information sur l’ancienneté du tabagisme des patients  ni sur leurs connaissances quant aux effets néfastes du tabac sur leur santé</a:t>
            </a:r>
            <a:r>
              <a:rPr lang="fr-FR" sz="2400" dirty="0" smtClean="0"/>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0" y="0"/>
            <a:ext cx="9144000" cy="548680"/>
          </a:xfrm>
        </p:spPr>
        <p:txBody>
          <a:bodyPr>
            <a:noAutofit/>
          </a:bodyPr>
          <a:lstStyle/>
          <a:p>
            <a:r>
              <a:rPr lang="fr-FR" sz="3600" b="1" dirty="0" smtClean="0">
                <a:solidFill>
                  <a:schemeClr val="accent2"/>
                </a:solidFill>
              </a:rPr>
              <a:t>CONCLUSION &amp; PERSPECTIVES</a:t>
            </a:r>
            <a:endParaRPr lang="fr-FR" sz="3600" b="1" dirty="0">
              <a:solidFill>
                <a:schemeClr val="accent2"/>
              </a:solidFill>
            </a:endParaRPr>
          </a:p>
        </p:txBody>
      </p:sp>
      <p:sp>
        <p:nvSpPr>
          <p:cNvPr id="3" name="Espace réservé du contenu 2"/>
          <p:cNvSpPr>
            <a:spLocks noGrp="1"/>
          </p:cNvSpPr>
          <p:nvPr>
            <p:ph sz="quarter" idx="1"/>
          </p:nvPr>
        </p:nvSpPr>
        <p:spPr>
          <a:xfrm>
            <a:off x="107504" y="714356"/>
            <a:ext cx="8928992" cy="5097467"/>
          </a:xfrm>
        </p:spPr>
        <p:txBody>
          <a:bodyPr>
            <a:normAutofit fontScale="25000" lnSpcReduction="20000"/>
          </a:bodyPr>
          <a:lstStyle/>
          <a:p>
            <a:pPr algn="just"/>
            <a:r>
              <a:rPr lang="fr-FR" sz="7200" b="1" dirty="0" smtClean="0">
                <a:solidFill>
                  <a:schemeClr val="accent2"/>
                </a:solidFill>
              </a:rPr>
              <a:t>Le tabagisme actif et passif concerne nos patients atteints de mucoviscidose</a:t>
            </a:r>
            <a:r>
              <a:rPr lang="fr-FR" sz="7200" dirty="0" smtClean="0">
                <a:solidFill>
                  <a:schemeClr val="accent2"/>
                </a:solidFill>
              </a:rPr>
              <a:t>.</a:t>
            </a:r>
          </a:p>
          <a:p>
            <a:pPr algn="just"/>
            <a:r>
              <a:rPr lang="fr-FR" sz="7200" b="1" dirty="0" smtClean="0">
                <a:solidFill>
                  <a:schemeClr val="accent2"/>
                </a:solidFill>
              </a:rPr>
              <a:t>Son impact négatif pèsera dans la survenue de co-morbidités</a:t>
            </a:r>
            <a:r>
              <a:rPr lang="fr-FR" sz="7200" dirty="0" smtClean="0"/>
              <a:t>, en particulier vasculaires  et néoplasiques, chez nos patients dont la durée de vie progresse. </a:t>
            </a:r>
          </a:p>
          <a:p>
            <a:pPr algn="just">
              <a:buNone/>
            </a:pPr>
            <a:endParaRPr lang="fr-FR" sz="4800" dirty="0" smtClean="0"/>
          </a:p>
          <a:p>
            <a:pPr algn="just">
              <a:buNone/>
            </a:pPr>
            <a:r>
              <a:rPr lang="fr-FR" sz="8000" dirty="0" smtClean="0"/>
              <a:t>Il importe donc  de : </a:t>
            </a:r>
          </a:p>
          <a:p>
            <a:pPr algn="just"/>
            <a:r>
              <a:rPr lang="fr-FR" sz="8000" b="1" dirty="0" smtClean="0">
                <a:solidFill>
                  <a:schemeClr val="accent2"/>
                </a:solidFill>
              </a:rPr>
              <a:t>Diffuser</a:t>
            </a:r>
            <a:r>
              <a:rPr lang="fr-FR" sz="8000" dirty="0" smtClean="0">
                <a:solidFill>
                  <a:srgbClr val="0070C0"/>
                </a:solidFill>
              </a:rPr>
              <a:t> </a:t>
            </a:r>
            <a:r>
              <a:rPr lang="fr-FR" sz="8000" dirty="0" smtClean="0"/>
              <a:t>aux centres participants et plus largement à la communauté CF les résultats de ce travail </a:t>
            </a:r>
          </a:p>
          <a:p>
            <a:pPr algn="just"/>
            <a:r>
              <a:rPr lang="fr-FR" sz="8000" b="1" dirty="0" smtClean="0">
                <a:solidFill>
                  <a:schemeClr val="accent2"/>
                </a:solidFill>
              </a:rPr>
              <a:t>Enregistrer et quantifier </a:t>
            </a:r>
            <a:r>
              <a:rPr lang="fr-FR" sz="8000" dirty="0" smtClean="0"/>
              <a:t>le  tabagisme dans les données du Registre Français de la Mucoviscidose</a:t>
            </a:r>
          </a:p>
          <a:p>
            <a:pPr algn="just"/>
            <a:r>
              <a:rPr lang="fr-FR" sz="8000" b="1" dirty="0" smtClean="0">
                <a:solidFill>
                  <a:schemeClr val="accent2"/>
                </a:solidFill>
              </a:rPr>
              <a:t>Susciter  une prise de conscience </a:t>
            </a:r>
            <a:r>
              <a:rPr lang="fr-FR" sz="8000" dirty="0" smtClean="0"/>
              <a:t>de l’ensemble des équipes pluridisciplinaires des  CRCM </a:t>
            </a:r>
          </a:p>
          <a:p>
            <a:pPr algn="just"/>
            <a:r>
              <a:rPr lang="fr-FR" sz="8000" b="1" dirty="0" smtClean="0">
                <a:solidFill>
                  <a:schemeClr val="accent2"/>
                </a:solidFill>
              </a:rPr>
              <a:t>Harmoniser  nos pratique professionnelles</a:t>
            </a:r>
            <a:r>
              <a:rPr lang="fr-FR" sz="8000" dirty="0" smtClean="0">
                <a:solidFill>
                  <a:schemeClr val="accent2"/>
                </a:solidFill>
              </a:rPr>
              <a:t> </a:t>
            </a:r>
          </a:p>
          <a:p>
            <a:pPr lvl="1" algn="just"/>
            <a:r>
              <a:rPr lang="fr-FR" sz="7200" dirty="0" smtClean="0"/>
              <a:t>en </a:t>
            </a:r>
            <a:r>
              <a:rPr lang="fr-FR" sz="7200" dirty="0"/>
              <a:t>interrogeant systématiquement et régulièrement </a:t>
            </a:r>
            <a:r>
              <a:rPr lang="fr-FR" sz="7200" dirty="0" smtClean="0"/>
              <a:t>nos patients </a:t>
            </a:r>
            <a:r>
              <a:rPr lang="fr-FR" sz="7200" dirty="0"/>
              <a:t>et leur entourage sur leur consommation tabagique  et </a:t>
            </a:r>
            <a:r>
              <a:rPr lang="fr-FR" sz="7200" dirty="0" smtClean="0"/>
              <a:t>autres conduites </a:t>
            </a:r>
            <a:r>
              <a:rPr lang="fr-FR" sz="7200" dirty="0"/>
              <a:t>à risque sans moraliser ni culpabiliser </a:t>
            </a:r>
          </a:p>
          <a:p>
            <a:pPr lvl="1" algn="just"/>
            <a:r>
              <a:rPr lang="fr-FR" sz="7200" dirty="0"/>
              <a:t>e</a:t>
            </a:r>
            <a:r>
              <a:rPr lang="fr-FR" sz="7200" dirty="0" smtClean="0"/>
              <a:t>n développant </a:t>
            </a:r>
            <a:r>
              <a:rPr lang="fr-FR" sz="7200" dirty="0"/>
              <a:t>des outils d’éducation thérapeutique pour sensibiliser le patient et son entourage tout au long de sa vie sur les  conséquence néfastes du tabac  actif et passif et </a:t>
            </a:r>
            <a:r>
              <a:rPr lang="fr-FR" sz="7200" dirty="0" smtClean="0"/>
              <a:t>sur les </a:t>
            </a:r>
            <a:r>
              <a:rPr lang="fr-FR" sz="7200" dirty="0"/>
              <a:t>avantages d’une vie sans tabac dans ce contexte particulier de la </a:t>
            </a:r>
            <a:r>
              <a:rPr lang="fr-FR" sz="7200" dirty="0" smtClean="0"/>
              <a:t>mucoviscidose</a:t>
            </a:r>
            <a:endParaRPr lang="fr-FR" sz="7200" dirty="0"/>
          </a:p>
          <a:p>
            <a:pPr lvl="1" algn="just"/>
            <a:r>
              <a:rPr lang="fr-FR" sz="7200" dirty="0" smtClean="0"/>
              <a:t>en proposant </a:t>
            </a:r>
            <a:r>
              <a:rPr lang="fr-FR" sz="7200" dirty="0"/>
              <a:t>une  aide au sevrage tabagique </a:t>
            </a:r>
            <a:r>
              <a:rPr lang="fr-FR" sz="7200" dirty="0" smtClean="0"/>
              <a:t>au patient </a:t>
            </a:r>
            <a:r>
              <a:rPr lang="fr-FR" sz="7200" dirty="0"/>
              <a:t>et </a:t>
            </a:r>
            <a:r>
              <a:rPr lang="fr-FR" sz="7200" dirty="0" smtClean="0"/>
              <a:t>à son  </a:t>
            </a:r>
            <a:r>
              <a:rPr lang="fr-FR" sz="7200" dirty="0"/>
              <a:t>entourage</a:t>
            </a:r>
          </a:p>
          <a:p>
            <a:pPr lvl="1" algn="just"/>
            <a:r>
              <a:rPr lang="fr-FR" sz="7200" dirty="0" smtClean="0"/>
              <a:t>en développant </a:t>
            </a:r>
            <a:r>
              <a:rPr lang="fr-FR" sz="7200" dirty="0"/>
              <a:t>des compétences en tabacologie au sein des équipes CRCM  et </a:t>
            </a:r>
            <a:r>
              <a:rPr lang="fr-FR" sz="7200" dirty="0" smtClean="0"/>
              <a:t>/ou en renforçant </a:t>
            </a:r>
            <a:r>
              <a:rPr lang="fr-FR" sz="7200" dirty="0"/>
              <a:t>les collaborations avec les </a:t>
            </a:r>
            <a:r>
              <a:rPr lang="fr-FR" sz="7200" dirty="0" smtClean="0"/>
              <a:t>unités </a:t>
            </a:r>
            <a:r>
              <a:rPr lang="fr-FR" sz="7200" dirty="0"/>
              <a:t>de </a:t>
            </a:r>
            <a:r>
              <a:rPr lang="fr-FR" sz="7200" dirty="0" err="1"/>
              <a:t>tabacologie</a:t>
            </a:r>
            <a:r>
              <a:rPr lang="fr-FR" sz="7200" dirty="0"/>
              <a:t> </a:t>
            </a:r>
            <a:r>
              <a:rPr lang="fr-FR" sz="7200" dirty="0" smtClean="0"/>
              <a:t>existantes.</a:t>
            </a:r>
            <a:endParaRPr lang="fr-FR" sz="72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3600" dirty="0" smtClean="0"/>
              <a:t>Un grand merci à tous !</a:t>
            </a:r>
            <a:endParaRPr lang="fr-FR" sz="3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solidFill>
                  <a:schemeClr val="accent2"/>
                </a:solidFill>
              </a:rPr>
              <a:t>Bibliographie</a:t>
            </a:r>
            <a:endParaRPr lang="fr-FR" sz="3600" dirty="0">
              <a:solidFill>
                <a:schemeClr val="accent2"/>
              </a:solidFill>
            </a:endParaRPr>
          </a:p>
        </p:txBody>
      </p:sp>
      <p:sp>
        <p:nvSpPr>
          <p:cNvPr id="3" name="Espace réservé du contenu 2"/>
          <p:cNvSpPr>
            <a:spLocks noGrp="1"/>
          </p:cNvSpPr>
          <p:nvPr>
            <p:ph sz="quarter" idx="1"/>
          </p:nvPr>
        </p:nvSpPr>
        <p:spPr>
          <a:xfrm>
            <a:off x="428596" y="1571612"/>
            <a:ext cx="8229600" cy="4525963"/>
          </a:xfrm>
        </p:spPr>
        <p:txBody>
          <a:bodyPr>
            <a:normAutofit fontScale="92500" lnSpcReduction="10000"/>
          </a:bodyPr>
          <a:lstStyle/>
          <a:p>
            <a:pPr>
              <a:buFont typeface="+mj-lt"/>
              <a:buAutoNum type="arabicPeriod"/>
            </a:pPr>
            <a:r>
              <a:rPr lang="fr-FR" sz="1800" dirty="0" smtClean="0"/>
              <a:t>Bull </a:t>
            </a:r>
            <a:r>
              <a:rPr lang="fr-FR" sz="1800" dirty="0" err="1" smtClean="0"/>
              <a:t>Epidémiol</a:t>
            </a:r>
            <a:r>
              <a:rPr lang="fr-FR" sz="1800" dirty="0" smtClean="0"/>
              <a:t> </a:t>
            </a:r>
            <a:r>
              <a:rPr lang="fr-FR" sz="1800" dirty="0" err="1" smtClean="0"/>
              <a:t>Hebd</a:t>
            </a:r>
            <a:r>
              <a:rPr lang="fr-FR" sz="1800" dirty="0" smtClean="0"/>
              <a:t>.2018;(14-15):262-4.</a:t>
            </a:r>
          </a:p>
          <a:p>
            <a:pPr>
              <a:buFont typeface="+mj-lt"/>
              <a:buAutoNum type="arabicPeriod"/>
            </a:pPr>
            <a:r>
              <a:rPr lang="fr-FR" sz="1800" dirty="0" smtClean="0"/>
              <a:t>Registre français de la  mucoviscidose </a:t>
            </a:r>
          </a:p>
          <a:p>
            <a:pPr>
              <a:buFont typeface="+mj-lt"/>
              <a:buAutoNum type="arabicPeriod"/>
            </a:pPr>
            <a:r>
              <a:rPr lang="en-US" sz="1800" dirty="0" smtClean="0"/>
              <a:t>Ann Am </a:t>
            </a:r>
            <a:r>
              <a:rPr lang="en-US" sz="1800" dirty="0" err="1" smtClean="0"/>
              <a:t>Thorac</a:t>
            </a:r>
            <a:r>
              <a:rPr lang="en-US" sz="1800" dirty="0" smtClean="0"/>
              <a:t> Soc. 2016 Apr;13 </a:t>
            </a:r>
            <a:r>
              <a:rPr lang="en-US" sz="1800" dirty="0" err="1" smtClean="0"/>
              <a:t>Suppl</a:t>
            </a:r>
            <a:r>
              <a:rPr lang="en-US" sz="1800" dirty="0" smtClean="0"/>
              <a:t> 2:S150-5. </a:t>
            </a:r>
          </a:p>
          <a:p>
            <a:pPr>
              <a:buFont typeface="+mj-lt"/>
              <a:buAutoNum type="arabicPeriod"/>
            </a:pPr>
            <a:r>
              <a:rPr lang="en-US" sz="1800" dirty="0" err="1" smtClean="0"/>
              <a:t>Int</a:t>
            </a:r>
            <a:r>
              <a:rPr lang="en-US" sz="1800" dirty="0" smtClean="0"/>
              <a:t> . I. Environ. ResPublichealth2016,13,1003</a:t>
            </a:r>
            <a:endParaRPr lang="fr-FR" sz="1800" dirty="0" smtClean="0"/>
          </a:p>
          <a:p>
            <a:pPr>
              <a:buFont typeface="+mj-lt"/>
              <a:buAutoNum type="arabicPeriod"/>
            </a:pPr>
            <a:r>
              <a:rPr lang="fr-FR" sz="1800" dirty="0" smtClean="0"/>
              <a:t>JAMA 2008,299,417-424 </a:t>
            </a:r>
          </a:p>
          <a:p>
            <a:pPr>
              <a:buFont typeface="+mj-lt"/>
              <a:buAutoNum type="arabicPeriod"/>
            </a:pPr>
            <a:r>
              <a:rPr lang="fr-FR" sz="1800" dirty="0" smtClean="0"/>
              <a:t>Ann .</a:t>
            </a:r>
            <a:r>
              <a:rPr lang="fr-FR" sz="1800" dirty="0" err="1" smtClean="0"/>
              <a:t>Am.Thorac</a:t>
            </a:r>
            <a:r>
              <a:rPr lang="fr-FR" sz="1800" dirty="0" smtClean="0"/>
              <a:t>. Soc.205,12,1170-1176</a:t>
            </a:r>
          </a:p>
          <a:p>
            <a:pPr>
              <a:buFont typeface="+mj-lt"/>
              <a:buAutoNum type="arabicPeriod"/>
            </a:pPr>
            <a:r>
              <a:rPr lang="fr-FR" sz="1800" dirty="0" err="1" smtClean="0"/>
              <a:t>Pediatr</a:t>
            </a:r>
            <a:r>
              <a:rPr lang="fr-FR" sz="1800" dirty="0" smtClean="0"/>
              <a:t>. </a:t>
            </a:r>
            <a:r>
              <a:rPr lang="fr-FR" sz="1800" dirty="0" err="1" smtClean="0"/>
              <a:t>Pulmonol</a:t>
            </a:r>
            <a:r>
              <a:rPr lang="fr-FR" sz="1800" dirty="0" smtClean="0"/>
              <a:t>.2015,50,25-34</a:t>
            </a:r>
          </a:p>
          <a:p>
            <a:pPr>
              <a:buFont typeface="+mj-lt"/>
              <a:buAutoNum type="arabicPeriod"/>
            </a:pPr>
            <a:r>
              <a:rPr lang="fr-FR" sz="1800" dirty="0" err="1" smtClean="0"/>
              <a:t>Pediatrics</a:t>
            </a:r>
            <a:r>
              <a:rPr lang="fr-FR" sz="1800" dirty="0" smtClean="0"/>
              <a:t>.1998 </a:t>
            </a:r>
            <a:r>
              <a:rPr lang="fr-FR" sz="1800" dirty="0" err="1" smtClean="0"/>
              <a:t>Feb</a:t>
            </a:r>
            <a:r>
              <a:rPr lang="fr-FR" sz="1800" dirty="0" smtClean="0"/>
              <a:t>;101(2)250-256  </a:t>
            </a:r>
          </a:p>
          <a:p>
            <a:pPr>
              <a:buFont typeface="+mj-lt"/>
              <a:buAutoNum type="arabicPeriod"/>
            </a:pPr>
            <a:r>
              <a:rPr lang="fr-FR" sz="1800" dirty="0" smtClean="0"/>
              <a:t>Journal of </a:t>
            </a:r>
            <a:r>
              <a:rPr lang="fr-FR" sz="1800" dirty="0" err="1" smtClean="0"/>
              <a:t>Cystic</a:t>
            </a:r>
            <a:r>
              <a:rPr lang="fr-FR" sz="1800" dirty="0" smtClean="0"/>
              <a:t> </a:t>
            </a:r>
            <a:r>
              <a:rPr lang="fr-FR" sz="1800" dirty="0" err="1" smtClean="0"/>
              <a:t>fibrosis</a:t>
            </a:r>
            <a:r>
              <a:rPr lang="fr-FR" sz="1800" dirty="0" smtClean="0"/>
              <a:t> 11(2012) 56-58 </a:t>
            </a:r>
          </a:p>
          <a:p>
            <a:pPr>
              <a:buFont typeface="+mj-lt"/>
              <a:buAutoNum type="arabicPeriod"/>
            </a:pPr>
            <a:r>
              <a:rPr lang="fr-FR" sz="1800" dirty="0" err="1" smtClean="0"/>
              <a:t>JRSocMed</a:t>
            </a:r>
            <a:r>
              <a:rPr lang="fr-FR" sz="1800" dirty="0" smtClean="0"/>
              <a:t> 2001;94 ( </a:t>
            </a:r>
            <a:r>
              <a:rPr lang="fr-FR" sz="1800" dirty="0" err="1" smtClean="0"/>
              <a:t>Supp</a:t>
            </a:r>
            <a:r>
              <a:rPr lang="fr-FR" sz="1800" dirty="0" smtClean="0"/>
              <a:t>.40)29-34  </a:t>
            </a:r>
          </a:p>
          <a:p>
            <a:pPr>
              <a:buFont typeface="+mj-lt"/>
              <a:buAutoNum type="arabicPeriod"/>
            </a:pPr>
            <a:r>
              <a:rPr lang="fr-FR" sz="1800" dirty="0" smtClean="0"/>
              <a:t> J </a:t>
            </a:r>
            <a:r>
              <a:rPr lang="fr-FR" sz="1800" dirty="0" err="1" smtClean="0"/>
              <a:t>Cyst</a:t>
            </a:r>
            <a:r>
              <a:rPr lang="fr-FR" sz="1800" dirty="0" smtClean="0"/>
              <a:t> </a:t>
            </a:r>
            <a:r>
              <a:rPr lang="fr-FR" sz="1800" dirty="0" err="1" smtClean="0"/>
              <a:t>Fibros</a:t>
            </a:r>
            <a:r>
              <a:rPr lang="fr-FR" sz="1800" dirty="0" smtClean="0"/>
              <a:t> 2012 Jan;11(1):34-39</a:t>
            </a:r>
          </a:p>
          <a:p>
            <a:pPr>
              <a:buFont typeface="+mj-lt"/>
              <a:buAutoNum type="arabicPeriod"/>
            </a:pPr>
            <a:r>
              <a:rPr lang="fr-FR" sz="1800" i="1" dirty="0" smtClean="0"/>
              <a:t> </a:t>
            </a:r>
            <a:r>
              <a:rPr lang="fr-FR" sz="1800" dirty="0" err="1" smtClean="0"/>
              <a:t>Experimental</a:t>
            </a:r>
            <a:r>
              <a:rPr lang="fr-FR" sz="1800" dirty="0" smtClean="0"/>
              <a:t> and </a:t>
            </a:r>
            <a:r>
              <a:rPr lang="fr-FR" sz="1800" dirty="0" err="1" smtClean="0"/>
              <a:t>Clinical</a:t>
            </a:r>
            <a:r>
              <a:rPr lang="fr-FR" sz="1800" dirty="0" smtClean="0"/>
              <a:t> Transplantation ( 2015 )6:529-534  </a:t>
            </a:r>
          </a:p>
          <a:p>
            <a:pPr>
              <a:buFont typeface="+mj-lt"/>
              <a:buAutoNum type="arabicPeriod"/>
            </a:pPr>
            <a:r>
              <a:rPr lang="fr-FR" sz="1800" dirty="0" err="1" smtClean="0"/>
              <a:t>Eur</a:t>
            </a:r>
            <a:r>
              <a:rPr lang="fr-FR" sz="1800" dirty="0" smtClean="0"/>
              <a:t> </a:t>
            </a:r>
            <a:r>
              <a:rPr lang="fr-FR" sz="1800" dirty="0" err="1" smtClean="0"/>
              <a:t>Respir</a:t>
            </a:r>
            <a:r>
              <a:rPr lang="fr-FR" sz="1800" dirty="0" smtClean="0"/>
              <a:t> J 2014;43:300-303   </a:t>
            </a:r>
          </a:p>
          <a:p>
            <a:pPr>
              <a:buFont typeface="+mj-lt"/>
              <a:buAutoNum type="arabicPeriod"/>
            </a:pPr>
            <a:r>
              <a:rPr lang="fr-FR" sz="1800" dirty="0" err="1" smtClean="0"/>
              <a:t>Adicciones</a:t>
            </a:r>
            <a:r>
              <a:rPr lang="fr-FR" sz="1800" dirty="0" smtClean="0"/>
              <a:t> 2016Mar2;28(2) :99-107  (13) </a:t>
            </a:r>
          </a:p>
          <a:p>
            <a:pPr>
              <a:buFont typeface="+mj-lt"/>
              <a:buAutoNum type="arabicPeriod"/>
            </a:pPr>
            <a:endParaRPr lang="fr-FR" sz="1800" dirty="0" smtClean="0"/>
          </a:p>
          <a:p>
            <a:pPr>
              <a:buFont typeface="+mj-lt"/>
              <a:buAutoNum type="arabicPeriod"/>
            </a:pPr>
            <a:endParaRPr lang="fr-FR" sz="1800" dirty="0" smtClean="0"/>
          </a:p>
          <a:p>
            <a:pPr>
              <a:buFont typeface="+mj-lt"/>
              <a:buAutoNum type="arabicPeriod"/>
            </a:pPr>
            <a:endParaRPr lang="fr-FR" sz="1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1026" name="Picture 2"/>
          <p:cNvPicPr>
            <a:picLocks noGrp="1" noChangeAspect="1" noChangeArrowheads="1"/>
          </p:cNvPicPr>
          <p:nvPr>
            <p:ph sz="quarter" idx="1"/>
          </p:nvPr>
        </p:nvPicPr>
        <p:blipFill>
          <a:blip r:embed="rId2"/>
          <a:stretch>
            <a:fillRect/>
          </a:stretch>
        </p:blipFill>
        <p:spPr bwMode="auto">
          <a:xfrm>
            <a:off x="523875" y="1646237"/>
            <a:ext cx="7334250" cy="478155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357158" y="285728"/>
            <a:ext cx="7597187" cy="58052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74638"/>
            <a:ext cx="8258204" cy="868346"/>
          </a:xfrm>
        </p:spPr>
        <p:txBody>
          <a:bodyPr/>
          <a:lstStyle/>
          <a:p>
            <a:r>
              <a:rPr lang="fr-FR" b="1" dirty="0" smtClean="0">
                <a:solidFill>
                  <a:schemeClr val="accent2"/>
                </a:solidFill>
              </a:rPr>
              <a:t>La Mucoviscidose</a:t>
            </a:r>
            <a:endParaRPr lang="fr-FR" b="1" dirty="0">
              <a:solidFill>
                <a:schemeClr val="accent2"/>
              </a:solidFill>
            </a:endParaRPr>
          </a:p>
        </p:txBody>
      </p:sp>
      <p:sp>
        <p:nvSpPr>
          <p:cNvPr id="3" name="Espace réservé du contenu 2"/>
          <p:cNvSpPr>
            <a:spLocks noGrp="1"/>
          </p:cNvSpPr>
          <p:nvPr>
            <p:ph sz="quarter" idx="1"/>
          </p:nvPr>
        </p:nvSpPr>
        <p:spPr>
          <a:xfrm>
            <a:off x="357158" y="1000108"/>
            <a:ext cx="8329642" cy="5126055"/>
          </a:xfrm>
        </p:spPr>
        <p:txBody>
          <a:bodyPr>
            <a:normAutofit/>
          </a:bodyPr>
          <a:lstStyle/>
          <a:p>
            <a:pPr fontAlgn="t"/>
            <a:endParaRPr lang="fr-FR" b="1" dirty="0"/>
          </a:p>
          <a:p>
            <a:pPr>
              <a:buNone/>
            </a:pPr>
            <a:endParaRPr lang="fr-FR" dirty="0"/>
          </a:p>
        </p:txBody>
      </p:sp>
      <p:graphicFrame>
        <p:nvGraphicFramePr>
          <p:cNvPr id="5" name="Tableau 4"/>
          <p:cNvGraphicFramePr>
            <a:graphicFrameLocks noGrp="1"/>
          </p:cNvGraphicFramePr>
          <p:nvPr/>
        </p:nvGraphicFramePr>
        <p:xfrm>
          <a:off x="1214415" y="1397000"/>
          <a:ext cx="6405586" cy="2225040"/>
        </p:xfrm>
        <a:graphic>
          <a:graphicData uri="http://schemas.openxmlformats.org/drawingml/2006/table">
            <a:tbl>
              <a:tblPr firstRow="1" bandRow="1">
                <a:tableStyleId>{5C22544A-7EE6-4342-B048-85BDC9FD1C3A}</a:tableStyleId>
              </a:tblPr>
              <a:tblGrid>
                <a:gridCol w="2341586"/>
                <a:gridCol w="2032000"/>
                <a:gridCol w="2032000"/>
              </a:tblGrid>
              <a:tr h="370840">
                <a:tc>
                  <a:txBody>
                    <a:bodyPr/>
                    <a:lstStyle/>
                    <a:p>
                      <a:endParaRPr lang="fr-FR" dirty="0"/>
                    </a:p>
                  </a:txBody>
                  <a:tcPr/>
                </a:tc>
                <a:tc>
                  <a:txBody>
                    <a:bodyPr/>
                    <a:lstStyle/>
                    <a:p>
                      <a:pPr algn="ctr"/>
                      <a:r>
                        <a:rPr lang="fr-FR" dirty="0" smtClean="0"/>
                        <a:t>2006</a:t>
                      </a:r>
                      <a:endParaRPr lang="fr-FR" dirty="0"/>
                    </a:p>
                  </a:txBody>
                  <a:tcPr/>
                </a:tc>
                <a:tc>
                  <a:txBody>
                    <a:bodyPr/>
                    <a:lstStyle/>
                    <a:p>
                      <a:pPr algn="ctr"/>
                      <a:r>
                        <a:rPr lang="fr-FR" dirty="0" smtClean="0"/>
                        <a:t>2016</a:t>
                      </a:r>
                      <a:endParaRPr lang="fr-FR" dirty="0"/>
                    </a:p>
                  </a:txBody>
                  <a:tcPr/>
                </a:tc>
              </a:tr>
              <a:tr h="370840">
                <a:tc>
                  <a:txBody>
                    <a:bodyPr/>
                    <a:lstStyle/>
                    <a:p>
                      <a:r>
                        <a:rPr lang="fr-FR" dirty="0" smtClean="0">
                          <a:solidFill>
                            <a:schemeClr val="accent6"/>
                          </a:solidFill>
                        </a:rPr>
                        <a:t>Nb de patients</a:t>
                      </a:r>
                      <a:endParaRPr lang="fr-FR" dirty="0">
                        <a:solidFill>
                          <a:schemeClr val="accent6"/>
                        </a:solidFill>
                      </a:endParaRPr>
                    </a:p>
                  </a:txBody>
                  <a:tcPr/>
                </a:tc>
                <a:tc>
                  <a:txBody>
                    <a:bodyPr/>
                    <a:lstStyle/>
                    <a:p>
                      <a:pPr algn="ctr"/>
                      <a:r>
                        <a:rPr lang="fr-FR" dirty="0" smtClean="0">
                          <a:solidFill>
                            <a:schemeClr val="accent6"/>
                          </a:solidFill>
                        </a:rPr>
                        <a:t>4 903</a:t>
                      </a:r>
                      <a:endParaRPr lang="fr-FR" dirty="0">
                        <a:solidFill>
                          <a:schemeClr val="accent6"/>
                        </a:solidFill>
                      </a:endParaRPr>
                    </a:p>
                  </a:txBody>
                  <a:tcPr/>
                </a:tc>
                <a:tc>
                  <a:txBody>
                    <a:bodyPr/>
                    <a:lstStyle/>
                    <a:p>
                      <a:pPr algn="ctr"/>
                      <a:r>
                        <a:rPr lang="fr-FR" dirty="0" smtClean="0">
                          <a:solidFill>
                            <a:schemeClr val="accent6"/>
                          </a:solidFill>
                        </a:rPr>
                        <a:t>6 707</a:t>
                      </a:r>
                      <a:endParaRPr lang="fr-FR" dirty="0">
                        <a:solidFill>
                          <a:schemeClr val="accent6"/>
                        </a:solidFill>
                      </a:endParaRPr>
                    </a:p>
                  </a:txBody>
                  <a:tcPr/>
                </a:tc>
              </a:tr>
              <a:tr h="370840">
                <a:tc>
                  <a:txBody>
                    <a:bodyPr/>
                    <a:lstStyle/>
                    <a:p>
                      <a:r>
                        <a:rPr lang="fr-FR" dirty="0" smtClean="0">
                          <a:solidFill>
                            <a:schemeClr val="accent6"/>
                          </a:solidFill>
                        </a:rPr>
                        <a:t>Nb enfants</a:t>
                      </a:r>
                      <a:r>
                        <a:rPr lang="fr-FR" baseline="0" dirty="0" smtClean="0">
                          <a:solidFill>
                            <a:schemeClr val="accent6"/>
                          </a:solidFill>
                        </a:rPr>
                        <a:t>  (&lt; 18)</a:t>
                      </a:r>
                      <a:endParaRPr lang="fr-FR" dirty="0">
                        <a:solidFill>
                          <a:schemeClr val="accent6"/>
                        </a:solidFill>
                      </a:endParaRPr>
                    </a:p>
                  </a:txBody>
                  <a:tcPr/>
                </a:tc>
                <a:tc>
                  <a:txBody>
                    <a:bodyPr/>
                    <a:lstStyle/>
                    <a:p>
                      <a:pPr algn="ctr"/>
                      <a:r>
                        <a:rPr lang="fr-FR" dirty="0" smtClean="0">
                          <a:solidFill>
                            <a:schemeClr val="accent6"/>
                          </a:solidFill>
                        </a:rPr>
                        <a:t>2 870</a:t>
                      </a:r>
                      <a:endParaRPr lang="fr-FR" dirty="0">
                        <a:solidFill>
                          <a:schemeClr val="accent6"/>
                        </a:solidFill>
                      </a:endParaRPr>
                    </a:p>
                  </a:txBody>
                  <a:tcPr/>
                </a:tc>
                <a:tc>
                  <a:txBody>
                    <a:bodyPr/>
                    <a:lstStyle/>
                    <a:p>
                      <a:pPr algn="ctr"/>
                      <a:r>
                        <a:rPr lang="fr-FR" dirty="0" smtClean="0">
                          <a:solidFill>
                            <a:schemeClr val="accent6"/>
                          </a:solidFill>
                        </a:rPr>
                        <a:t>3 020 (45%)</a:t>
                      </a:r>
                      <a:endParaRPr lang="fr-FR" dirty="0">
                        <a:solidFill>
                          <a:schemeClr val="accent6"/>
                        </a:solidFill>
                      </a:endParaRPr>
                    </a:p>
                  </a:txBody>
                  <a:tcPr/>
                </a:tc>
              </a:tr>
              <a:tr h="370840">
                <a:tc>
                  <a:txBody>
                    <a:bodyPr/>
                    <a:lstStyle/>
                    <a:p>
                      <a:r>
                        <a:rPr lang="fr-FR" dirty="0" smtClean="0">
                          <a:solidFill>
                            <a:schemeClr val="accent6"/>
                          </a:solidFill>
                        </a:rPr>
                        <a:t>Nb adultes</a:t>
                      </a:r>
                      <a:endParaRPr lang="fr-FR" dirty="0">
                        <a:solidFill>
                          <a:schemeClr val="accent6"/>
                        </a:solidFill>
                      </a:endParaRPr>
                    </a:p>
                  </a:txBody>
                  <a:tcPr/>
                </a:tc>
                <a:tc>
                  <a:txBody>
                    <a:bodyPr/>
                    <a:lstStyle/>
                    <a:p>
                      <a:pPr algn="ctr"/>
                      <a:r>
                        <a:rPr lang="fr-FR" dirty="0" smtClean="0">
                          <a:solidFill>
                            <a:schemeClr val="accent6"/>
                          </a:solidFill>
                        </a:rPr>
                        <a:t>2 033</a:t>
                      </a:r>
                      <a:endParaRPr lang="fr-FR" dirty="0">
                        <a:solidFill>
                          <a:schemeClr val="accent6"/>
                        </a:solidFill>
                      </a:endParaRPr>
                    </a:p>
                  </a:txBody>
                  <a:tcPr/>
                </a:tc>
                <a:tc>
                  <a:txBody>
                    <a:bodyPr/>
                    <a:lstStyle/>
                    <a:p>
                      <a:pPr algn="ctr"/>
                      <a:r>
                        <a:rPr lang="fr-FR" dirty="0" smtClean="0">
                          <a:solidFill>
                            <a:schemeClr val="accent6"/>
                          </a:solidFill>
                        </a:rPr>
                        <a:t>3 865 (</a:t>
                      </a:r>
                      <a:r>
                        <a:rPr lang="fr-FR" b="1" dirty="0" smtClean="0">
                          <a:solidFill>
                            <a:schemeClr val="accent1"/>
                          </a:solidFill>
                        </a:rPr>
                        <a:t>55%)</a:t>
                      </a:r>
                      <a:r>
                        <a:rPr lang="fr-FR" b="1" baseline="0" dirty="0" smtClean="0">
                          <a:solidFill>
                            <a:schemeClr val="accent1"/>
                          </a:solidFill>
                        </a:rPr>
                        <a:t> </a:t>
                      </a:r>
                      <a:endParaRPr lang="fr-FR" b="1" dirty="0">
                        <a:solidFill>
                          <a:schemeClr val="accent1"/>
                        </a:solidFill>
                      </a:endParaRPr>
                    </a:p>
                  </a:txBody>
                  <a:tcPr/>
                </a:tc>
              </a:tr>
              <a:tr h="370840">
                <a:tc>
                  <a:txBody>
                    <a:bodyPr/>
                    <a:lstStyle/>
                    <a:p>
                      <a:r>
                        <a:rPr lang="fr-FR" dirty="0" smtClean="0">
                          <a:solidFill>
                            <a:schemeClr val="accent6"/>
                          </a:solidFill>
                        </a:rPr>
                        <a:t>&gt; 40 ans</a:t>
                      </a:r>
                      <a:endParaRPr lang="fr-FR" dirty="0">
                        <a:solidFill>
                          <a:schemeClr val="accent6"/>
                        </a:solidFill>
                      </a:endParaRPr>
                    </a:p>
                  </a:txBody>
                  <a:tcPr/>
                </a:tc>
                <a:tc>
                  <a:txBody>
                    <a:bodyPr/>
                    <a:lstStyle/>
                    <a:p>
                      <a:pPr algn="ctr"/>
                      <a:r>
                        <a:rPr lang="fr-FR" dirty="0" smtClean="0">
                          <a:solidFill>
                            <a:schemeClr val="accent6"/>
                          </a:solidFill>
                        </a:rPr>
                        <a:t>175</a:t>
                      </a:r>
                      <a:endParaRPr lang="fr-FR" dirty="0">
                        <a:solidFill>
                          <a:schemeClr val="accent6"/>
                        </a:solidFill>
                      </a:endParaRPr>
                    </a:p>
                  </a:txBody>
                  <a:tcPr/>
                </a:tc>
                <a:tc>
                  <a:txBody>
                    <a:bodyPr/>
                    <a:lstStyle/>
                    <a:p>
                      <a:pPr algn="ctr"/>
                      <a:r>
                        <a:rPr lang="fr-FR" dirty="0" smtClean="0">
                          <a:solidFill>
                            <a:schemeClr val="accent6"/>
                          </a:solidFill>
                        </a:rPr>
                        <a:t>755</a:t>
                      </a:r>
                      <a:endParaRPr lang="fr-FR" dirty="0">
                        <a:solidFill>
                          <a:schemeClr val="accent6"/>
                        </a:solidFill>
                      </a:endParaRPr>
                    </a:p>
                  </a:txBody>
                  <a:tcPr/>
                </a:tc>
              </a:tr>
              <a:tr h="370840">
                <a:tc>
                  <a:txBody>
                    <a:bodyPr/>
                    <a:lstStyle/>
                    <a:p>
                      <a:r>
                        <a:rPr lang="fr-FR" dirty="0" smtClean="0">
                          <a:solidFill>
                            <a:schemeClr val="accent6"/>
                          </a:solidFill>
                        </a:rPr>
                        <a:t>Age moyen</a:t>
                      </a:r>
                      <a:r>
                        <a:rPr lang="fr-FR" baseline="0" dirty="0" smtClean="0">
                          <a:solidFill>
                            <a:schemeClr val="accent6"/>
                          </a:solidFill>
                        </a:rPr>
                        <a:t> décès </a:t>
                      </a:r>
                      <a:endParaRPr lang="fr-FR" dirty="0">
                        <a:solidFill>
                          <a:schemeClr val="accent6"/>
                        </a:solidFill>
                      </a:endParaRPr>
                    </a:p>
                  </a:txBody>
                  <a:tcPr/>
                </a:tc>
                <a:tc>
                  <a:txBody>
                    <a:bodyPr/>
                    <a:lstStyle/>
                    <a:p>
                      <a:pPr algn="ctr"/>
                      <a:r>
                        <a:rPr lang="fr-FR" dirty="0" smtClean="0">
                          <a:solidFill>
                            <a:schemeClr val="accent6"/>
                          </a:solidFill>
                        </a:rPr>
                        <a:t>24 </a:t>
                      </a:r>
                      <a:endParaRPr lang="fr-FR" dirty="0">
                        <a:solidFill>
                          <a:schemeClr val="accent6"/>
                        </a:solidFill>
                      </a:endParaRPr>
                    </a:p>
                  </a:txBody>
                  <a:tcPr/>
                </a:tc>
                <a:tc>
                  <a:txBody>
                    <a:bodyPr/>
                    <a:lstStyle/>
                    <a:p>
                      <a:pPr algn="ctr"/>
                      <a:r>
                        <a:rPr lang="fr-FR" dirty="0" smtClean="0">
                          <a:solidFill>
                            <a:schemeClr val="accent6"/>
                          </a:solidFill>
                        </a:rPr>
                        <a:t>28 </a:t>
                      </a:r>
                      <a:endParaRPr lang="fr-FR" dirty="0">
                        <a:solidFill>
                          <a:schemeClr val="accent6"/>
                        </a:solidFill>
                      </a:endParaRPr>
                    </a:p>
                  </a:txBody>
                  <a:tcPr/>
                </a:tc>
              </a:tr>
            </a:tbl>
          </a:graphicData>
        </a:graphic>
      </p:graphicFrame>
      <p:sp>
        <p:nvSpPr>
          <p:cNvPr id="6" name="ZoneTexte 5"/>
          <p:cNvSpPr txBox="1"/>
          <p:nvPr/>
        </p:nvSpPr>
        <p:spPr>
          <a:xfrm>
            <a:off x="1214414" y="3857628"/>
            <a:ext cx="6429420" cy="1323439"/>
          </a:xfrm>
          <a:prstGeom prst="rect">
            <a:avLst/>
          </a:prstGeom>
          <a:noFill/>
        </p:spPr>
        <p:txBody>
          <a:bodyPr wrap="square" rtlCol="0">
            <a:spAutoFit/>
          </a:bodyPr>
          <a:lstStyle/>
          <a:p>
            <a:r>
              <a:rPr lang="fr-FR" sz="2000" dirty="0" smtClean="0">
                <a:solidFill>
                  <a:schemeClr val="accent6"/>
                </a:solidFill>
              </a:rPr>
              <a:t>Espérance de vie &gt; 50 ans </a:t>
            </a:r>
          </a:p>
          <a:p>
            <a:r>
              <a:rPr lang="fr-FR" sz="2000" dirty="0" smtClean="0">
                <a:solidFill>
                  <a:schemeClr val="accent6"/>
                </a:solidFill>
              </a:rPr>
              <a:t>80 à 100 transplantations pulmonaires / an </a:t>
            </a:r>
          </a:p>
          <a:p>
            <a:r>
              <a:rPr lang="fr-FR" sz="2000" dirty="0" smtClean="0">
                <a:solidFill>
                  <a:schemeClr val="accent6"/>
                </a:solidFill>
              </a:rPr>
              <a:t>20 % des adultes sont transplantés. </a:t>
            </a:r>
          </a:p>
          <a:p>
            <a:r>
              <a:rPr lang="fr-FR" sz="2000" b="1" dirty="0" smtClean="0">
                <a:solidFill>
                  <a:schemeClr val="accent6"/>
                </a:solidFill>
              </a:rPr>
              <a:t>Le pronostic reste dominé par l’atteinte respiratoire  </a:t>
            </a:r>
            <a:endParaRPr lang="fr-FR" sz="2000" b="1" dirty="0">
              <a:solidFill>
                <a:schemeClr val="accent6"/>
              </a:solidFill>
            </a:endParaRPr>
          </a:p>
        </p:txBody>
      </p:sp>
      <p:sp>
        <p:nvSpPr>
          <p:cNvPr id="7" name="ZoneTexte 6"/>
          <p:cNvSpPr txBox="1"/>
          <p:nvPr/>
        </p:nvSpPr>
        <p:spPr>
          <a:xfrm>
            <a:off x="4357686" y="6429396"/>
            <a:ext cx="237566" cy="369332"/>
          </a:xfrm>
          <a:prstGeom prst="rect">
            <a:avLst/>
          </a:prstGeom>
          <a:noFill/>
        </p:spPr>
        <p:txBody>
          <a:bodyPr wrap="none" rtlCol="0">
            <a:spAutoFit/>
          </a:bodyPr>
          <a:lstStyle/>
          <a:p>
            <a:r>
              <a:rPr lang="fr-FR" b="1" dirty="0" smtClean="0"/>
              <a:t> </a:t>
            </a:r>
            <a:endParaRPr lang="fr-FR" dirty="0"/>
          </a:p>
        </p:txBody>
      </p:sp>
      <p:sp>
        <p:nvSpPr>
          <p:cNvPr id="8" name="ZoneTexte 7"/>
          <p:cNvSpPr txBox="1"/>
          <p:nvPr/>
        </p:nvSpPr>
        <p:spPr>
          <a:xfrm>
            <a:off x="2928926" y="6357958"/>
            <a:ext cx="4610942" cy="369332"/>
          </a:xfrm>
          <a:prstGeom prst="rect">
            <a:avLst/>
          </a:prstGeom>
          <a:noFill/>
        </p:spPr>
        <p:txBody>
          <a:bodyPr wrap="none" rtlCol="0">
            <a:spAutoFit/>
          </a:bodyPr>
          <a:lstStyle/>
          <a:p>
            <a:r>
              <a:rPr lang="fr-FR" i="1" dirty="0" smtClean="0"/>
              <a:t>Registre Français de la mucoviscidose 2016 (2 ) </a:t>
            </a:r>
            <a:endParaRPr lang="fr-FR"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74638"/>
            <a:ext cx="8115328" cy="654032"/>
          </a:xfrm>
        </p:spPr>
        <p:txBody>
          <a:bodyPr>
            <a:noAutofit/>
          </a:bodyPr>
          <a:lstStyle/>
          <a:p>
            <a:r>
              <a:rPr lang="fr-FR" sz="3600" b="1" dirty="0" smtClean="0">
                <a:solidFill>
                  <a:schemeClr val="accent2"/>
                </a:solidFill>
              </a:rPr>
              <a:t>Contexte </a:t>
            </a:r>
            <a:endParaRPr lang="fr-FR" sz="3600" b="1" dirty="0">
              <a:solidFill>
                <a:schemeClr val="accent2"/>
              </a:solidFill>
            </a:endParaRPr>
          </a:p>
        </p:txBody>
      </p:sp>
      <p:sp>
        <p:nvSpPr>
          <p:cNvPr id="3" name="Espace réservé du contenu 2"/>
          <p:cNvSpPr>
            <a:spLocks noGrp="1"/>
          </p:cNvSpPr>
          <p:nvPr>
            <p:ph sz="quarter" idx="1"/>
          </p:nvPr>
        </p:nvSpPr>
        <p:spPr>
          <a:xfrm>
            <a:off x="500034" y="928671"/>
            <a:ext cx="8115328" cy="5715040"/>
          </a:xfrm>
        </p:spPr>
        <p:txBody>
          <a:bodyPr>
            <a:normAutofit/>
          </a:bodyPr>
          <a:lstStyle/>
          <a:p>
            <a:r>
              <a:rPr lang="fr-FR" dirty="0" smtClean="0">
                <a:solidFill>
                  <a:schemeClr val="accent6"/>
                </a:solidFill>
              </a:rPr>
              <a:t>Amélioration durée et qualité de vie</a:t>
            </a:r>
          </a:p>
          <a:p>
            <a:r>
              <a:rPr lang="fr-FR" dirty="0" smtClean="0">
                <a:solidFill>
                  <a:schemeClr val="accent6"/>
                </a:solidFill>
              </a:rPr>
              <a:t>Meilleure  insertion sociale : plus d’opportunités de s’engager dans conduites à risque dont le tabagisme. </a:t>
            </a:r>
          </a:p>
          <a:p>
            <a:r>
              <a:rPr lang="fr-FR" dirty="0" smtClean="0">
                <a:solidFill>
                  <a:schemeClr val="accent6"/>
                </a:solidFill>
              </a:rPr>
              <a:t>Patient CF risque accru de néoplasies notamment digestive </a:t>
            </a:r>
          </a:p>
          <a:p>
            <a:r>
              <a:rPr lang="fr-FR" dirty="0" smtClean="0">
                <a:solidFill>
                  <a:schemeClr val="accent6"/>
                </a:solidFill>
              </a:rPr>
              <a:t>Études  anciennes sur impact  tabagisme passif et CF </a:t>
            </a:r>
          </a:p>
          <a:p>
            <a:r>
              <a:rPr lang="fr-FR" dirty="0" smtClean="0">
                <a:solidFill>
                  <a:schemeClr val="accent6"/>
                </a:solidFill>
              </a:rPr>
              <a:t>Études plus récentes surtout USA et GB sur consommation tabagique  patient CF </a:t>
            </a:r>
          </a:p>
          <a:p>
            <a:r>
              <a:rPr lang="fr-FR" dirty="0" smtClean="0">
                <a:solidFill>
                  <a:schemeClr val="accent6"/>
                </a:solidFill>
              </a:rPr>
              <a:t>Aucune étude  française CF et tabagisme </a:t>
            </a:r>
          </a:p>
          <a:p>
            <a:r>
              <a:rPr lang="fr-FR" dirty="0" smtClean="0">
                <a:solidFill>
                  <a:schemeClr val="accent6"/>
                </a:solidFill>
              </a:rPr>
              <a:t>Dynamisme des CRCM du RMO permettant d’envisager étude « solide » malgré délais impartis courts. </a:t>
            </a:r>
          </a:p>
          <a:p>
            <a:pPr>
              <a:buNone/>
            </a:pPr>
            <a:endParaRPr lang="fr-FR" dirty="0" smtClean="0"/>
          </a:p>
          <a:p>
            <a:endParaRPr lang="fr-F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74638"/>
            <a:ext cx="8258204" cy="868346"/>
          </a:xfrm>
        </p:spPr>
        <p:txBody>
          <a:bodyPr>
            <a:normAutofit/>
          </a:bodyPr>
          <a:lstStyle/>
          <a:p>
            <a:r>
              <a:rPr lang="fr-FR" sz="3600" b="1" dirty="0" smtClean="0">
                <a:solidFill>
                  <a:schemeClr val="accent2"/>
                </a:solidFill>
              </a:rPr>
              <a:t>Ce que nous dit la littérature </a:t>
            </a:r>
            <a:endParaRPr lang="fr-FR" sz="3600" b="1" dirty="0">
              <a:solidFill>
                <a:schemeClr val="accent2"/>
              </a:solidFill>
            </a:endParaRPr>
          </a:p>
        </p:txBody>
      </p:sp>
      <p:sp>
        <p:nvSpPr>
          <p:cNvPr id="3" name="Espace réservé du contenu 2"/>
          <p:cNvSpPr>
            <a:spLocks noGrp="1"/>
          </p:cNvSpPr>
          <p:nvPr>
            <p:ph sz="quarter" idx="1"/>
          </p:nvPr>
        </p:nvSpPr>
        <p:spPr>
          <a:xfrm>
            <a:off x="214282" y="1285860"/>
            <a:ext cx="8472518" cy="4840303"/>
          </a:xfrm>
        </p:spPr>
        <p:txBody>
          <a:bodyPr/>
          <a:lstStyle/>
          <a:p>
            <a:r>
              <a:rPr lang="fr-FR" dirty="0" smtClean="0">
                <a:solidFill>
                  <a:schemeClr val="accent6"/>
                </a:solidFill>
              </a:rPr>
              <a:t>Tabac et CFTR </a:t>
            </a:r>
          </a:p>
          <a:p>
            <a:r>
              <a:rPr lang="fr-FR" dirty="0" smtClean="0">
                <a:solidFill>
                  <a:schemeClr val="accent6"/>
                </a:solidFill>
              </a:rPr>
              <a:t>Tabagisme passif et CF </a:t>
            </a:r>
          </a:p>
          <a:p>
            <a:r>
              <a:rPr lang="fr-FR" dirty="0" smtClean="0">
                <a:solidFill>
                  <a:schemeClr val="accent6"/>
                </a:solidFill>
              </a:rPr>
              <a:t>Tabagisme actif et CF </a:t>
            </a:r>
          </a:p>
          <a:p>
            <a:r>
              <a:rPr lang="fr-FR" dirty="0" smtClean="0">
                <a:solidFill>
                  <a:schemeClr val="accent6"/>
                </a:solidFill>
              </a:rPr>
              <a:t>Tabagisme , transplantation et CF </a:t>
            </a:r>
          </a:p>
          <a:p>
            <a:r>
              <a:rPr lang="fr-FR" dirty="0" smtClean="0">
                <a:solidFill>
                  <a:schemeClr val="accent6"/>
                </a:solidFill>
              </a:rPr>
              <a:t> Programme aide au sevrage tabagique et CF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74638"/>
            <a:ext cx="8258204" cy="654032"/>
          </a:xfrm>
        </p:spPr>
        <p:txBody>
          <a:bodyPr>
            <a:normAutofit/>
          </a:bodyPr>
          <a:lstStyle/>
          <a:p>
            <a:r>
              <a:rPr lang="fr-FR" b="1" dirty="0" smtClean="0">
                <a:solidFill>
                  <a:schemeClr val="accent2"/>
                </a:solidFill>
              </a:rPr>
              <a:t>Tabac et CFTR </a:t>
            </a:r>
            <a:endParaRPr lang="fr-FR" b="1" dirty="0">
              <a:solidFill>
                <a:schemeClr val="accent2"/>
              </a:solidFill>
            </a:endParaRPr>
          </a:p>
        </p:txBody>
      </p:sp>
      <p:sp>
        <p:nvSpPr>
          <p:cNvPr id="3" name="Espace réservé du contenu 2"/>
          <p:cNvSpPr>
            <a:spLocks noGrp="1"/>
          </p:cNvSpPr>
          <p:nvPr>
            <p:ph sz="quarter" idx="1"/>
          </p:nvPr>
        </p:nvSpPr>
        <p:spPr>
          <a:xfrm>
            <a:off x="357158" y="1071546"/>
            <a:ext cx="8229600" cy="4525963"/>
          </a:xfrm>
        </p:spPr>
        <p:txBody>
          <a:bodyPr>
            <a:normAutofit fontScale="92500" lnSpcReduction="20000"/>
          </a:bodyPr>
          <a:lstStyle/>
          <a:p>
            <a:r>
              <a:rPr lang="fr-FR" sz="2600" b="1" dirty="0" err="1" smtClean="0">
                <a:solidFill>
                  <a:schemeClr val="accent6"/>
                </a:solidFill>
              </a:rPr>
              <a:t>Welsh</a:t>
            </a:r>
            <a:r>
              <a:rPr lang="fr-FR" sz="2600" b="1" dirty="0" smtClean="0">
                <a:solidFill>
                  <a:schemeClr val="accent6"/>
                </a:solidFill>
              </a:rPr>
              <a:t> ,1983 :</a:t>
            </a:r>
          </a:p>
          <a:p>
            <a:pPr>
              <a:buNone/>
            </a:pPr>
            <a:r>
              <a:rPr lang="fr-FR" sz="2000" dirty="0" smtClean="0">
                <a:solidFill>
                  <a:schemeClr val="accent6"/>
                </a:solidFill>
              </a:rPr>
              <a:t>    exposition à la fumée de cigarette in  vitro et in vivo diminue le niveau de la sécrétion de chlore et a un effet modeste sur l’absorption du sodium au niveau de </a:t>
            </a:r>
            <a:r>
              <a:rPr lang="fr-FR" sz="2000" dirty="0" err="1" smtClean="0">
                <a:solidFill>
                  <a:schemeClr val="accent6"/>
                </a:solidFill>
              </a:rPr>
              <a:t>épithelium</a:t>
            </a:r>
            <a:r>
              <a:rPr lang="fr-FR" sz="2000" dirty="0" smtClean="0">
                <a:solidFill>
                  <a:schemeClr val="accent6"/>
                </a:solidFill>
              </a:rPr>
              <a:t> de la trachée du chien</a:t>
            </a:r>
          </a:p>
          <a:p>
            <a:pPr>
              <a:buFontTx/>
              <a:buChar char="-"/>
            </a:pPr>
            <a:endParaRPr lang="fr-FR" sz="1600" dirty="0" smtClean="0">
              <a:solidFill>
                <a:schemeClr val="accent6"/>
              </a:solidFill>
            </a:endParaRPr>
          </a:p>
          <a:p>
            <a:r>
              <a:rPr lang="fr-FR" sz="2600" b="1" u="sng" dirty="0" smtClean="0">
                <a:solidFill>
                  <a:schemeClr val="accent6"/>
                </a:solidFill>
              </a:rPr>
              <a:t>Travaux de André. M. Cantin </a:t>
            </a:r>
            <a:r>
              <a:rPr lang="fr-FR" sz="2600" b="1" u="sng" dirty="0" err="1" smtClean="0">
                <a:solidFill>
                  <a:schemeClr val="accent6"/>
                </a:solidFill>
              </a:rPr>
              <a:t>University</a:t>
            </a:r>
            <a:r>
              <a:rPr lang="fr-FR" sz="2600" b="1" u="sng" dirty="0" smtClean="0">
                <a:solidFill>
                  <a:schemeClr val="accent6"/>
                </a:solidFill>
              </a:rPr>
              <a:t>  of Sherbrooke , </a:t>
            </a:r>
            <a:r>
              <a:rPr lang="fr-FR" sz="2600" b="1" u="sng" dirty="0" err="1" smtClean="0">
                <a:solidFill>
                  <a:schemeClr val="accent6"/>
                </a:solidFill>
              </a:rPr>
              <a:t>Quebec</a:t>
            </a:r>
            <a:r>
              <a:rPr lang="fr-FR" sz="2600" b="1" u="sng" dirty="0" smtClean="0">
                <a:solidFill>
                  <a:schemeClr val="accent6"/>
                </a:solidFill>
              </a:rPr>
              <a:t> (3) </a:t>
            </a:r>
            <a:endParaRPr lang="fr-FR" sz="2600" b="1" dirty="0" smtClean="0">
              <a:solidFill>
                <a:schemeClr val="accent6"/>
              </a:solidFill>
            </a:endParaRPr>
          </a:p>
          <a:p>
            <a:endParaRPr lang="fr-FR" sz="1600" dirty="0" smtClean="0">
              <a:solidFill>
                <a:schemeClr val="accent6"/>
              </a:solidFill>
            </a:endParaRPr>
          </a:p>
          <a:p>
            <a:pPr>
              <a:buFont typeface="Wingdings" pitchFamily="2" charset="2"/>
              <a:buChar char="v"/>
            </a:pPr>
            <a:r>
              <a:rPr lang="fr-FR" sz="2000" dirty="0" smtClean="0">
                <a:solidFill>
                  <a:schemeClr val="accent6"/>
                </a:solidFill>
              </a:rPr>
              <a:t>Si exposition à la fumée du tabac  , les cellules exprimant le CFTR  voit se modifier l’expression du CFTR .        </a:t>
            </a:r>
          </a:p>
          <a:p>
            <a:pPr>
              <a:buFont typeface="Wingdings" pitchFamily="2" charset="2"/>
              <a:buChar char="v"/>
            </a:pPr>
            <a:r>
              <a:rPr lang="fr-FR" sz="2000" dirty="0" smtClean="0">
                <a:solidFill>
                  <a:schemeClr val="accent6"/>
                </a:solidFill>
              </a:rPr>
              <a:t>Fumeurs en «  bonne santé «  , patients BPCO fumeurs ont un niveau abaisse activité du CFTR.</a:t>
            </a:r>
          </a:p>
          <a:p>
            <a:pPr>
              <a:buFont typeface="Wingdings" pitchFamily="2" charset="2"/>
              <a:buChar char="v"/>
            </a:pPr>
            <a:r>
              <a:rPr lang="fr-FR" sz="2000" dirty="0" smtClean="0">
                <a:solidFill>
                  <a:schemeClr val="accent6"/>
                </a:solidFill>
              </a:rPr>
              <a:t>lien entre certaines manifestations cliniques de la BPCO ( dyspnée , exacerbations ) et le niveau de suppression d’activité du CFTR. </a:t>
            </a:r>
          </a:p>
          <a:p>
            <a:pPr>
              <a:buFont typeface="Wingdings" pitchFamily="2" charset="2"/>
              <a:buChar char="v"/>
            </a:pPr>
            <a:r>
              <a:rPr lang="fr-FR" sz="2000" dirty="0" smtClean="0">
                <a:solidFill>
                  <a:schemeClr val="accent6"/>
                </a:solidFill>
              </a:rPr>
              <a:t>restauration de l’activité CFTR quand arrêt exposition fumée tabac.</a:t>
            </a:r>
            <a:endParaRPr lang="fr-FR" sz="2000" dirty="0" smtClean="0"/>
          </a:p>
          <a:p>
            <a:pPr>
              <a:buNone/>
            </a:pPr>
            <a:endParaRPr lang="fr-F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857232"/>
          </a:xfrm>
        </p:spPr>
        <p:txBody>
          <a:bodyPr>
            <a:normAutofit fontScale="90000"/>
          </a:bodyPr>
          <a:lstStyle/>
          <a:p>
            <a:r>
              <a:rPr lang="fr-FR" sz="4000" b="1" dirty="0" smtClean="0">
                <a:solidFill>
                  <a:schemeClr val="accent2"/>
                </a:solidFill>
              </a:rPr>
              <a:t>Fumée du  tabac et effets sur CFTR </a:t>
            </a:r>
            <a:endParaRPr lang="fr-FR" sz="4000" b="1" dirty="0">
              <a:solidFill>
                <a:schemeClr val="accent2"/>
              </a:solidFill>
            </a:endParaRPr>
          </a:p>
        </p:txBody>
      </p:sp>
      <p:pic>
        <p:nvPicPr>
          <p:cNvPr id="4" name="Picture 2"/>
          <p:cNvPicPr>
            <a:picLocks noChangeAspect="1" noChangeArrowheads="1"/>
          </p:cNvPicPr>
          <p:nvPr/>
        </p:nvPicPr>
        <p:blipFill>
          <a:blip r:embed="rId2" cstate="print"/>
          <a:srcRect/>
          <a:stretch>
            <a:fillRect/>
          </a:stretch>
        </p:blipFill>
        <p:spPr bwMode="auto">
          <a:xfrm>
            <a:off x="642910" y="1000108"/>
            <a:ext cx="6715172" cy="53265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000" b="1" dirty="0" smtClean="0">
                <a:solidFill>
                  <a:schemeClr val="accent2"/>
                </a:solidFill>
              </a:rPr>
              <a:t>Principaux mécanismes impliqués</a:t>
            </a:r>
            <a:endParaRPr lang="fr-FR" sz="4000" b="1" dirty="0">
              <a:solidFill>
                <a:schemeClr val="accent2"/>
              </a:solidFill>
            </a:endParaRPr>
          </a:p>
        </p:txBody>
      </p:sp>
      <p:sp>
        <p:nvSpPr>
          <p:cNvPr id="3" name="Espace réservé du contenu 2"/>
          <p:cNvSpPr>
            <a:spLocks noGrp="1"/>
          </p:cNvSpPr>
          <p:nvPr>
            <p:ph sz="quarter" idx="1"/>
          </p:nvPr>
        </p:nvSpPr>
        <p:spPr/>
        <p:txBody>
          <a:bodyPr>
            <a:normAutofit/>
          </a:bodyPr>
          <a:lstStyle/>
          <a:p>
            <a:r>
              <a:rPr lang="fr-FR" dirty="0" smtClean="0">
                <a:solidFill>
                  <a:schemeClr val="accent6"/>
                </a:solidFill>
              </a:rPr>
              <a:t>Acroléine , aldéhyde toxique, inhibe CFTR  . </a:t>
            </a:r>
          </a:p>
          <a:p>
            <a:r>
              <a:rPr lang="fr-FR" dirty="0" smtClean="0">
                <a:solidFill>
                  <a:schemeClr val="accent6"/>
                </a:solidFill>
              </a:rPr>
              <a:t>Cadmium métal lourd à1/2 vie très longue diminue expression de CFTR</a:t>
            </a:r>
          </a:p>
          <a:p>
            <a:r>
              <a:rPr lang="fr-FR" dirty="0" smtClean="0">
                <a:solidFill>
                  <a:schemeClr val="accent6"/>
                </a:solidFill>
              </a:rPr>
              <a:t>Stress oxydatif </a:t>
            </a:r>
          </a:p>
          <a:p>
            <a:r>
              <a:rPr lang="fr-FR" dirty="0" smtClean="0">
                <a:solidFill>
                  <a:schemeClr val="accent6"/>
                </a:solidFill>
              </a:rPr>
              <a:t>Ph acide </a:t>
            </a:r>
          </a:p>
          <a:p>
            <a:r>
              <a:rPr lang="fr-FR" dirty="0" smtClean="0">
                <a:solidFill>
                  <a:schemeClr val="accent6"/>
                </a:solidFill>
              </a:rPr>
              <a:t>Internalisation rapide de la protéine et formation agrégats.</a:t>
            </a:r>
          </a:p>
          <a:p>
            <a:r>
              <a:rPr lang="fr-FR" dirty="0" smtClean="0">
                <a:solidFill>
                  <a:schemeClr val="accent6"/>
                </a:solidFill>
              </a:rPr>
              <a:t>NF –KB activation et majoration de l’</a:t>
            </a:r>
            <a:r>
              <a:rPr lang="fr-FR" dirty="0" err="1" smtClean="0">
                <a:solidFill>
                  <a:schemeClr val="accent6"/>
                </a:solidFill>
              </a:rPr>
              <a:t>apoptose</a:t>
            </a:r>
            <a:r>
              <a:rPr lang="fr-FR" dirty="0" smtClean="0">
                <a:solidFill>
                  <a:schemeClr val="accent6"/>
                </a:solidFill>
              </a:rPr>
              <a:t> </a:t>
            </a:r>
          </a:p>
          <a:p>
            <a:pPr>
              <a:buNone/>
            </a:pPr>
            <a:r>
              <a:rPr lang="fr-FR" dirty="0" smtClean="0">
                <a:solidFill>
                  <a:schemeClr val="accent6"/>
                </a:solidFill>
              </a:rPr>
              <a:t>    altération de la phagocytose des bactéries par les macrophages</a:t>
            </a:r>
          </a:p>
          <a:p>
            <a:endParaRPr lang="fr-FR" dirty="0" smtClean="0"/>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1544</TotalTime>
  <Words>2284</Words>
  <Application>Microsoft Office PowerPoint</Application>
  <PresentationFormat>Affichage à l'écran (4:3)</PresentationFormat>
  <Paragraphs>360</Paragraphs>
  <Slides>28</Slides>
  <Notes>1</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Oriel</vt:lpstr>
      <vt:lpstr> Tabagisme et Mucoviscidose Enquête auprès de patients âgés de plus de 15 ans suivis au sein des CRCM* du Réseau Muco –Ouest</vt:lpstr>
      <vt:lpstr>Tabagisme en France</vt:lpstr>
      <vt:lpstr>Diapositive 3</vt:lpstr>
      <vt:lpstr>La Mucoviscidose</vt:lpstr>
      <vt:lpstr>Contexte </vt:lpstr>
      <vt:lpstr>Ce que nous dit la littérature </vt:lpstr>
      <vt:lpstr>Tabac et CFTR </vt:lpstr>
      <vt:lpstr>Fumée du  tabac et effets sur CFTR </vt:lpstr>
      <vt:lpstr>Principaux mécanismes impliqués</vt:lpstr>
      <vt:lpstr> tabagisme passif et CF </vt:lpstr>
      <vt:lpstr>Tabagisme actif et CF  </vt:lpstr>
      <vt:lpstr>Tabagisme actif et CF  </vt:lpstr>
      <vt:lpstr>Tabagisme , CF et transplantation </vt:lpstr>
      <vt:lpstr>Programme Aide au sevrage Tabagique </vt:lpstr>
      <vt:lpstr>Objectifs de notre étude  </vt:lpstr>
      <vt:lpstr>METHODOLOGIE</vt:lpstr>
      <vt:lpstr>ANALYSE STATISTIQUE</vt:lpstr>
      <vt:lpstr>ANALYSES DESCRIPTIVES (1) </vt:lpstr>
      <vt:lpstr>ANALYSES DESCRIPTIVES (2) </vt:lpstr>
      <vt:lpstr>ANALYSES DESCRIPTIVES (3) </vt:lpstr>
      <vt:lpstr>Diapositive 21</vt:lpstr>
      <vt:lpstr>  Approche  dans les CRCM </vt:lpstr>
      <vt:lpstr>DISCUSSION</vt:lpstr>
      <vt:lpstr>Discussion</vt:lpstr>
      <vt:lpstr>Points faibles de l’etude </vt:lpstr>
      <vt:lpstr>CONCLUSION &amp; PERSPECTIVES</vt:lpstr>
      <vt:lpstr>Un grand merci à tous !</vt:lpstr>
      <vt:lpstr>Bibliographie</vt:lpstr>
    </vt:vector>
  </TitlesOfParts>
  <Company>Fondation ILDYS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Tabagisme et Mucoviscidose Enquête aupres des patients agés de plus de 15 ans suivis au sein des CRCM* du Reseau Muco Ouest</dc:title>
  <dc:creator>RAMEL Sophie</dc:creator>
  <cp:lastModifiedBy>RAMEL Sophie</cp:lastModifiedBy>
  <cp:revision>172</cp:revision>
  <dcterms:created xsi:type="dcterms:W3CDTF">2018-06-25T12:49:36Z</dcterms:created>
  <dcterms:modified xsi:type="dcterms:W3CDTF">2018-10-01T13:51:42Z</dcterms:modified>
</cp:coreProperties>
</file>