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7" r:id="rId3"/>
    <p:sldId id="288" r:id="rId4"/>
    <p:sldId id="302" r:id="rId5"/>
    <p:sldId id="303" r:id="rId6"/>
    <p:sldId id="289" r:id="rId7"/>
    <p:sldId id="286" r:id="rId8"/>
    <p:sldId id="293" r:id="rId9"/>
    <p:sldId id="295" r:id="rId10"/>
    <p:sldId id="296" r:id="rId11"/>
    <p:sldId id="301" r:id="rId12"/>
    <p:sldId id="299" r:id="rId13"/>
    <p:sldId id="300" r:id="rId14"/>
    <p:sldId id="298" r:id="rId15"/>
    <p:sldId id="292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CCCC"/>
    <a:srgbClr val="00FFFF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88" autoAdjust="0"/>
  </p:normalViewPr>
  <p:slideViewPr>
    <p:cSldViewPr>
      <p:cViewPr varScale="1">
        <p:scale>
          <a:sx n="106" d="100"/>
          <a:sy n="106" d="100"/>
        </p:scale>
        <p:origin x="-16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EEC24-A1A3-42FE-B0EB-4701EB57D593}" type="datetimeFigureOut">
              <a:rPr lang="fr-FR" smtClean="0"/>
              <a:pPr/>
              <a:t>11/10/2018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E0C6F-D8DD-424C-8243-6B40844718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962C9-FD6B-439A-B972-20422ABD07C1}" type="datetimeFigureOut">
              <a:rPr lang="fr-FR" smtClean="0"/>
              <a:pPr/>
              <a:t>11/10/2018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BB610-8539-4CE0-A8DF-81236F2719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prend les </a:t>
            </a:r>
            <a:r>
              <a:rPr lang="fr-FR" dirty="0" err="1" smtClean="0"/>
              <a:t>memes</a:t>
            </a:r>
            <a:r>
              <a:rPr lang="fr-FR" dirty="0" smtClean="0"/>
              <a:t> et on persévère </a:t>
            </a:r>
          </a:p>
          <a:p>
            <a:r>
              <a:rPr lang="fr-FR" dirty="0" smtClean="0"/>
              <a:t>Aspergillus </a:t>
            </a:r>
            <a:r>
              <a:rPr lang="fr-FR" baseline="0" dirty="0" smtClean="0"/>
              <a:t> </a:t>
            </a:r>
            <a:r>
              <a:rPr lang="fr-FR" dirty="0" smtClean="0"/>
              <a:t>Hygiène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BB610-8539-4CE0-A8DF-81236F2719F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Hygiène affaire de </a:t>
            </a:r>
            <a:r>
              <a:rPr lang="fr-FR" dirty="0" err="1" smtClean="0"/>
              <a:t>sparents</a:t>
            </a:r>
            <a:r>
              <a:rPr lang="fr-FR" dirty="0" smtClean="0"/>
              <a:t> ado parfois perdu le sens ou l’info </a:t>
            </a:r>
          </a:p>
          <a:p>
            <a:r>
              <a:rPr lang="fr-FR" dirty="0" smtClean="0"/>
              <a:t>Partir du patient : vécu comme mise e mal </a:t>
            </a:r>
            <a:r>
              <a:rPr lang="fr-FR" smtClean="0"/>
              <a:t>du</a:t>
            </a:r>
            <a:r>
              <a:rPr lang="fr-FR" baseline="0" smtClean="0"/>
              <a:t> patient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BB610-8539-4CE0-A8DF-81236F2719F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g MK au dessus invisible Elise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BB610-8539-4CE0-A8DF-81236F2719F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837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8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8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8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8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8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838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8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8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8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5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0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0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0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1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1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2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85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85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852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CCAFD6D-106E-48E7-80A0-023E977C006D}" type="datetime1">
              <a:rPr lang="fr-FR" smtClean="0"/>
              <a:pPr/>
              <a:t>11/10/2018</a:t>
            </a:fld>
            <a:endParaRPr lang="fr-BE"/>
          </a:p>
        </p:txBody>
      </p:sp>
      <p:sp>
        <p:nvSpPr>
          <p:cNvPr id="5852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5852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81EEBD-86FF-4BEF-AB11-4DD6ACDA2D16}" type="datetime1">
              <a:rPr lang="fr-FR" smtClean="0"/>
              <a:pPr/>
              <a:t>11/10/2018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6EC39-7670-4932-ADAC-3C5939253A0E}" type="datetime1">
              <a:rPr lang="fr-FR" smtClean="0"/>
              <a:pPr/>
              <a:t>11/10/2018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B3775-599E-4D2C-AAF2-E203C8FCB199}" type="datetime1">
              <a:rPr lang="fr-FR" smtClean="0"/>
              <a:pPr/>
              <a:t>11/10/2018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0B0E4-13AA-4330-B717-98E767C81782}" type="datetime1">
              <a:rPr lang="fr-FR" smtClean="0"/>
              <a:pPr/>
              <a:t>11/10/2018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67065-7F50-4043-88A9-6CCEA16A946E}" type="datetime1">
              <a:rPr lang="fr-FR" smtClean="0"/>
              <a:pPr/>
              <a:t>11/10/2018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BE8D2-E240-4DA9-B0C3-22A36B0338DB}" type="datetime1">
              <a:rPr lang="fr-FR" smtClean="0"/>
              <a:pPr/>
              <a:t>11/10/2018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E2382-0290-4763-AD5A-BB184DB93142}" type="datetime1">
              <a:rPr lang="fr-FR" smtClean="0"/>
              <a:pPr/>
              <a:t>11/10/2018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85F547-5547-4E14-8DD1-D0A6B37F7E1E}" type="datetime1">
              <a:rPr lang="fr-FR" smtClean="0"/>
              <a:pPr/>
              <a:t>11/10/2018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EF538-07D7-46A1-A5A7-1B747DE39B5C}" type="datetime1">
              <a:rPr lang="fr-FR" smtClean="0"/>
              <a:pPr/>
              <a:t>11/10/2018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447EA-69F9-4704-A32D-659756922523}" type="datetime1">
              <a:rPr lang="fr-FR" smtClean="0"/>
              <a:pPr/>
              <a:t>11/10/2018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734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4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6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736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2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8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8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8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9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9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9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9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9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74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74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5317631D-27CC-48BA-AD17-DC0782B3C6D3}" type="datetime1">
              <a:rPr lang="fr-FR" smtClean="0"/>
              <a:pPr/>
              <a:t>11/10/2018</a:t>
            </a:fld>
            <a:endParaRPr lang="fr-BE"/>
          </a:p>
        </p:txBody>
      </p:sp>
      <p:sp>
        <p:nvSpPr>
          <p:cNvPr id="574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fr-BE"/>
          </a:p>
        </p:txBody>
      </p:sp>
      <p:sp>
        <p:nvSpPr>
          <p:cNvPr id="575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75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>
          <a:xfrm>
            <a:off x="428596" y="2000240"/>
            <a:ext cx="8315356" cy="1957400"/>
          </a:xfrm>
        </p:spPr>
        <p:txBody>
          <a:bodyPr>
            <a:noAutofit/>
          </a:bodyPr>
          <a:lstStyle/>
          <a:p>
            <a:r>
              <a:rPr lang="fr-FR" sz="4400" dirty="0" smtClean="0"/>
              <a:t>Le groupe des infirmières et puéricultrices coordinatrices </a:t>
            </a:r>
            <a:br>
              <a:rPr lang="fr-FR" sz="4400" dirty="0" smtClean="0"/>
            </a:br>
            <a:r>
              <a:rPr lang="fr-FR" sz="4400" dirty="0" smtClean="0"/>
              <a:t>du Réseau Muco Ouest 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>
          <a:xfrm>
            <a:off x="1371600" y="4143380"/>
            <a:ext cx="4772036" cy="2714620"/>
          </a:xfrm>
        </p:spPr>
        <p:txBody>
          <a:bodyPr>
            <a:normAutofit/>
          </a:bodyPr>
          <a:lstStyle/>
          <a:p>
            <a:r>
              <a:rPr lang="fr-FR" dirty="0" smtClean="0"/>
              <a:t>« Les news 2018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28604"/>
            <a:ext cx="79876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00232" y="4643446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fr-FR" dirty="0" smtClean="0"/>
          </a:p>
          <a:p>
            <a:pPr>
              <a:lnSpc>
                <a:spcPct val="80000"/>
              </a:lnSpc>
            </a:pPr>
            <a:endParaRPr lang="fr-FR" dirty="0" smtClean="0"/>
          </a:p>
          <a:p>
            <a:pPr>
              <a:lnSpc>
                <a:spcPct val="80000"/>
              </a:lnSpc>
            </a:pPr>
            <a:r>
              <a:rPr lang="fr-FR" dirty="0" smtClean="0"/>
              <a:t>Marythé Kerbrat, coordinatrice du groupe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46</a:t>
            </a:r>
            <a:r>
              <a:rPr lang="fr-FR" baseline="30000" dirty="0" smtClean="0"/>
              <a:t>ème</a:t>
            </a:r>
            <a:r>
              <a:rPr lang="fr-FR" dirty="0" smtClean="0"/>
              <a:t> réunion du RMO à Nantes 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	4 Octobre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7166"/>
            <a:ext cx="501846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Web conférence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Pour avancer plus rapidement sur le dossier Freestyle </a:t>
            </a:r>
            <a:r>
              <a:rPr lang="fr-FR" sz="2400" dirty="0" smtClean="0"/>
              <a:t>Echanges autour de l’éducation et du suivi  Freestyle : programme et outils 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429000"/>
            <a:ext cx="3381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Freestyle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4840" y="1600200"/>
            <a:ext cx="7514319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Arrêté du 4 mai 2017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Diabète Avec Insuline par pompe ou au minimum 3 injections par jour</a:t>
            </a:r>
          </a:p>
          <a:p>
            <a:r>
              <a:rPr lang="fr-FR" dirty="0" smtClean="0"/>
              <a:t>Et surveillance auto glycémique &gt; ou = à 3 </a:t>
            </a:r>
            <a:r>
              <a:rPr lang="fr-FR" sz="1800" dirty="0" smtClean="0"/>
              <a:t>glycémies par jour </a:t>
            </a:r>
            <a:r>
              <a:rPr lang="fr-FR" sz="1800" b="1" dirty="0" smtClean="0"/>
              <a:t> </a:t>
            </a:r>
            <a:endParaRPr lang="fr-FR" sz="1800" dirty="0" smtClean="0"/>
          </a:p>
          <a:p>
            <a:pPr lvl="1"/>
            <a:r>
              <a:rPr lang="fr-FR" sz="2400" b="1" dirty="0" smtClean="0"/>
              <a:t>Limitations prescription bandelettes pour glycémie capillaire à 100 x an et 100 lancettes </a:t>
            </a:r>
            <a:r>
              <a:rPr lang="fr-FR" sz="2400" dirty="0" smtClean="0"/>
              <a:t>(nb : les bandelettes Freestyle sont lues sur le même lecteur que le pour capteur Freestyle)</a:t>
            </a:r>
            <a:r>
              <a:rPr lang="fr-FR" sz="2400" b="1" dirty="0" smtClean="0"/>
              <a:t>  </a:t>
            </a: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540750" cy="914384"/>
          </a:xfrm>
        </p:spPr>
        <p:txBody>
          <a:bodyPr/>
          <a:lstStyle/>
          <a:p>
            <a:r>
              <a:rPr lang="fr-FR" dirty="0" smtClean="0"/>
              <a:t>Arrêté du 4 mai 2017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625" y="928670"/>
            <a:ext cx="8540750" cy="5929330"/>
          </a:xfrm>
        </p:spPr>
        <p:txBody>
          <a:bodyPr/>
          <a:lstStyle/>
          <a:p>
            <a:r>
              <a:rPr lang="fr-FR" sz="2400" dirty="0" smtClean="0"/>
              <a:t>Prescription initiale par pédiatre expérimenté en diabétologie ou diabétologue : </a:t>
            </a:r>
          </a:p>
          <a:p>
            <a:pPr lvl="1"/>
            <a:r>
              <a:rPr lang="fr-FR" sz="1400" dirty="0" smtClean="0"/>
              <a:t>Ordonnance initiale pour 1 à 3 mois </a:t>
            </a:r>
          </a:p>
          <a:p>
            <a:pPr lvl="1"/>
            <a:r>
              <a:rPr lang="fr-FR" sz="1400" dirty="0" smtClean="0"/>
              <a:t>Et phase initiation avec éducation thérapeutique préalable</a:t>
            </a:r>
          </a:p>
          <a:p>
            <a:r>
              <a:rPr lang="fr-FR" sz="2400" dirty="0" smtClean="0"/>
              <a:t>Puis évaluation par diabétologue ou pédiatre expérimenté en diabétologie à 1 ou 3 mois </a:t>
            </a:r>
          </a:p>
          <a:p>
            <a:r>
              <a:rPr lang="fr-FR" sz="2400" dirty="0" smtClean="0"/>
              <a:t>Critères d’évaluation</a:t>
            </a:r>
            <a:r>
              <a:rPr lang="fr-FR" sz="1800" dirty="0" smtClean="0"/>
              <a:t> : étude des données du Freestyle sur la période et évaluation clinique et biologique</a:t>
            </a:r>
          </a:p>
          <a:p>
            <a:pPr lvl="1"/>
            <a:r>
              <a:rPr lang="fr-FR" sz="1400" dirty="0" smtClean="0"/>
              <a:t>Couverture : Au moins 3 scans réalisés par jour à intervalle de 8h  données capturées minimum de 77 % (au niveau des stat c’est le minimum pour analyse des données pertinentes)</a:t>
            </a:r>
          </a:p>
          <a:p>
            <a:pPr lvl="1"/>
            <a:r>
              <a:rPr lang="fr-FR" sz="1400" dirty="0" smtClean="0"/>
              <a:t>Tolérance cutanée </a:t>
            </a:r>
          </a:p>
          <a:p>
            <a:pPr lvl="1"/>
            <a:r>
              <a:rPr lang="fr-FR" sz="1400" dirty="0" smtClean="0"/>
              <a:t>Qualité de vie et confort avec Freestyle</a:t>
            </a:r>
          </a:p>
          <a:p>
            <a:r>
              <a:rPr lang="fr-FR" sz="2400" dirty="0" smtClean="0"/>
              <a:t>Et 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prescription par diabétologue ou pédiatre expérimenté en diabétologie</a:t>
            </a:r>
            <a:r>
              <a:rPr lang="fr-FR" sz="1800" b="1" dirty="0" smtClean="0"/>
              <a:t> </a:t>
            </a:r>
            <a:r>
              <a:rPr lang="fr-FR" sz="1400" dirty="0" smtClean="0"/>
              <a:t>: cette ordonnance peut être renouvelable 1 an </a:t>
            </a:r>
          </a:p>
          <a:p>
            <a:r>
              <a:rPr lang="fr-FR" sz="2400" dirty="0" smtClean="0"/>
              <a:t>Renouvellements suivants après cette période d’essai par tout médecin </a:t>
            </a:r>
          </a:p>
          <a:p>
            <a:endParaRPr lang="fr-FR" sz="1800" dirty="0" smtClean="0"/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40750" cy="1143000"/>
          </a:xfrm>
        </p:spPr>
        <p:txBody>
          <a:bodyPr/>
          <a:lstStyle/>
          <a:p>
            <a:r>
              <a:rPr lang="fr-FR" dirty="0" err="1" smtClean="0"/>
              <a:t>Matériovigilance</a:t>
            </a:r>
            <a:r>
              <a:rPr lang="fr-FR" dirty="0" smtClean="0"/>
              <a:t> Freestyle de l’année 2017/2018</a:t>
            </a:r>
            <a:r>
              <a:rPr lang="fr-FR" sz="4800" dirty="0" smtClean="0"/>
              <a:t/>
            </a:r>
            <a:br>
              <a:rPr lang="fr-FR" sz="48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5114948"/>
          </a:xfrm>
        </p:spPr>
        <p:txBody>
          <a:bodyPr/>
          <a:lstStyle/>
          <a:p>
            <a:r>
              <a:rPr lang="fr-FR" sz="2400" dirty="0" smtClean="0"/>
              <a:t>1. </a:t>
            </a:r>
            <a:r>
              <a:rPr lang="fr-FR" sz="2400" b="1" dirty="0" smtClean="0"/>
              <a:t>Réaction allergique et irritation peau </a:t>
            </a:r>
            <a:r>
              <a:rPr lang="fr-FR" sz="2400" dirty="0" smtClean="0"/>
              <a:t>70% </a:t>
            </a:r>
          </a:p>
          <a:p>
            <a:pPr lvl="1"/>
            <a:r>
              <a:rPr lang="fr-FR" sz="2000" dirty="0" smtClean="0"/>
              <a:t>Possibilité mettre un film en bombe sur la peau, type                </a:t>
            </a:r>
            <a:r>
              <a:rPr lang="fr-FR" sz="2000" dirty="0" err="1" smtClean="0"/>
              <a:t>Urgo</a:t>
            </a:r>
            <a:r>
              <a:rPr lang="fr-FR" sz="2000" dirty="0" smtClean="0"/>
              <a:t> Cavillon pour adhérence </a:t>
            </a:r>
          </a:p>
          <a:p>
            <a:pPr>
              <a:buNone/>
            </a:pPr>
            <a:r>
              <a:rPr lang="fr-FR" sz="2400" dirty="0" smtClean="0"/>
              <a:t>Ou </a:t>
            </a:r>
          </a:p>
          <a:p>
            <a:pPr lvl="1"/>
            <a:r>
              <a:rPr lang="fr-FR" sz="2000" dirty="0" err="1" smtClean="0"/>
              <a:t>Tégaderm</a:t>
            </a:r>
            <a:r>
              <a:rPr lang="fr-FR" sz="2000" dirty="0" smtClean="0"/>
              <a:t> en dessous si bien tolérer pour éviter allergie (</a:t>
            </a:r>
            <a:r>
              <a:rPr lang="fr-FR" sz="2000" dirty="0" err="1" smtClean="0"/>
              <a:t>tégaderm</a:t>
            </a:r>
            <a:r>
              <a:rPr lang="fr-FR" sz="2000" dirty="0" smtClean="0"/>
              <a:t> en 4 à couper et capteur dessus le </a:t>
            </a:r>
            <a:r>
              <a:rPr lang="fr-FR" sz="2000" dirty="0" err="1" smtClean="0"/>
              <a:t>tegaderm</a:t>
            </a:r>
            <a:r>
              <a:rPr lang="fr-FR" sz="2000" dirty="0" smtClean="0"/>
              <a:t>) </a:t>
            </a:r>
          </a:p>
          <a:p>
            <a:r>
              <a:rPr lang="fr-FR" sz="2400" dirty="0" smtClean="0"/>
              <a:t>2. </a:t>
            </a:r>
            <a:r>
              <a:rPr lang="fr-FR" sz="2400" b="1" dirty="0" smtClean="0"/>
              <a:t>Valeurs de glucose discordantes 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 smtClean="0"/>
              <a:t>en cas de fluctuation rapide du glucose (repas, sport, insuline) </a:t>
            </a:r>
          </a:p>
          <a:p>
            <a:pPr lvl="1"/>
            <a:r>
              <a:rPr lang="fr-FR" sz="2000" dirty="0" smtClean="0"/>
              <a:t>Interférence avec vit C, acide salicylique, déshydratation sévère ou perte d’eau excessive  </a:t>
            </a:r>
          </a:p>
          <a:p>
            <a:r>
              <a:rPr lang="fr-FR" sz="2400" dirty="0" smtClean="0"/>
              <a:t>3. </a:t>
            </a:r>
            <a:r>
              <a:rPr lang="fr-FR" sz="2400" b="1" dirty="0" smtClean="0"/>
              <a:t>Difficultés d’approvisionnement</a:t>
            </a:r>
            <a:r>
              <a:rPr lang="fr-FR" sz="2400" dirty="0" smtClean="0"/>
              <a:t> : jusqu’à fin aout 2018… se poursuit encore </a:t>
            </a:r>
          </a:p>
          <a:p>
            <a:pPr lvl="1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1928802"/>
            <a:ext cx="540848" cy="112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pour la suite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Nous poursuivons nos projets et échanges</a:t>
            </a:r>
          </a:p>
          <a:p>
            <a:r>
              <a:rPr lang="fr-FR" dirty="0" smtClean="0"/>
              <a:t>Avec une rencontre de 2 </a:t>
            </a:r>
            <a:r>
              <a:rPr lang="fr-FR" smtClean="0"/>
              <a:t>jours prévue à </a:t>
            </a:r>
            <a:r>
              <a:rPr lang="fr-FR" dirty="0" smtClean="0"/>
              <a:t>Roscoff en 2019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435148"/>
            <a:ext cx="4005289" cy="270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5043510"/>
          </a:xfrm>
        </p:spPr>
        <p:txBody>
          <a:bodyPr/>
          <a:lstStyle/>
          <a:p>
            <a:r>
              <a:rPr lang="fr-FR" sz="2800" dirty="0" smtClean="0"/>
              <a:t>Départ en retraite de </a:t>
            </a:r>
            <a:r>
              <a:rPr lang="fr-FR" sz="2800" i="1" dirty="0" smtClean="0"/>
              <a:t>Marie Claude et </a:t>
            </a:r>
          </a:p>
          <a:p>
            <a:pPr>
              <a:buNone/>
            </a:pPr>
            <a:r>
              <a:rPr lang="fr-FR" sz="2800" i="1" dirty="0" smtClean="0"/>
              <a:t>   Catherine</a:t>
            </a:r>
          </a:p>
          <a:p>
            <a:r>
              <a:rPr lang="fr-FR" sz="2800" dirty="0" smtClean="0"/>
              <a:t>Départ pour des nouvelles fonctions                   de </a:t>
            </a:r>
            <a:r>
              <a:rPr lang="fr-FR" sz="2800" i="1" dirty="0" smtClean="0"/>
              <a:t>Régine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r>
              <a:rPr lang="fr-FR" sz="2800" dirty="0" smtClean="0"/>
              <a:t>Bienvenue à : </a:t>
            </a:r>
          </a:p>
          <a:p>
            <a:pPr>
              <a:buNone/>
            </a:pPr>
            <a:r>
              <a:rPr lang="fr-FR" sz="2800" dirty="0" smtClean="0"/>
              <a:t>   </a:t>
            </a:r>
            <a:r>
              <a:rPr lang="fr-FR" sz="2800" i="1" dirty="0" smtClean="0">
                <a:solidFill>
                  <a:srgbClr val="33CCCC"/>
                </a:solidFill>
              </a:rPr>
              <a:t>Sophie      Sabrina    Gisèle   </a:t>
            </a:r>
            <a:r>
              <a:rPr lang="fr-FR" sz="2800" dirty="0" smtClean="0"/>
              <a:t>de Tours ped et ad   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142844" y="214290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smtClean="0">
                <a:solidFill>
                  <a:srgbClr val="FFFFCC"/>
                </a:solidFill>
              </a:rPr>
              <a:t>Actualités 2018 : </a:t>
            </a:r>
          </a:p>
          <a:p>
            <a:pPr algn="ctr"/>
            <a:r>
              <a:rPr lang="fr-FR" sz="4000" dirty="0" smtClean="0">
                <a:solidFill>
                  <a:srgbClr val="FFFFCC"/>
                </a:solidFill>
              </a:rPr>
              <a:t>l’année du changement </a:t>
            </a:r>
            <a:endParaRPr lang="fr-FR" sz="4000" dirty="0">
              <a:solidFill>
                <a:srgbClr val="FFFF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071810"/>
            <a:ext cx="1298502" cy="139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214950"/>
            <a:ext cx="1198062" cy="130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214950"/>
            <a:ext cx="1076992" cy="13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286388"/>
            <a:ext cx="1054197" cy="120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ZoneTexte 19"/>
          <p:cNvSpPr txBox="1"/>
          <p:nvPr/>
        </p:nvSpPr>
        <p:spPr>
          <a:xfrm>
            <a:off x="5572132" y="5286388"/>
            <a:ext cx="3571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Vannes</a:t>
            </a:r>
          </a:p>
          <a:p>
            <a:r>
              <a:rPr lang="fr-FR" sz="2800" i="1" dirty="0" smtClean="0">
                <a:solidFill>
                  <a:srgbClr val="33CCCC"/>
                </a:solidFill>
              </a:rPr>
              <a:t>Hélène</a:t>
            </a:r>
            <a:r>
              <a:rPr lang="fr-FR" sz="2800" dirty="0" smtClean="0"/>
              <a:t> de Rennes </a:t>
            </a:r>
            <a:r>
              <a:rPr lang="fr-FR" sz="1600" dirty="0" smtClean="0"/>
              <a:t>ped</a:t>
            </a:r>
          </a:p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500174"/>
            <a:ext cx="1328739" cy="147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2214554"/>
            <a:ext cx="1209426" cy="147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rencontres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14422"/>
            <a:ext cx="8072494" cy="4714908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80000"/>
              <a:buNone/>
            </a:pPr>
            <a:r>
              <a:rPr lang="fr-FR" sz="3200" dirty="0" smtClean="0"/>
              <a:t>En 2018</a:t>
            </a:r>
          </a:p>
          <a:p>
            <a:pPr marL="742950" lvl="2" indent="-342900"/>
            <a:r>
              <a:rPr lang="fr-FR" sz="2800" dirty="0" smtClean="0"/>
              <a:t>4 rencontres : 3 sur Rennes et 1 sur 2 jours à Tours</a:t>
            </a:r>
          </a:p>
          <a:p>
            <a:pPr marL="742950" lvl="2" indent="-342900"/>
            <a:r>
              <a:rPr lang="fr-FR" sz="2800" dirty="0" smtClean="0"/>
              <a:t>Et une 1</a:t>
            </a:r>
            <a:r>
              <a:rPr lang="fr-FR" sz="2800" baseline="30000" dirty="0" smtClean="0"/>
              <a:t>ère</a:t>
            </a:r>
            <a:r>
              <a:rPr lang="fr-FR" sz="2800" dirty="0" smtClean="0"/>
              <a:t> nouveauté : les </a:t>
            </a:r>
            <a:r>
              <a:rPr lang="fr-FR" sz="2800" dirty="0" err="1" smtClean="0"/>
              <a:t>webex</a:t>
            </a:r>
            <a:r>
              <a:rPr lang="fr-FR" sz="2800" dirty="0" smtClean="0"/>
              <a:t> </a:t>
            </a:r>
          </a:p>
          <a:p>
            <a:pPr marL="1200150" lvl="3" indent="-342900"/>
            <a:r>
              <a:rPr lang="fr-FR" dirty="0" smtClean="0"/>
              <a:t>pour avancer sur certains projets entre les réunions : 2 </a:t>
            </a:r>
            <a:r>
              <a:rPr lang="fr-FR" dirty="0" err="1" smtClean="0"/>
              <a:t>webex</a:t>
            </a:r>
            <a:r>
              <a:rPr lang="fr-FR" dirty="0" smtClean="0"/>
              <a:t> au premier semestre 2018</a:t>
            </a:r>
          </a:p>
          <a:p>
            <a:pPr marL="742950" lvl="2" indent="-342900"/>
            <a:endParaRPr lang="fr-FR" sz="1600" dirty="0" smtClean="0"/>
          </a:p>
          <a:p>
            <a:pPr marL="742950" lvl="2" indent="-342900">
              <a:buNone/>
            </a:pPr>
            <a:endParaRPr lang="fr-FR" sz="1600" dirty="0" smtClean="0"/>
          </a:p>
          <a:p>
            <a:pPr marL="742950" lvl="2" indent="-342900"/>
            <a:r>
              <a:rPr lang="fr-FR" sz="2800" dirty="0" smtClean="0"/>
              <a:t>Remerciements à Vertex, </a:t>
            </a:r>
            <a:r>
              <a:rPr lang="fr-FR" sz="2800" dirty="0" err="1" smtClean="0"/>
              <a:t>Zambon</a:t>
            </a:r>
            <a:r>
              <a:rPr lang="fr-FR" sz="2800" dirty="0" smtClean="0"/>
              <a:t>, </a:t>
            </a:r>
            <a:r>
              <a:rPr lang="fr-FR" sz="2800" dirty="0" err="1" smtClean="0"/>
              <a:t>Mayoli</a:t>
            </a:r>
            <a:r>
              <a:rPr lang="fr-FR" sz="2800" dirty="0" smtClean="0"/>
              <a:t> </a:t>
            </a:r>
            <a:r>
              <a:rPr lang="fr-FR" sz="2800" dirty="0" err="1" smtClean="0"/>
              <a:t>Spindler</a:t>
            </a:r>
            <a:r>
              <a:rPr lang="fr-FR" sz="2800" dirty="0" smtClean="0"/>
              <a:t> et </a:t>
            </a:r>
            <a:r>
              <a:rPr lang="fr-FR" sz="2800" dirty="0" err="1" smtClean="0"/>
              <a:t>Téva</a:t>
            </a:r>
            <a:r>
              <a:rPr lang="fr-FR" sz="2800" dirty="0" smtClean="0"/>
              <a:t> pour leur soutien 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540750" cy="1143000"/>
          </a:xfrm>
        </p:spPr>
        <p:txBody>
          <a:bodyPr/>
          <a:lstStyle/>
          <a:p>
            <a:pPr lvl="3"/>
            <a:r>
              <a:rPr lang="fr-FR" sz="2800" dirty="0" smtClean="0"/>
              <a:t>Et La 2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nouveauté </a:t>
            </a:r>
            <a:r>
              <a:rPr lang="fr-FR" sz="2400" dirty="0" smtClean="0"/>
              <a:t>: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1504687" cy="14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00034" y="1785925"/>
            <a:ext cx="80010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Présence d’une patiente adulte, le matin, dans les travaux de groupe : une autre vision du prendre soin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1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357562"/>
            <a:ext cx="28670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4000496" y="3500438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3CCCC"/>
                </a:solidFill>
              </a:rPr>
              <a:t>Canard ou lapin ? </a:t>
            </a:r>
          </a:p>
          <a:p>
            <a:endParaRPr lang="fr-FR" sz="2000" dirty="0" smtClean="0">
              <a:solidFill>
                <a:srgbClr val="33CCCC"/>
              </a:solidFill>
            </a:endParaRPr>
          </a:p>
          <a:p>
            <a:r>
              <a:rPr lang="fr-FR" sz="2000" dirty="0" smtClean="0">
                <a:solidFill>
                  <a:schemeClr val="tx2"/>
                </a:solidFill>
              </a:rPr>
              <a:t>Tout dépend du point de vue duquel on se place  </a:t>
            </a:r>
            <a:endParaRPr lang="fr-F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présence du patient adulte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625" y="1428736"/>
            <a:ext cx="8540750" cy="5000659"/>
          </a:xfrm>
        </p:spPr>
        <p:txBody>
          <a:bodyPr/>
          <a:lstStyle/>
          <a:p>
            <a:r>
              <a:rPr lang="fr-FR" sz="2200" dirty="0" smtClean="0"/>
              <a:t>« L’impact de la maladie est aussi sociétale, socioprofessionnelle et affective. Et ces domaines-là, les soignants ne le connaissent pas forcément » </a:t>
            </a:r>
            <a:r>
              <a:rPr lang="fr-FR" sz="1400" dirty="0" smtClean="0"/>
              <a:t>(le particulier santé mai 2018 « et si vous deveniez patient expert ?)</a:t>
            </a:r>
          </a:p>
          <a:p>
            <a:r>
              <a:rPr lang="fr-FR" sz="2200" dirty="0" smtClean="0"/>
              <a:t>Ce que ça nous a déjà appris : dans le groupe hygiène, ce qu’on pense facile à dire, à faire et qui ne l’est pas forcément dans la réalité du patient (exemple : masque, hygiène kiné…) </a:t>
            </a:r>
          </a:p>
          <a:p>
            <a:r>
              <a:rPr lang="fr-FR" sz="2200" dirty="0" smtClean="0"/>
              <a:t>Notre approche de l’etp adulte : avec « débuter par questionner sur ce que l’adulte sait «  : un réflexe bien acquis mais qui peut mettre parfois à mal l’adulte, comme « pris en défaut de ne pas savoir » et lui faire préférer  une information suivi d’un échange ou le choix de la méthode. Toute la différence entre pédagogie et andragogie …</a:t>
            </a:r>
          </a:p>
          <a:p>
            <a:r>
              <a:rPr lang="fr-FR" sz="2200" dirty="0" smtClean="0"/>
              <a:t>Ces échanges nous font donc cheminer, évoluer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500174"/>
            <a:ext cx="8540750" cy="4856165"/>
          </a:xfrm>
        </p:spPr>
        <p:txBody>
          <a:bodyPr/>
          <a:lstStyle/>
          <a:p>
            <a:r>
              <a:rPr lang="fr-FR" dirty="0" smtClean="0"/>
              <a:t>1 groupe de travail autour du </a:t>
            </a:r>
            <a:r>
              <a:rPr lang="fr-FR" b="1" dirty="0" smtClean="0"/>
              <a:t>diabète </a:t>
            </a:r>
            <a:r>
              <a:rPr lang="fr-FR" dirty="0" smtClean="0"/>
              <a:t>: en cours </a:t>
            </a:r>
          </a:p>
          <a:p>
            <a:pPr lvl="1"/>
            <a:r>
              <a:rPr lang="fr-FR" dirty="0" smtClean="0"/>
              <a:t>Classeur imagier pour initier au traitement par insuline / diabète de la </a:t>
            </a:r>
            <a:r>
              <a:rPr lang="fr-FR" dirty="0" err="1" smtClean="0"/>
              <a:t>muco</a:t>
            </a:r>
            <a:r>
              <a:rPr lang="fr-FR" dirty="0" smtClean="0"/>
              <a:t>, pour les ado/jeunes adultes</a:t>
            </a:r>
          </a:p>
          <a:p>
            <a:pPr lvl="1">
              <a:buNone/>
            </a:pPr>
            <a:r>
              <a:rPr lang="fr-FR" dirty="0" smtClean="0"/>
              <a:t> 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 </a:t>
            </a:r>
            <a:r>
              <a:rPr lang="fr-FR" sz="2800" dirty="0" smtClean="0"/>
              <a:t>suite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57158" y="1285860"/>
            <a:ext cx="8540750" cy="5572140"/>
          </a:xfrm>
        </p:spPr>
        <p:txBody>
          <a:bodyPr/>
          <a:lstStyle/>
          <a:p>
            <a:r>
              <a:rPr lang="fr-FR" dirty="0" smtClean="0"/>
              <a:t>1 groupe de Travail autour de l’</a:t>
            </a:r>
            <a:r>
              <a:rPr lang="fr-FR" b="1" dirty="0" smtClean="0"/>
              <a:t>hygiène</a:t>
            </a:r>
            <a:r>
              <a:rPr lang="fr-FR" dirty="0" smtClean="0"/>
              <a:t> (ado adulte)</a:t>
            </a:r>
          </a:p>
          <a:p>
            <a:pPr lvl="1"/>
            <a:r>
              <a:rPr lang="fr-FR" dirty="0" smtClean="0"/>
              <a:t>« Que reste t-il comme info sur l’hygiène et quel choix feraient ils dans certaines situations ? »  </a:t>
            </a:r>
          </a:p>
          <a:p>
            <a:pPr lvl="1"/>
            <a:r>
              <a:rPr lang="fr-FR" dirty="0" smtClean="0"/>
              <a:t>Projet de départ : </a:t>
            </a:r>
            <a:r>
              <a:rPr lang="fr-FR" sz="2400" dirty="0" smtClean="0"/>
              <a:t>créer un outil qui permettent d’échanger autour de plusieurs situations concernant l’hygiène avec pour objectif « évaluer le risque et faire ses choix dans des situations données »</a:t>
            </a:r>
          </a:p>
          <a:p>
            <a:r>
              <a:rPr lang="fr-FR" dirty="0" smtClean="0">
                <a:effectLst/>
              </a:rPr>
              <a:t>Présence de la patiente adulte : bouscule parfois nos « injonctions » de soignants, </a:t>
            </a:r>
            <a:r>
              <a:rPr lang="fr-FR" sz="1600" dirty="0" smtClean="0">
                <a:effectLst/>
              </a:rPr>
              <a:t>si bienveillantes soit elles !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-1428792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54998" cy="1143000"/>
          </a:xfrm>
        </p:spPr>
        <p:txBody>
          <a:bodyPr/>
          <a:lstStyle/>
          <a:p>
            <a:pPr algn="l"/>
            <a:r>
              <a:rPr lang="fr-FR" dirty="0" smtClean="0"/>
              <a:t>Un Atelier yoga et gestion du stress à Tours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500174"/>
            <a:ext cx="8540750" cy="3813183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80000"/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Expérimenter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soi-même un atelier de </a:t>
            </a:r>
            <a:r>
              <a:rPr lang="fr-FR" sz="2400" dirty="0" smtClean="0"/>
              <a:t>techniques de gestion du stress et relaxation minute</a:t>
            </a:r>
          </a:p>
          <a:p>
            <a:pPr marL="342900" lvl="1" indent="-342900">
              <a:buClr>
                <a:schemeClr val="hlink"/>
              </a:buClr>
              <a:buSzPct val="80000"/>
              <a:buNone/>
            </a:pPr>
            <a:r>
              <a:rPr lang="fr-FR" sz="4000" dirty="0" smtClean="0">
                <a:solidFill>
                  <a:schemeClr val="tx2"/>
                </a:solidFill>
              </a:rPr>
              <a:t>  Une réflexion sur l’etp chez les adultes </a:t>
            </a:r>
            <a:r>
              <a:rPr lang="fr-FR" sz="2400" dirty="0" smtClean="0"/>
              <a:t>avec la théorie du changement de </a:t>
            </a:r>
            <a:r>
              <a:rPr lang="fr-FR" sz="2400" dirty="0" err="1" smtClean="0"/>
              <a:t>Prochaska</a:t>
            </a:r>
            <a:r>
              <a:rPr lang="fr-FR" sz="2400" dirty="0" smtClean="0"/>
              <a:t> et Di </a:t>
            </a:r>
            <a:r>
              <a:rPr lang="fr-FR" sz="2400" dirty="0" err="1" smtClean="0"/>
              <a:t>Clemente</a:t>
            </a:r>
            <a:r>
              <a:rPr lang="fr-FR" sz="2400" dirty="0" smtClean="0"/>
              <a:t>…</a:t>
            </a:r>
          </a:p>
          <a:p>
            <a:pPr marL="342900" lvl="1" indent="-342900">
              <a:buClr>
                <a:schemeClr val="hlink"/>
              </a:buClr>
              <a:buSzPct val="80000"/>
              <a:buNone/>
            </a:pPr>
            <a:r>
              <a:rPr lang="fr-FR" sz="2400" dirty="0" smtClean="0">
                <a:solidFill>
                  <a:schemeClr val="tx2"/>
                </a:solidFill>
              </a:rPr>
              <a:t> </a:t>
            </a:r>
            <a:endParaRPr lang="fr-F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Clr>
                <a:schemeClr val="hlink"/>
              </a:buClr>
              <a:buSzPct val="80000"/>
              <a:buNone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642910" y="4143380"/>
            <a:ext cx="82549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 nombreux échanges de</a:t>
            </a:r>
            <a:r>
              <a:rPr kumimoji="0" lang="fr-FR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pratiques :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 la stéatorrhée</a:t>
            </a: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, articles … 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389589"/>
            <a:ext cx="1838316" cy="146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357826"/>
            <a:ext cx="2867013" cy="118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715016"/>
            <a:ext cx="2638418" cy="63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d’expérience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Céline et son séjour à un stage patient avec « Etoiles des neiges »</a:t>
            </a:r>
          </a:p>
          <a:p>
            <a:r>
              <a:rPr lang="fr-FR" dirty="0" smtClean="0"/>
              <a:t>Information sur un travail en cours sur la prise de décision partagée / prise en charge du diabète (Lyon)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Boussole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ousso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ussole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ussole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2666</TotalTime>
  <Words>434</Words>
  <PresentationFormat>Affichage à l'écran (4:3)</PresentationFormat>
  <Paragraphs>116</Paragraphs>
  <Slides>15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Thème1</vt:lpstr>
      <vt:lpstr>Le groupe des infirmières et puéricultrices coordinatrices  du Réseau Muco Ouest </vt:lpstr>
      <vt:lpstr> </vt:lpstr>
      <vt:lpstr>Les rencontres </vt:lpstr>
      <vt:lpstr>Et La 2ème nouveauté :  </vt:lpstr>
      <vt:lpstr>La présence du patient adulte </vt:lpstr>
      <vt:lpstr>Activités</vt:lpstr>
      <vt:lpstr>Activités  suite  </vt:lpstr>
      <vt:lpstr>Un Atelier yoga et gestion du stress à Tours  </vt:lpstr>
      <vt:lpstr>Retour d’expérience </vt:lpstr>
      <vt:lpstr>Web conférence  </vt:lpstr>
      <vt:lpstr>Focus Freestyle </vt:lpstr>
      <vt:lpstr>Arrêté du 4 mai 2017 </vt:lpstr>
      <vt:lpstr>Arrêté du 4 mai 2017 </vt:lpstr>
      <vt:lpstr>Matériovigilance Freestyle de l’année 2017/2018 </vt:lpstr>
      <vt:lpstr>Et pour la suite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groupe des infirmières et puéricultrices coordinatrices  du Réseau Muco Ouest</dc:title>
  <dc:creator>KERBRAT Marythé</dc:creator>
  <cp:lastModifiedBy>mtkerbrat</cp:lastModifiedBy>
  <cp:revision>647</cp:revision>
  <dcterms:created xsi:type="dcterms:W3CDTF">2015-08-13T11:49:50Z</dcterms:created>
  <dcterms:modified xsi:type="dcterms:W3CDTF">2018-10-11T06:16:02Z</dcterms:modified>
</cp:coreProperties>
</file>